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1"/>
  </p:notesMasterIdLst>
  <p:sldIdLst>
    <p:sldId id="4401" r:id="rId2"/>
    <p:sldId id="4273" r:id="rId3"/>
    <p:sldId id="4778" r:id="rId4"/>
    <p:sldId id="4402" r:id="rId5"/>
    <p:sldId id="4729" r:id="rId6"/>
    <p:sldId id="4730" r:id="rId7"/>
    <p:sldId id="4728" r:id="rId8"/>
    <p:sldId id="4779" r:id="rId9"/>
    <p:sldId id="4780" r:id="rId10"/>
    <p:sldId id="4781" r:id="rId11"/>
    <p:sldId id="4782" r:id="rId12"/>
    <p:sldId id="4453" r:id="rId13"/>
    <p:sldId id="4783" r:id="rId14"/>
    <p:sldId id="4784" r:id="rId15"/>
    <p:sldId id="4200" r:id="rId16"/>
    <p:sldId id="4732" r:id="rId17"/>
    <p:sldId id="4733" r:id="rId18"/>
    <p:sldId id="4735" r:id="rId19"/>
    <p:sldId id="4321" r:id="rId20"/>
    <p:sldId id="4786" r:id="rId21"/>
    <p:sldId id="4736" r:id="rId22"/>
    <p:sldId id="4089" r:id="rId23"/>
    <p:sldId id="4738" r:id="rId24"/>
    <p:sldId id="4739" r:id="rId25"/>
    <p:sldId id="4740" r:id="rId26"/>
    <p:sldId id="4742" r:id="rId27"/>
    <p:sldId id="4743" r:id="rId28"/>
    <p:sldId id="4744" r:id="rId29"/>
    <p:sldId id="4745" r:id="rId30"/>
    <p:sldId id="4785" r:id="rId31"/>
    <p:sldId id="4790" r:id="rId32"/>
    <p:sldId id="4322" r:id="rId33"/>
    <p:sldId id="4323" r:id="rId34"/>
    <p:sldId id="4787" r:id="rId35"/>
    <p:sldId id="4746" r:id="rId36"/>
    <p:sldId id="4788" r:id="rId37"/>
    <p:sldId id="4797" r:id="rId38"/>
    <p:sldId id="4798" r:id="rId39"/>
    <p:sldId id="4799" r:id="rId40"/>
    <p:sldId id="4800" r:id="rId41"/>
    <p:sldId id="4462" r:id="rId42"/>
    <p:sldId id="4435" r:id="rId43"/>
    <p:sldId id="4776" r:id="rId44"/>
    <p:sldId id="4777" r:id="rId45"/>
    <p:sldId id="4465" r:id="rId46"/>
    <p:sldId id="4774" r:id="rId47"/>
    <p:sldId id="4773" r:id="rId48"/>
    <p:sldId id="4772" r:id="rId49"/>
    <p:sldId id="4771" r:id="rId50"/>
    <p:sldId id="4770" r:id="rId51"/>
    <p:sldId id="4768" r:id="rId52"/>
    <p:sldId id="4769" r:id="rId53"/>
    <p:sldId id="4766" r:id="rId54"/>
    <p:sldId id="4767" r:id="rId55"/>
    <p:sldId id="4713" r:id="rId56"/>
    <p:sldId id="4714" r:id="rId57"/>
    <p:sldId id="4758" r:id="rId58"/>
    <p:sldId id="4762" r:id="rId59"/>
    <p:sldId id="4763" r:id="rId60"/>
    <p:sldId id="4760" r:id="rId61"/>
    <p:sldId id="4764" r:id="rId62"/>
    <p:sldId id="4789" r:id="rId63"/>
    <p:sldId id="4715" r:id="rId64"/>
    <p:sldId id="4756" r:id="rId65"/>
    <p:sldId id="4791" r:id="rId66"/>
    <p:sldId id="4796" r:id="rId67"/>
    <p:sldId id="4792" r:id="rId68"/>
    <p:sldId id="4793" r:id="rId69"/>
    <p:sldId id="4794" r:id="rId70"/>
    <p:sldId id="4795" r:id="rId71"/>
    <p:sldId id="4801" r:id="rId72"/>
    <p:sldId id="4805" r:id="rId73"/>
    <p:sldId id="4802" r:id="rId74"/>
    <p:sldId id="4806" r:id="rId75"/>
    <p:sldId id="4807" r:id="rId76"/>
    <p:sldId id="4804" r:id="rId77"/>
    <p:sldId id="4717" r:id="rId78"/>
    <p:sldId id="4753" r:id="rId79"/>
    <p:sldId id="4808" r:id="rId80"/>
    <p:sldId id="4754" r:id="rId81"/>
    <p:sldId id="4809" r:id="rId82"/>
    <p:sldId id="4720" r:id="rId83"/>
    <p:sldId id="4749" r:id="rId84"/>
    <p:sldId id="4752" r:id="rId85"/>
    <p:sldId id="4378" r:id="rId86"/>
    <p:sldId id="4750" r:id="rId87"/>
    <p:sldId id="4810" r:id="rId88"/>
    <p:sldId id="4811" r:id="rId89"/>
    <p:sldId id="4404"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4"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595959"/>
    <a:srgbClr val="B41F7A"/>
    <a:srgbClr val="7F1C58"/>
    <a:srgbClr val="005757"/>
    <a:srgbClr val="EDA13E"/>
    <a:srgbClr val="086D6E"/>
    <a:srgbClr val="CD6634"/>
    <a:srgbClr val="083553"/>
    <a:srgbClr val="29C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8" autoAdjust="0"/>
    <p:restoredTop sz="94663"/>
  </p:normalViewPr>
  <p:slideViewPr>
    <p:cSldViewPr snapToGrid="0" snapToObjects="1">
      <p:cViewPr varScale="1">
        <p:scale>
          <a:sx n="34" d="100"/>
          <a:sy n="34" d="100"/>
        </p:scale>
        <p:origin x="948" y="4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41A85-5C5D-44A2-A4B8-4230156EC3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20E7537-8D84-4855-AE12-C4B06D7E3067}">
      <dgm:prSet/>
      <dgm:spPr>
        <a:solidFill>
          <a:srgbClr val="F16924"/>
        </a:solidFill>
      </dgm:spPr>
      <dgm:t>
        <a:bodyPr/>
        <a:lstStyle/>
        <a:p>
          <a:r>
            <a:rPr lang="en-GB" b="0" i="0"/>
            <a:t>In a crisis, sellers face a variety of challenges such as:</a:t>
          </a:r>
          <a:endParaRPr lang="en-US"/>
        </a:p>
      </dgm:t>
    </dgm:pt>
    <dgm:pt modelId="{4F3EBF6E-D92C-4690-A7E2-68623E2756EC}" type="parTrans" cxnId="{2CC2564C-4923-4CDB-B000-05E6311BDC45}">
      <dgm:prSet/>
      <dgm:spPr/>
      <dgm:t>
        <a:bodyPr/>
        <a:lstStyle/>
        <a:p>
          <a:endParaRPr lang="en-US"/>
        </a:p>
      </dgm:t>
    </dgm:pt>
    <dgm:pt modelId="{A196D308-21D1-4EFC-8707-737E3EC47FA9}" type="sibTrans" cxnId="{2CC2564C-4923-4CDB-B000-05E6311BDC45}">
      <dgm:prSet/>
      <dgm:spPr/>
      <dgm:t>
        <a:bodyPr/>
        <a:lstStyle/>
        <a:p>
          <a:endParaRPr lang="en-US"/>
        </a:p>
      </dgm:t>
    </dgm:pt>
    <dgm:pt modelId="{42A1E53F-CD13-4B0C-8895-6AEE805667EC}">
      <dgm:prSet/>
      <dgm:spPr>
        <a:solidFill>
          <a:srgbClr val="F16924"/>
        </a:solidFill>
      </dgm:spPr>
      <dgm:t>
        <a:bodyPr/>
        <a:lstStyle/>
        <a:p>
          <a:r>
            <a:rPr lang="en-GB" b="0" i="0"/>
            <a:t>A product that may no longer be relevant or urgent in the new reality</a:t>
          </a:r>
          <a:endParaRPr lang="en-US"/>
        </a:p>
      </dgm:t>
    </dgm:pt>
    <dgm:pt modelId="{28E450CA-5312-4EF0-969E-5C3C2E3B77A7}" type="parTrans" cxnId="{318961E0-2A7A-4027-87A2-C333FE912881}">
      <dgm:prSet/>
      <dgm:spPr/>
      <dgm:t>
        <a:bodyPr/>
        <a:lstStyle/>
        <a:p>
          <a:endParaRPr lang="en-US"/>
        </a:p>
      </dgm:t>
    </dgm:pt>
    <dgm:pt modelId="{E05E5BE0-D8AB-43F6-91C9-94062412D5E0}" type="sibTrans" cxnId="{318961E0-2A7A-4027-87A2-C333FE912881}">
      <dgm:prSet/>
      <dgm:spPr/>
      <dgm:t>
        <a:bodyPr/>
        <a:lstStyle/>
        <a:p>
          <a:endParaRPr lang="en-US"/>
        </a:p>
      </dgm:t>
    </dgm:pt>
    <dgm:pt modelId="{AA0A4FBE-ADDD-4E01-BB30-1B4CB832BCE6}">
      <dgm:prSet/>
      <dgm:spPr>
        <a:solidFill>
          <a:srgbClr val="F16924"/>
        </a:solidFill>
      </dgm:spPr>
      <dgm:t>
        <a:bodyPr/>
        <a:lstStyle/>
        <a:p>
          <a:r>
            <a:rPr lang="en-GB" b="0" i="0"/>
            <a:t>Lost access to customers</a:t>
          </a:r>
          <a:endParaRPr lang="en-US"/>
        </a:p>
      </dgm:t>
    </dgm:pt>
    <dgm:pt modelId="{5A22EE25-0D79-42FC-A0CD-49B9A00B3A78}" type="parTrans" cxnId="{FD744622-B3FD-42E5-B841-58C0AC244893}">
      <dgm:prSet/>
      <dgm:spPr/>
      <dgm:t>
        <a:bodyPr/>
        <a:lstStyle/>
        <a:p>
          <a:endParaRPr lang="en-US"/>
        </a:p>
      </dgm:t>
    </dgm:pt>
    <dgm:pt modelId="{028D913E-BAAF-4021-A5FB-6582424A5A91}" type="sibTrans" cxnId="{FD744622-B3FD-42E5-B841-58C0AC244893}">
      <dgm:prSet/>
      <dgm:spPr/>
      <dgm:t>
        <a:bodyPr/>
        <a:lstStyle/>
        <a:p>
          <a:endParaRPr lang="en-US"/>
        </a:p>
      </dgm:t>
    </dgm:pt>
    <dgm:pt modelId="{A4B39AC9-02D4-4DE0-A9DA-88B2D59A2A06}">
      <dgm:prSet/>
      <dgm:spPr>
        <a:solidFill>
          <a:srgbClr val="F16924"/>
        </a:solidFill>
      </dgm:spPr>
      <dgm:t>
        <a:bodyPr/>
        <a:lstStyle/>
        <a:p>
          <a:r>
            <a:rPr lang="en-GB" b="0" i="0"/>
            <a:t>Diminished chances for finding new prospects</a:t>
          </a:r>
          <a:endParaRPr lang="en-US"/>
        </a:p>
      </dgm:t>
    </dgm:pt>
    <dgm:pt modelId="{170185ED-3F03-44C2-ADCA-2AA25730BDC0}" type="parTrans" cxnId="{F4FDE88E-10FE-42A3-B21D-581103C380E2}">
      <dgm:prSet/>
      <dgm:spPr/>
      <dgm:t>
        <a:bodyPr/>
        <a:lstStyle/>
        <a:p>
          <a:endParaRPr lang="en-US"/>
        </a:p>
      </dgm:t>
    </dgm:pt>
    <dgm:pt modelId="{B535BAF4-C16E-42C7-9DA9-9F3C1BC1CC96}" type="sibTrans" cxnId="{F4FDE88E-10FE-42A3-B21D-581103C380E2}">
      <dgm:prSet/>
      <dgm:spPr/>
      <dgm:t>
        <a:bodyPr/>
        <a:lstStyle/>
        <a:p>
          <a:endParaRPr lang="en-US"/>
        </a:p>
      </dgm:t>
    </dgm:pt>
    <dgm:pt modelId="{92216A7D-AA2B-44C7-A85C-B085A6CECFC5}" type="pres">
      <dgm:prSet presAssocID="{50141A85-5C5D-44A2-A4B8-4230156EC324}" presName="diagram" presStyleCnt="0">
        <dgm:presLayoutVars>
          <dgm:dir/>
          <dgm:resizeHandles val="exact"/>
        </dgm:presLayoutVars>
      </dgm:prSet>
      <dgm:spPr/>
    </dgm:pt>
    <dgm:pt modelId="{8AA08BD7-C764-4975-A17D-514402A06280}" type="pres">
      <dgm:prSet presAssocID="{420E7537-8D84-4855-AE12-C4B06D7E3067}" presName="arrow" presStyleLbl="node1" presStyleIdx="0" presStyleCnt="1" custScaleX="119347" custRadScaleRad="144855" custRadScaleInc="-9321">
        <dgm:presLayoutVars>
          <dgm:bulletEnabled val="1"/>
        </dgm:presLayoutVars>
      </dgm:prSet>
      <dgm:spPr/>
    </dgm:pt>
  </dgm:ptLst>
  <dgm:cxnLst>
    <dgm:cxn modelId="{FD744622-B3FD-42E5-B841-58C0AC244893}" srcId="{420E7537-8D84-4855-AE12-C4B06D7E3067}" destId="{AA0A4FBE-ADDD-4E01-BB30-1B4CB832BCE6}" srcOrd="1" destOrd="0" parTransId="{5A22EE25-0D79-42FC-A0CD-49B9A00B3A78}" sibTransId="{028D913E-BAAF-4021-A5FB-6582424A5A91}"/>
    <dgm:cxn modelId="{C6F9C129-8E4F-47B6-9384-59FE8D042699}" type="presOf" srcId="{42A1E53F-CD13-4B0C-8895-6AEE805667EC}" destId="{8AA08BD7-C764-4975-A17D-514402A06280}" srcOrd="0" destOrd="1" presId="urn:microsoft.com/office/officeart/2005/8/layout/arrow5"/>
    <dgm:cxn modelId="{2CC2564C-4923-4CDB-B000-05E6311BDC45}" srcId="{50141A85-5C5D-44A2-A4B8-4230156EC324}" destId="{420E7537-8D84-4855-AE12-C4B06D7E3067}" srcOrd="0" destOrd="0" parTransId="{4F3EBF6E-D92C-4690-A7E2-68623E2756EC}" sibTransId="{A196D308-21D1-4EFC-8707-737E3EC47FA9}"/>
    <dgm:cxn modelId="{A17C2F52-B4C2-44A3-B23F-E1B03AFBD3D1}" type="presOf" srcId="{420E7537-8D84-4855-AE12-C4B06D7E3067}" destId="{8AA08BD7-C764-4975-A17D-514402A06280}" srcOrd="0" destOrd="0" presId="urn:microsoft.com/office/officeart/2005/8/layout/arrow5"/>
    <dgm:cxn modelId="{2C0EAF52-3D7F-4D95-9207-6358C918BD4C}" type="presOf" srcId="{A4B39AC9-02D4-4DE0-A9DA-88B2D59A2A06}" destId="{8AA08BD7-C764-4975-A17D-514402A06280}" srcOrd="0" destOrd="3" presId="urn:microsoft.com/office/officeart/2005/8/layout/arrow5"/>
    <dgm:cxn modelId="{F4FDE88E-10FE-42A3-B21D-581103C380E2}" srcId="{420E7537-8D84-4855-AE12-C4B06D7E3067}" destId="{A4B39AC9-02D4-4DE0-A9DA-88B2D59A2A06}" srcOrd="2" destOrd="0" parTransId="{170185ED-3F03-44C2-ADCA-2AA25730BDC0}" sibTransId="{B535BAF4-C16E-42C7-9DA9-9F3C1BC1CC96}"/>
    <dgm:cxn modelId="{018A9191-B0C7-4752-9612-A1210ED071CD}" type="presOf" srcId="{AA0A4FBE-ADDD-4E01-BB30-1B4CB832BCE6}" destId="{8AA08BD7-C764-4975-A17D-514402A06280}" srcOrd="0" destOrd="2" presId="urn:microsoft.com/office/officeart/2005/8/layout/arrow5"/>
    <dgm:cxn modelId="{1D51D0BB-78D7-45E6-8788-AA6F0284299C}" type="presOf" srcId="{50141A85-5C5D-44A2-A4B8-4230156EC324}" destId="{92216A7D-AA2B-44C7-A85C-B085A6CECFC5}" srcOrd="0" destOrd="0" presId="urn:microsoft.com/office/officeart/2005/8/layout/arrow5"/>
    <dgm:cxn modelId="{318961E0-2A7A-4027-87A2-C333FE912881}" srcId="{420E7537-8D84-4855-AE12-C4B06D7E3067}" destId="{42A1E53F-CD13-4B0C-8895-6AEE805667EC}" srcOrd="0" destOrd="0" parTransId="{28E450CA-5312-4EF0-969E-5C3C2E3B77A7}" sibTransId="{E05E5BE0-D8AB-43F6-91C9-94062412D5E0}"/>
    <dgm:cxn modelId="{8A0D34F5-AE67-40DB-B0B5-6518133B1C40}" type="presParOf" srcId="{92216A7D-AA2B-44C7-A85C-B085A6CECFC5}" destId="{8AA08BD7-C764-4975-A17D-514402A06280}" srcOrd="0" destOrd="0" presId="urn:microsoft.com/office/officeart/2005/8/layout/arrow5"/>
  </dgm:cxnLst>
  <dgm:bg>
    <a:solidFill>
      <a:srgbClr val="B41F7A"/>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8BD7-C764-4975-A17D-514402A06280}">
      <dsp:nvSpPr>
        <dsp:cNvPr id="0" name=""/>
        <dsp:cNvSpPr/>
      </dsp:nvSpPr>
      <dsp:spPr>
        <a:xfrm>
          <a:off x="0" y="0"/>
          <a:ext cx="5655059" cy="4738334"/>
        </a:xfrm>
        <a:prstGeom prst="downArrow">
          <a:avLst>
            <a:gd name="adj1" fmla="val 50000"/>
            <a:gd name="adj2" fmla="val 35000"/>
          </a:avLst>
        </a:prstGeom>
        <a:solidFill>
          <a:srgbClr val="F169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GB" sz="2400" b="0" i="0" kern="1200"/>
            <a:t>In a crisis, sellers face a variety of challenges such as:</a:t>
          </a:r>
          <a:endParaRPr lang="en-US" sz="2400" kern="1200"/>
        </a:p>
        <a:p>
          <a:pPr marL="171450" lvl="1" indent="-171450" algn="l" defTabSz="844550">
            <a:lnSpc>
              <a:spcPct val="90000"/>
            </a:lnSpc>
            <a:spcBef>
              <a:spcPct val="0"/>
            </a:spcBef>
            <a:spcAft>
              <a:spcPct val="15000"/>
            </a:spcAft>
            <a:buChar char="•"/>
          </a:pPr>
          <a:r>
            <a:rPr lang="en-GB" sz="1900" b="0" i="0" kern="1200"/>
            <a:t>A product that may no longer be relevant or urgent in the new reality</a:t>
          </a:r>
          <a:endParaRPr lang="en-US" sz="1900" kern="1200"/>
        </a:p>
        <a:p>
          <a:pPr marL="171450" lvl="1" indent="-171450" algn="l" defTabSz="844550">
            <a:lnSpc>
              <a:spcPct val="90000"/>
            </a:lnSpc>
            <a:spcBef>
              <a:spcPct val="0"/>
            </a:spcBef>
            <a:spcAft>
              <a:spcPct val="15000"/>
            </a:spcAft>
            <a:buChar char="•"/>
          </a:pPr>
          <a:r>
            <a:rPr lang="en-GB" sz="1900" b="0" i="0" kern="1200"/>
            <a:t>Lost access to customers</a:t>
          </a:r>
          <a:endParaRPr lang="en-US" sz="1900" kern="1200"/>
        </a:p>
        <a:p>
          <a:pPr marL="171450" lvl="1" indent="-171450" algn="l" defTabSz="844550">
            <a:lnSpc>
              <a:spcPct val="90000"/>
            </a:lnSpc>
            <a:spcBef>
              <a:spcPct val="0"/>
            </a:spcBef>
            <a:spcAft>
              <a:spcPct val="15000"/>
            </a:spcAft>
            <a:buChar char="•"/>
          </a:pPr>
          <a:r>
            <a:rPr lang="en-GB" sz="1900" b="0" i="0" kern="1200"/>
            <a:t>Diminished chances for finding new prospects</a:t>
          </a:r>
          <a:endParaRPr lang="en-US" sz="1900" kern="1200"/>
        </a:p>
      </dsp:txBody>
      <dsp:txXfrm>
        <a:off x="1413765" y="0"/>
        <a:ext cx="2827529" cy="390912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09/10/2022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16393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70248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07120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12101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41031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82710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57877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43828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23900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62039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171044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166153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166973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4159038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490552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298255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3468926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53</a:t>
            </a:fld>
            <a:endParaRPr lang="en-GB" dirty="0"/>
          </a:p>
        </p:txBody>
      </p:sp>
    </p:spTree>
    <p:extLst>
      <p:ext uri="{BB962C8B-B14F-4D97-AF65-F5344CB8AC3E}">
        <p14:creationId xmlns:p14="http://schemas.microsoft.com/office/powerpoint/2010/main" val="311558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3634142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72</a:t>
            </a:fld>
            <a:endParaRPr lang="en-GB" dirty="0"/>
          </a:p>
        </p:txBody>
      </p:sp>
    </p:spTree>
    <p:extLst>
      <p:ext uri="{BB962C8B-B14F-4D97-AF65-F5344CB8AC3E}">
        <p14:creationId xmlns:p14="http://schemas.microsoft.com/office/powerpoint/2010/main" val="377579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73</a:t>
            </a:fld>
            <a:endParaRPr lang="en-GB" dirty="0"/>
          </a:p>
        </p:txBody>
      </p:sp>
    </p:spTree>
    <p:extLst>
      <p:ext uri="{BB962C8B-B14F-4D97-AF65-F5344CB8AC3E}">
        <p14:creationId xmlns:p14="http://schemas.microsoft.com/office/powerpoint/2010/main" val="334113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74</a:t>
            </a:fld>
            <a:endParaRPr lang="en-GB" dirty="0"/>
          </a:p>
        </p:txBody>
      </p:sp>
    </p:spTree>
    <p:extLst>
      <p:ext uri="{BB962C8B-B14F-4D97-AF65-F5344CB8AC3E}">
        <p14:creationId xmlns:p14="http://schemas.microsoft.com/office/powerpoint/2010/main" val="2252090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75</a:t>
            </a:fld>
            <a:endParaRPr lang="en-GB" dirty="0"/>
          </a:p>
        </p:txBody>
      </p:sp>
    </p:spTree>
    <p:extLst>
      <p:ext uri="{BB962C8B-B14F-4D97-AF65-F5344CB8AC3E}">
        <p14:creationId xmlns:p14="http://schemas.microsoft.com/office/powerpoint/2010/main" val="4219728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76</a:t>
            </a:fld>
            <a:endParaRPr lang="en-GB" dirty="0"/>
          </a:p>
        </p:txBody>
      </p:sp>
    </p:spTree>
    <p:extLst>
      <p:ext uri="{BB962C8B-B14F-4D97-AF65-F5344CB8AC3E}">
        <p14:creationId xmlns:p14="http://schemas.microsoft.com/office/powerpoint/2010/main" val="164315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79</a:t>
            </a:fld>
            <a:endParaRPr lang="en-GB" dirty="0"/>
          </a:p>
        </p:txBody>
      </p:sp>
    </p:spTree>
    <p:extLst>
      <p:ext uri="{BB962C8B-B14F-4D97-AF65-F5344CB8AC3E}">
        <p14:creationId xmlns:p14="http://schemas.microsoft.com/office/powerpoint/2010/main" val="1930949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81</a:t>
            </a:fld>
            <a:endParaRPr lang="en-GB" dirty="0"/>
          </a:p>
        </p:txBody>
      </p:sp>
    </p:spTree>
    <p:extLst>
      <p:ext uri="{BB962C8B-B14F-4D97-AF65-F5344CB8AC3E}">
        <p14:creationId xmlns:p14="http://schemas.microsoft.com/office/powerpoint/2010/main" val="150574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42711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87</a:t>
            </a:fld>
            <a:endParaRPr lang="en-GB" dirty="0"/>
          </a:p>
        </p:txBody>
      </p:sp>
    </p:spTree>
    <p:extLst>
      <p:ext uri="{BB962C8B-B14F-4D97-AF65-F5344CB8AC3E}">
        <p14:creationId xmlns:p14="http://schemas.microsoft.com/office/powerpoint/2010/main" val="3585826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88</a:t>
            </a:fld>
            <a:endParaRPr lang="en-GB" dirty="0"/>
          </a:p>
        </p:txBody>
      </p:sp>
    </p:spTree>
    <p:extLst>
      <p:ext uri="{BB962C8B-B14F-4D97-AF65-F5344CB8AC3E}">
        <p14:creationId xmlns:p14="http://schemas.microsoft.com/office/powerpoint/2010/main" val="172274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12</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18391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96751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28141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3217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48029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2" name="Text Placeholder 17">
            <a:extLst>
              <a:ext uri="{FF2B5EF4-FFF2-40B4-BE49-F238E27FC236}">
                <a16:creationId xmlns:a16="http://schemas.microsoft.com/office/drawing/2014/main" id="{4E7F37F3-C094-7FDC-0146-65659F33D212}"/>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192050" y="129751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35149" y="13389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15077" y="134381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56510" y="13852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12068" y="135006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59186" y="139149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850793" y="344435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73255" y="348220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73613" y="348220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155553" y="3675163"/>
            <a:ext cx="1921262" cy="2602122"/>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154171" y="3675163"/>
            <a:ext cx="1916323" cy="2602122"/>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4147850" y="3675163"/>
            <a:ext cx="1918793" cy="2611917"/>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6150875" y="3638673"/>
            <a:ext cx="1916323" cy="2638612"/>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8142084" y="3675163"/>
            <a:ext cx="1921262" cy="260212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169495" y="4943667"/>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156538" y="4937417"/>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160505" y="4938758"/>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6179391" y="4922713"/>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8156815" y="4911138"/>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
        <p:nvSpPr>
          <p:cNvPr id="2" name="Freeform 179">
            <a:extLst>
              <a:ext uri="{FF2B5EF4-FFF2-40B4-BE49-F238E27FC236}">
                <a16:creationId xmlns:a16="http://schemas.microsoft.com/office/drawing/2014/main" id="{475DED8A-8931-C55A-293B-34AF86545350}"/>
              </a:ext>
            </a:extLst>
          </p:cNvPr>
          <p:cNvSpPr>
            <a:spLocks noChangeArrowheads="1"/>
          </p:cNvSpPr>
          <p:nvPr userDrawn="1"/>
        </p:nvSpPr>
        <p:spPr bwMode="auto">
          <a:xfrm>
            <a:off x="10147579" y="3638673"/>
            <a:ext cx="1921262" cy="263861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7F1C58"/>
          </a:solidFill>
          <a:ln w="9525" cap="flat">
            <a:noFill/>
            <a:bevel/>
            <a:headEnd/>
            <a:tailEnd/>
          </a:ln>
          <a:effectLst/>
        </p:spPr>
        <p:txBody>
          <a:bodyPr wrap="none" anchor="ctr"/>
          <a:lstStyle/>
          <a:p>
            <a:endParaRPr lang="en-US"/>
          </a:p>
        </p:txBody>
      </p:sp>
      <p:sp>
        <p:nvSpPr>
          <p:cNvPr id="3" name="Text Placeholder 17">
            <a:extLst>
              <a:ext uri="{FF2B5EF4-FFF2-40B4-BE49-F238E27FC236}">
                <a16:creationId xmlns:a16="http://schemas.microsoft.com/office/drawing/2014/main" id="{D8E24108-01C3-0AF2-9398-7B15A4BCD5C1}"/>
              </a:ext>
            </a:extLst>
          </p:cNvPr>
          <p:cNvSpPr>
            <a:spLocks noGrp="1"/>
          </p:cNvSpPr>
          <p:nvPr>
            <p:ph type="body" sz="quarter" idx="38" hasCustomPrompt="1"/>
          </p:nvPr>
        </p:nvSpPr>
        <p:spPr>
          <a:xfrm>
            <a:off x="10162310" y="4744285"/>
            <a:ext cx="1921262" cy="335052"/>
          </a:xfrm>
          <a:solidFill>
            <a:srgbClr val="7F1C58"/>
          </a:solidFill>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01FFF87E-9888-D145-26B0-42028633D273}"/>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898089"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16020" t="8478" r="38806" b="9640"/>
          <a:stretch/>
        </p:blipFill>
        <p:spPr>
          <a:xfrm>
            <a:off x="4729313" y="68820"/>
            <a:ext cx="4094283"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D2EB-7C9B-54FB-A58D-FD39458451A2}"/>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F92C6B83-F12A-F2C3-9FD1-7C96EF56834C}"/>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68DEAAE2-5A0F-5F1C-3567-8A55533F60B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86E3E433-482D-DEE5-9239-9C2C6DB85B6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581B945B-CAAF-8975-DE61-30FF744CF502}"/>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934C1F5-001E-FE68-E343-B2A230C49CEB}"/>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A76E2F1E-AE58-19A3-BD17-51D20ED97246}"/>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38504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10/9/2022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77" r:id="rId19"/>
    <p:sldLayoutId id="2147483866"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4.xml"/><Relationship Id="rId7" Type="http://schemas.openxmlformats.org/officeDocument/2006/relationships/hyperlink" Target="https://scopegater.com/internal-factors-that-affect-busines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pestleanalysis.com/internal-factors-affect-business-organizatio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peoplespace.com/leaders/articles/importance-culture-crisis"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dgar_Schein"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hyperlink" Target="https://ennislp.com/read-our-blog/2020/4/9/leadership-during-a-crisis-leadership-engagement-and-culture#:~:text=LEADERSHIP%20DURING%20A%20CRISIS%3A%20Leadership%2C%20Engagement%20and%20Culture,do%2C%20your%20employees%20will%20remember%20how%20you%20responded." TargetMode="External"/><Relationship Id="rId4" Type="http://schemas.openxmlformats.org/officeDocument/2006/relationships/hyperlink" Target="https://commons.wikimedia.org/wiki/File:AS_golf_bag.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0.xml"/><Relationship Id="rId1" Type="http://schemas.openxmlformats.org/officeDocument/2006/relationships/video" Target="https://www.youtube.com/embed/tN8BVLuk0-E?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productcoalition.com/product-management-in-times-of-crisis-48e51efc1f13"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roductschool.com/blog/product-management-2/product-planning-covid-19-strategy-survival-toolkit/" TargetMode="External"/><Relationship Id="rId1" Type="http://schemas.openxmlformats.org/officeDocument/2006/relationships/slideLayout" Target="../slideLayouts/slideLayout10.xml"/><Relationship Id="rId5" Type="http://schemas.openxmlformats.org/officeDocument/2006/relationships/hyperlink" Target="https://passive-components.eu/passive-component-shortages-about-to-ease-according-to-taiwan-based-companies/" TargetMode="Externa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ravi-mehta.com/product-manager-skill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en.brickimedia.org/wiki/LEGO_Awesome_Idea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s://awesomegames.miraheze.org/wiki/Lego_City_Undercov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nimasood.com/lego-amazing-business-turnaround-story/#:~:text=LEGO%20is%20an%20amazing%20business%20turnaround%20story%201,...%203%20Controlling%20Expansion%20On%20the%20Holidays%20"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hyperlink" Target="https://www.flickr.com/photos/williamnyk/40647601834"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https://tallysolutions.com/accounting/receivable-management/" TargetMode="External"/><Relationship Id="rId2" Type="http://schemas.openxmlformats.org/officeDocument/2006/relationships/hyperlink" Target="https://en.wikipedia.org/wiki/Factoring_(finance)" TargetMode="Externa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www.accountingtools.com/articles/sale-and-leaseback" TargetMode="External"/><Relationship Id="rId4" Type="http://schemas.openxmlformats.org/officeDocument/2006/relationships/hyperlink" Target="https://corporatefinanceinstitute.com/resources/knowledge/strategy/outsourc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trustabcapital.com/mezzanine-capital-basics/" TargetMode="External"/><Relationship Id="rId2" Type="http://schemas.openxmlformats.org/officeDocument/2006/relationships/hyperlink" Target="https://www.wallstreetmojo.com/capital-reserve/" TargetMode="Externa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hyperlink" Target="https://www.investopedia.com/articles/investing/082113/understanding-interest-rates-nominal-real-and-effective.asp"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s://www.flickr.com/photos/lwr/6947711357/" TargetMode="External"/><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ww.pwc.co.uk/audit-assurance/assets/pdf/operational-resilience-guide.pdf" TargetMode="Externa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wallstreetmojo.com/operational-risks/" TargetMode="Externa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hyperlink" Target="https://pxhere.com/en/photo/1202793" TargetMode="External"/><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opentextbc.ca/principlesofaccountingv1openstax/chapter/why-it-matters-9/" TargetMode="External"/><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https://www.flickr.com/photos/beribey/25926913981"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citypatterns.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hyperlink" Target="https://www.ncsc.gov.uk/" TargetMode="External"/><Relationship Id="rId2" Type="http://schemas.openxmlformats.org/officeDocument/2006/relationships/hyperlink" Target="https://www.isalillo.com/4-common-tech-failures-for-smes-in-2022/" TargetMode="Externa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Etiquette_in_technology"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hyperlink" Target="https://www.businesstechweekly.com/operational-efficiency/outsourcing-and-supplier-management/it-maintenance/" TargetMode="External"/><Relationship Id="rId4" Type="http://schemas.openxmlformats.org/officeDocument/2006/relationships/hyperlink" Target="https://blog.hubspot.com/marketing/avoid-social-media-fail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guides/zxq43k7/revision/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dirty="0"/>
              <a:t>MODULE 3</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450778" y="235419"/>
            <a:ext cx="5741222" cy="954107"/>
          </a:xfrm>
          <a:prstGeom prst="rect">
            <a:avLst/>
          </a:prstGeom>
          <a:noFill/>
        </p:spPr>
        <p:txBody>
          <a:bodyPr wrap="square">
            <a:spAutoFit/>
          </a:bodyPr>
          <a:lstStyle/>
          <a:p>
            <a:r>
              <a:rPr lang="en-GB" sz="2800" dirty="0">
                <a:solidFill>
                  <a:schemeClr val="bg1"/>
                </a:solidFill>
                <a:highlight>
                  <a:srgbClr val="F16924"/>
                </a:highlight>
              </a:rPr>
              <a:t> </a:t>
            </a:r>
            <a:r>
              <a:rPr lang="en-GB" sz="2800" dirty="0" err="1">
                <a:solidFill>
                  <a:schemeClr val="bg1"/>
                </a:solidFill>
                <a:highlight>
                  <a:srgbClr val="F16924"/>
                </a:highlight>
              </a:rPr>
              <a:t>SECure</a:t>
            </a:r>
            <a:r>
              <a:rPr lang="en-GB" sz="2800" dirty="0">
                <a:solidFill>
                  <a:schemeClr val="bg1"/>
                </a:solidFill>
                <a:highlight>
                  <a:srgbClr val="F16924"/>
                </a:highlight>
              </a:rPr>
              <a:t> CURRICULUM AND VET   </a:t>
            </a:r>
            <a:r>
              <a:rPr lang="en-GB" sz="2800" dirty="0">
                <a:solidFill>
                  <a:srgbClr val="F16924"/>
                </a:solidFill>
                <a:highlight>
                  <a:srgbClr val="F16924"/>
                </a:highlight>
              </a:rPr>
              <a:t>.</a:t>
            </a:r>
            <a:r>
              <a:rPr lang="en-GB" sz="2800" dirty="0">
                <a:solidFill>
                  <a:schemeClr val="bg1"/>
                </a:solidFill>
                <a:highlight>
                  <a:srgbClr val="F16924"/>
                </a:highlight>
              </a:rPr>
              <a:t>TRAINING PACKAGE </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807303"/>
            <a:ext cx="5620718" cy="17077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A CRISIS that comes from INTERNAL FACTORS</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Internal factors - finance</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1585" y="1495147"/>
            <a:ext cx="11797658" cy="4994429"/>
          </a:xfrm>
        </p:spPr>
        <p:txBody>
          <a:bodyPr>
            <a:normAutofit/>
          </a:bodyPr>
          <a:lstStyle/>
          <a:p>
            <a:pPr marL="0" indent="0"/>
            <a:r>
              <a:rPr lang="en-GB" dirty="0"/>
              <a:t>F</a:t>
            </a:r>
            <a:r>
              <a:rPr lang="en-GB" b="0" i="0" dirty="0">
                <a:effectLst/>
              </a:rPr>
              <a:t>inancial risks depend on the financial structure of your business. It is also dependent on your business transactions and the financial systems. For example, changes in interest rates or being overly reliant on one customer could affect business</a:t>
            </a:r>
            <a:r>
              <a:rPr lang="en-GB" b="0" i="0" dirty="0">
                <a:solidFill>
                  <a:srgbClr val="666666"/>
                </a:solidFill>
                <a:effectLst/>
                <a:latin typeface="Raleway" pitchFamily="2" charset="0"/>
              </a:rPr>
              <a:t>.</a:t>
            </a:r>
            <a:r>
              <a:rPr lang="en-GB" dirty="0"/>
              <a:t> A business needs adequate funds in place in order for it to survive and grow successfully. Without the proper finance, a business will be held back and will eventually struggle to survive.  Finance may be needed for several different reasons:</a:t>
            </a:r>
          </a:p>
          <a:p>
            <a:pPr marL="0" indent="0"/>
            <a:endParaRPr lang="en-GB" sz="1200" dirty="0"/>
          </a:p>
          <a:p>
            <a:r>
              <a:rPr lang="en-GB" dirty="0"/>
              <a:t>		developing new products			upgrading new software</a:t>
            </a:r>
          </a:p>
          <a:p>
            <a:r>
              <a:rPr lang="en-GB" dirty="0"/>
              <a:t>		a wage rise for existing employees		hiring new staff</a:t>
            </a:r>
          </a:p>
          <a:p>
            <a:r>
              <a:rPr lang="en-GB" dirty="0"/>
              <a:t>		extending existing premises			marketing and advertising </a:t>
            </a:r>
          </a:p>
          <a:p>
            <a:r>
              <a:rPr lang="en-GB" dirty="0"/>
              <a:t>		buying a new fleet of vehicles			opening a new branch</a:t>
            </a:r>
          </a:p>
          <a:p>
            <a:r>
              <a:rPr lang="en-GB" dirty="0"/>
              <a:t>		buying new machinery and equipment</a:t>
            </a:r>
          </a:p>
          <a:p>
            <a:endParaRPr lang="en-GB" sz="4000" dirty="0"/>
          </a:p>
          <a:p>
            <a:pPr marL="0" indent="0"/>
            <a:r>
              <a:rPr lang="en-GB" dirty="0"/>
              <a:t>In some of these situations, finance will be required via a bank loan to be paid back with interest, a commercial mortgage, or a grant from the government.  We reviewed the macro economic factors that hinder the availability of finance in Module 2. </a:t>
            </a:r>
            <a:endParaRPr lang="en-IE" dirty="0"/>
          </a:p>
        </p:txBody>
      </p:sp>
    </p:spTree>
    <p:extLst>
      <p:ext uri="{BB962C8B-B14F-4D97-AF65-F5344CB8AC3E}">
        <p14:creationId xmlns:p14="http://schemas.microsoft.com/office/powerpoint/2010/main" val="268086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Internal factors - technology</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3" y="1717089"/>
            <a:ext cx="7305557" cy="4994429"/>
          </a:xfrm>
        </p:spPr>
        <p:txBody>
          <a:bodyPr>
            <a:normAutofit/>
          </a:bodyPr>
          <a:lstStyle/>
          <a:p>
            <a:pPr marL="0" indent="0" algn="l"/>
            <a:r>
              <a:rPr lang="en-GB" b="0" i="0" dirty="0">
                <a:effectLst/>
                <a:latin typeface="Calibri "/>
              </a:rPr>
              <a:t>Businesses need up-to-date technology to keep up with customers’ ever-changing requirements. For example, those that do not provide an option for customers to buy products online are likely to lose out on valuable sales. Covid-19 (external factor) accelerated our business need for technology to sell online and rely on technology tools to run our businesses.   But internally, how well were we prepared for change?</a:t>
            </a:r>
          </a:p>
          <a:p>
            <a:pPr marL="0" indent="0" algn="l"/>
            <a:endParaRPr lang="en-GB" dirty="0">
              <a:latin typeface="Calibri "/>
            </a:endParaRPr>
          </a:p>
          <a:p>
            <a:pPr marL="0" indent="0" algn="l"/>
            <a:r>
              <a:rPr lang="en-GB" b="0" i="0" dirty="0">
                <a:effectLst/>
                <a:latin typeface="Calibri "/>
              </a:rPr>
              <a:t>Outdated or faulty IT systems are also factors you should evaluate. If a business doesn’t upgrade its hardware and  </a:t>
            </a:r>
            <a:r>
              <a:rPr lang="en-GB" i="0" dirty="0">
                <a:effectLst/>
                <a:latin typeface="Calibri "/>
              </a:rPr>
              <a:t>software</a:t>
            </a:r>
            <a:r>
              <a:rPr lang="en-GB" b="0" i="0" dirty="0">
                <a:effectLst/>
                <a:latin typeface="Calibri "/>
              </a:rPr>
              <a:t>, then any advantage </a:t>
            </a:r>
            <a:r>
              <a:rPr lang="en-GB" dirty="0">
                <a:latin typeface="Calibri "/>
              </a:rPr>
              <a:t>you </a:t>
            </a:r>
            <a:r>
              <a:rPr lang="en-GB" b="0" i="0" dirty="0">
                <a:effectLst/>
                <a:latin typeface="Calibri "/>
              </a:rPr>
              <a:t>have over rivals who do invest in technology will eventually be eroded. If you do not overcome these, your customers might see you as unreliable.</a:t>
            </a:r>
            <a:endParaRPr lang="en-IE" dirty="0"/>
          </a:p>
        </p:txBody>
      </p:sp>
      <p:pic>
        <p:nvPicPr>
          <p:cNvPr id="7" name="Picture 6">
            <a:extLst>
              <a:ext uri="{FF2B5EF4-FFF2-40B4-BE49-F238E27FC236}">
                <a16:creationId xmlns:a16="http://schemas.microsoft.com/office/drawing/2014/main" id="{BD8A572D-16B8-460F-532C-AE8D1B04522C}"/>
              </a:ext>
            </a:extLst>
          </p:cNvPr>
          <p:cNvPicPr>
            <a:picLocks noChangeAspect="1"/>
          </p:cNvPicPr>
          <p:nvPr/>
        </p:nvPicPr>
        <p:blipFill>
          <a:blip r:embed="rId3"/>
          <a:stretch>
            <a:fillRect/>
          </a:stretch>
        </p:blipFill>
        <p:spPr>
          <a:xfrm>
            <a:off x="8436810" y="1581055"/>
            <a:ext cx="3166611" cy="4295962"/>
          </a:xfrm>
          <a:prstGeom prst="rect">
            <a:avLst/>
          </a:prstGeom>
        </p:spPr>
      </p:pic>
    </p:spTree>
    <p:extLst>
      <p:ext uri="{BB962C8B-B14F-4D97-AF65-F5344CB8AC3E}">
        <p14:creationId xmlns:p14="http://schemas.microsoft.com/office/powerpoint/2010/main" val="101825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734715" y="1788518"/>
            <a:ext cx="4983180" cy="4208100"/>
          </a:xfrm>
        </p:spPr>
        <p:txBody>
          <a:bodyPr>
            <a:normAutofit fontScale="92500"/>
          </a:bodyPr>
          <a:lstStyle/>
          <a:p>
            <a:pPr marL="361950" indent="-361950">
              <a:lnSpc>
                <a:spcPts val="2380"/>
              </a:lnSpc>
              <a:spcBef>
                <a:spcPts val="0"/>
              </a:spcBef>
              <a:buClr>
                <a:srgbClr val="EDA13E"/>
              </a:buClr>
              <a:buFont typeface="Arial" panose="020B0604020202020204" pitchFamily="34" charset="0"/>
              <a:buChar char="•"/>
            </a:pPr>
            <a:r>
              <a:rPr lang="en-GB" sz="2800" dirty="0"/>
              <a:t>Labour shortages or poor morale</a:t>
            </a:r>
          </a:p>
          <a:p>
            <a:pPr marL="342900" indent="-342900">
              <a:lnSpc>
                <a:spcPts val="2380"/>
              </a:lnSpc>
              <a:spcBef>
                <a:spcPts val="0"/>
              </a:spcBef>
              <a:buClr>
                <a:srgbClr val="EDA13E"/>
              </a:buClr>
              <a:buFont typeface="Arial" panose="020B0604020202020204" pitchFamily="34" charset="0"/>
              <a:buChar char="•"/>
            </a:pPr>
            <a:r>
              <a:rPr lang="en-US" sz="2800" dirty="0"/>
              <a:t>Outdated technology / products</a:t>
            </a:r>
          </a:p>
          <a:p>
            <a:pPr marL="342900" indent="-342900">
              <a:lnSpc>
                <a:spcPts val="2380"/>
              </a:lnSpc>
              <a:spcBef>
                <a:spcPts val="0"/>
              </a:spcBef>
              <a:buClr>
                <a:srgbClr val="EDA13E"/>
              </a:buClr>
              <a:buFont typeface="Arial" panose="020B0604020202020204" pitchFamily="34" charset="0"/>
              <a:buChar char="•"/>
            </a:pPr>
            <a:r>
              <a:rPr lang="en-US" sz="2800" dirty="0"/>
              <a:t>Lack of operational efficiency</a:t>
            </a:r>
          </a:p>
          <a:p>
            <a:pPr marL="342900" indent="-342900">
              <a:lnSpc>
                <a:spcPts val="2380"/>
              </a:lnSpc>
              <a:spcBef>
                <a:spcPts val="0"/>
              </a:spcBef>
              <a:buClr>
                <a:srgbClr val="EDA13E"/>
              </a:buClr>
              <a:buFont typeface="Arial" panose="020B0604020202020204" pitchFamily="34" charset="0"/>
              <a:buChar char="•"/>
            </a:pPr>
            <a:r>
              <a:rPr lang="en-US" sz="2800" dirty="0"/>
              <a:t>Inadequate management / leadership qualities</a:t>
            </a:r>
          </a:p>
          <a:p>
            <a:pPr marL="342900" indent="-342900">
              <a:lnSpc>
                <a:spcPts val="2380"/>
              </a:lnSpc>
              <a:spcBef>
                <a:spcPts val="0"/>
              </a:spcBef>
              <a:buClr>
                <a:srgbClr val="EDA13E"/>
              </a:buClr>
              <a:buFont typeface="Arial" panose="020B0604020202020204" pitchFamily="34" charset="0"/>
              <a:buChar char="•"/>
            </a:pPr>
            <a:r>
              <a:rPr lang="en-US" sz="2800" dirty="0"/>
              <a:t>Strategy deficits</a:t>
            </a:r>
          </a:p>
          <a:p>
            <a:pPr marL="342900" indent="-342900">
              <a:lnSpc>
                <a:spcPts val="2380"/>
              </a:lnSpc>
              <a:spcBef>
                <a:spcPts val="0"/>
              </a:spcBef>
              <a:buClr>
                <a:srgbClr val="EDA13E"/>
              </a:buClr>
              <a:buFont typeface="Arial" panose="020B0604020202020204" pitchFamily="34" charset="0"/>
              <a:buChar char="•"/>
            </a:pPr>
            <a:r>
              <a:rPr lang="en-US" sz="2800" dirty="0"/>
              <a:t>Overpriced acquisitions</a:t>
            </a:r>
          </a:p>
          <a:p>
            <a:pPr marL="342900" indent="-342900">
              <a:lnSpc>
                <a:spcPts val="2380"/>
              </a:lnSpc>
              <a:spcBef>
                <a:spcPts val="0"/>
              </a:spcBef>
              <a:buClr>
                <a:srgbClr val="EDA13E"/>
              </a:buClr>
              <a:buFont typeface="Arial" panose="020B0604020202020204" pitchFamily="34" charset="0"/>
              <a:buChar char="•"/>
            </a:pPr>
            <a:r>
              <a:rPr lang="en-US" sz="2800" dirty="0"/>
              <a:t>Insufficient controlling</a:t>
            </a:r>
          </a:p>
          <a:p>
            <a:pPr marL="342900" indent="-342900">
              <a:lnSpc>
                <a:spcPts val="2380"/>
              </a:lnSpc>
              <a:spcBef>
                <a:spcPts val="0"/>
              </a:spcBef>
              <a:buClr>
                <a:srgbClr val="EDA13E"/>
              </a:buClr>
              <a:buFont typeface="Arial" panose="020B0604020202020204" pitchFamily="34" charset="0"/>
              <a:buChar char="•"/>
            </a:pPr>
            <a:r>
              <a:rPr lang="en-US" sz="2800" dirty="0"/>
              <a:t>Organisational deficiencies</a:t>
            </a:r>
          </a:p>
          <a:p>
            <a:pPr marL="0" indent="0">
              <a:lnSpc>
                <a:spcPts val="2380"/>
              </a:lnSpc>
              <a:spcBef>
                <a:spcPts val="0"/>
              </a:spcBef>
              <a:buClr>
                <a:srgbClr val="EDA13E"/>
              </a:buClr>
            </a:pPr>
            <a:r>
              <a:rPr lang="en-GB" sz="2800" dirty="0">
                <a:hlinkClick r:id="rId7"/>
              </a:rPr>
              <a:t>5 Internal Factors That Affect A Business You Ought To know | Scope </a:t>
            </a:r>
            <a:r>
              <a:rPr lang="en-GB" sz="2800" dirty="0" err="1">
                <a:hlinkClick r:id="rId7"/>
              </a:rPr>
              <a:t>Gater</a:t>
            </a:r>
            <a:endParaRPr lang="en-US" sz="2800" dirty="0"/>
          </a:p>
          <a:p>
            <a:pPr marL="342900" indent="-342900">
              <a:lnSpc>
                <a:spcPts val="2380"/>
              </a:lnSpc>
              <a:spcBef>
                <a:spcPts val="0"/>
              </a:spcBef>
              <a:buClr>
                <a:srgbClr val="EDA13E"/>
              </a:buClr>
              <a:buFont typeface="Arial" panose="020B0604020202020204" pitchFamily="34" charset="0"/>
              <a:buChar char="•"/>
            </a:pPr>
            <a:endParaRPr lang="en-US" sz="2200" dirty="0"/>
          </a:p>
          <a:p>
            <a:pPr marL="342900" indent="-342900">
              <a:lnSpc>
                <a:spcPts val="2380"/>
              </a:lnSpc>
              <a:spcBef>
                <a:spcPts val="0"/>
              </a:spcBef>
              <a:buClr>
                <a:srgbClr val="EDA13E"/>
              </a:buClr>
              <a:buFont typeface="Arial" panose="020B0604020202020204" pitchFamily="34" charset="0"/>
              <a:buChar char="•"/>
            </a:pPr>
            <a:endParaRPr lang="en-US" sz="2200" dirty="0"/>
          </a:p>
          <a:p>
            <a:pPr marL="342900" indent="-342900">
              <a:lnSpc>
                <a:spcPts val="2380"/>
              </a:lnSpc>
              <a:spcBef>
                <a:spcPts val="0"/>
              </a:spcBef>
              <a:buClr>
                <a:srgbClr val="EDA13E"/>
              </a:buClr>
              <a:buFont typeface="Arial" panose="020B0604020202020204" pitchFamily="34" charset="0"/>
              <a:buChar char="•"/>
            </a:pPr>
            <a:endParaRPr lang="en-US" sz="2200" dirty="0"/>
          </a:p>
        </p:txBody>
      </p:sp>
      <p:pic>
        <p:nvPicPr>
          <p:cNvPr id="11" name="Picture Placeholder 10">
            <a:extLst>
              <a:ext uri="{FF2B5EF4-FFF2-40B4-BE49-F238E27FC236}">
                <a16:creationId xmlns:a16="http://schemas.microsoft.com/office/drawing/2014/main" id="{55C8688A-9A89-BE6A-B647-43A87E3069DD}"/>
              </a:ext>
            </a:extLst>
          </p:cNvPr>
          <p:cNvPicPr>
            <a:picLocks noGrp="1" noChangeAspect="1"/>
          </p:cNvPicPr>
          <p:nvPr>
            <p:ph type="pic" sz="quarter" idx="10"/>
          </p:nvPr>
        </p:nvPicPr>
        <p:blipFill rotWithShape="1">
          <a:blip r:embed="rId8"/>
          <a:srcRect l="6801" r="6801"/>
          <a:stretch/>
        </p:blipFill>
        <p:spPr>
          <a:xfrm>
            <a:off x="5830958" y="228600"/>
            <a:ext cx="6126226" cy="5447571"/>
          </a:xfrm>
        </p:spPr>
      </p:pic>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328647"/>
            <a:ext cx="4300371" cy="1114039"/>
          </a:xfrm>
        </p:spPr>
        <p:txBody>
          <a:bodyPr>
            <a:normAutofit fontScale="92500"/>
          </a:bodyPr>
          <a:lstStyle/>
          <a:p>
            <a:r>
              <a:rPr lang="en-US" dirty="0"/>
              <a:t>Internal factors that can cause an SME crisis:</a:t>
            </a:r>
          </a:p>
        </p:txBody>
      </p:sp>
      <p:sp>
        <p:nvSpPr>
          <p:cNvPr id="9" name="Rectangle 8">
            <a:extLst>
              <a:ext uri="{FF2B5EF4-FFF2-40B4-BE49-F238E27FC236}">
                <a16:creationId xmlns:a16="http://schemas.microsoft.com/office/drawing/2014/main" id="{4973005A-F451-061D-D20C-6ED3B5FDDB3A}"/>
              </a:ext>
            </a:extLst>
          </p:cNvPr>
          <p:cNvSpPr/>
          <p:nvPr/>
        </p:nvSpPr>
        <p:spPr>
          <a:xfrm>
            <a:off x="676972" y="160489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13526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Internal factors – redo your SWOT analysis</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65629" y="2885814"/>
            <a:ext cx="7500124" cy="4994429"/>
          </a:xfrm>
        </p:spPr>
        <p:txBody>
          <a:bodyPr>
            <a:normAutofit/>
          </a:bodyPr>
          <a:lstStyle/>
          <a:p>
            <a:pPr marL="0" indent="0"/>
            <a:r>
              <a:rPr lang="en-GB" b="1" dirty="0">
                <a:solidFill>
                  <a:srgbClr val="7F1C58"/>
                </a:solidFill>
              </a:rPr>
              <a:t>Strengths</a:t>
            </a:r>
          </a:p>
          <a:p>
            <a:pPr marL="0" indent="0"/>
            <a:r>
              <a:rPr lang="en-GB" dirty="0"/>
              <a:t>Strengths are the features of your business which allow you to work more effectively than competitors. You will have to consider your strengths from own point of view. You should also give importance to customers’ and clients’ view. You must be honest and realistic. Try to answer :</a:t>
            </a:r>
          </a:p>
          <a:p>
            <a:pPr marL="0" indent="0"/>
            <a:endParaRPr lang="en-GB" dirty="0"/>
          </a:p>
          <a:p>
            <a:pPr marL="342900" indent="-342900">
              <a:buFont typeface="Arial" panose="020B0604020202020204" pitchFamily="34" charset="0"/>
              <a:buChar char="•"/>
            </a:pPr>
            <a:r>
              <a:rPr lang="en-GB" dirty="0"/>
              <a:t>What is it that you do well?</a:t>
            </a:r>
          </a:p>
          <a:p>
            <a:pPr marL="342900" indent="-342900">
              <a:buFont typeface="Arial" panose="020B0604020202020204" pitchFamily="34" charset="0"/>
              <a:buChar char="•"/>
            </a:pPr>
            <a:r>
              <a:rPr lang="en-GB" dirty="0"/>
              <a:t>What benefits do you have over your competitors?</a:t>
            </a:r>
          </a:p>
          <a:p>
            <a:pPr marL="342900" indent="-342900">
              <a:buFont typeface="Arial" panose="020B0604020202020204" pitchFamily="34" charset="0"/>
              <a:buChar char="•"/>
            </a:pPr>
            <a:r>
              <a:rPr lang="en-GB" dirty="0"/>
              <a:t>What makes you stand out from the competitors?</a:t>
            </a:r>
            <a:endParaRPr lang="en-IE" dirty="0"/>
          </a:p>
        </p:txBody>
      </p:sp>
      <p:pic>
        <p:nvPicPr>
          <p:cNvPr id="4" name="Picture 3" descr="Rope in a knot">
            <a:extLst>
              <a:ext uri="{FF2B5EF4-FFF2-40B4-BE49-F238E27FC236}">
                <a16:creationId xmlns:a16="http://schemas.microsoft.com/office/drawing/2014/main" id="{519FF796-ACFB-859D-0BA3-51C440DED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628" y="2873238"/>
            <a:ext cx="4454372" cy="2969581"/>
          </a:xfrm>
          <a:prstGeom prst="rect">
            <a:avLst/>
          </a:prstGeom>
        </p:spPr>
      </p:pic>
      <p:sp>
        <p:nvSpPr>
          <p:cNvPr id="8" name="TextBox 7">
            <a:extLst>
              <a:ext uri="{FF2B5EF4-FFF2-40B4-BE49-F238E27FC236}">
                <a16:creationId xmlns:a16="http://schemas.microsoft.com/office/drawing/2014/main" id="{1FF5BEE0-DABA-6060-3519-0516F283DE4B}"/>
              </a:ext>
            </a:extLst>
          </p:cNvPr>
          <p:cNvSpPr txBox="1"/>
          <p:nvPr/>
        </p:nvSpPr>
        <p:spPr>
          <a:xfrm>
            <a:off x="265629" y="1566788"/>
            <a:ext cx="11688867" cy="1107996"/>
          </a:xfrm>
          <a:prstGeom prst="rect">
            <a:avLst/>
          </a:prstGeom>
          <a:noFill/>
        </p:spPr>
        <p:txBody>
          <a:bodyPr wrap="square">
            <a:spAutoFit/>
          </a:bodyPr>
          <a:lstStyle/>
          <a:p>
            <a:pPr marL="0" indent="0"/>
            <a:r>
              <a:rPr lang="en-GB" sz="2200" dirty="0">
                <a:solidFill>
                  <a:srgbClr val="595959"/>
                </a:solidFill>
              </a:rPr>
              <a:t>The internal factors of a business are often studied in a SWOT strengths, weaknesses, opportunities, and threats analysis. The SWOT matrix is a structured planning method. </a:t>
            </a:r>
            <a:r>
              <a:rPr lang="en-GB" sz="2200" b="1" dirty="0">
                <a:solidFill>
                  <a:srgbClr val="595959"/>
                </a:solidFill>
              </a:rPr>
              <a:t>The strengths and weaknesses of a business are internal factors. Opportunities and threats are external elements.</a:t>
            </a:r>
          </a:p>
        </p:txBody>
      </p:sp>
    </p:spTree>
    <p:extLst>
      <p:ext uri="{BB962C8B-B14F-4D97-AF65-F5344CB8AC3E}">
        <p14:creationId xmlns:p14="http://schemas.microsoft.com/office/powerpoint/2010/main" val="28034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Internal factors – redo your SWOT analysis</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4" y="1477392"/>
            <a:ext cx="6731467" cy="4994429"/>
          </a:xfrm>
        </p:spPr>
        <p:txBody>
          <a:bodyPr>
            <a:normAutofit/>
          </a:bodyPr>
          <a:lstStyle/>
          <a:p>
            <a:pPr marL="0" indent="0"/>
            <a:r>
              <a:rPr lang="en-GB" b="1" dirty="0">
                <a:solidFill>
                  <a:srgbClr val="7F1C58"/>
                </a:solidFill>
              </a:rPr>
              <a:t>Weaknesses</a:t>
            </a:r>
          </a:p>
          <a:p>
            <a:pPr marL="0" indent="0"/>
            <a:r>
              <a:rPr lang="en-GB" dirty="0"/>
              <a:t>Weaknesses are the areas which have scope for improvement. You will have to face the unpleasant truths about your firm and be realistic. Ask the following questions:</a:t>
            </a:r>
          </a:p>
          <a:p>
            <a:pPr marL="0" indent="0"/>
            <a:endParaRPr lang="en-GB" dirty="0"/>
          </a:p>
          <a:p>
            <a:pPr marL="342900" indent="-342900">
              <a:buFont typeface="Arial" panose="020B0604020202020204" pitchFamily="34" charset="0"/>
              <a:buChar char="•"/>
            </a:pPr>
            <a:r>
              <a:rPr lang="en-GB" dirty="0"/>
              <a:t>What are you bad at?</a:t>
            </a:r>
          </a:p>
          <a:p>
            <a:pPr marL="342900" indent="-342900">
              <a:buFont typeface="Arial" panose="020B0604020202020204" pitchFamily="34" charset="0"/>
              <a:buChar char="•"/>
            </a:pPr>
            <a:r>
              <a:rPr lang="en-GB" dirty="0"/>
              <a:t>Is there anything you could be better at?</a:t>
            </a:r>
          </a:p>
          <a:p>
            <a:pPr marL="342900" indent="-342900">
              <a:buFont typeface="Arial" panose="020B0604020202020204" pitchFamily="34" charset="0"/>
              <a:buChar char="•"/>
            </a:pPr>
            <a:r>
              <a:rPr lang="en-GB" dirty="0"/>
              <a:t>What should you avoid?</a:t>
            </a:r>
          </a:p>
          <a:p>
            <a:pPr marL="342900" indent="-342900">
              <a:buFont typeface="Arial" panose="020B0604020202020204" pitchFamily="34" charset="0"/>
              <a:buChar char="•"/>
            </a:pPr>
            <a:r>
              <a:rPr lang="en-GB" dirty="0"/>
              <a:t>What leads to problems or complaints?</a:t>
            </a:r>
          </a:p>
          <a:p>
            <a:pPr marL="342900" indent="-342900">
              <a:buFont typeface="Arial" panose="020B0604020202020204" pitchFamily="34" charset="0"/>
              <a:buChar char="•"/>
            </a:pPr>
            <a:endParaRPr lang="en-GB" dirty="0"/>
          </a:p>
          <a:p>
            <a:pPr marL="0" indent="0"/>
            <a:r>
              <a:rPr lang="en-GB" sz="1400" dirty="0">
                <a:hlinkClick r:id="rId3"/>
              </a:rPr>
              <a:t>Source:  Internal Factors that May Affect the Business Organization (pestleanalysis.com)</a:t>
            </a:r>
            <a:endParaRPr lang="en-GB" sz="1400" dirty="0"/>
          </a:p>
          <a:p>
            <a:pPr marL="0" indent="0"/>
            <a:endParaRPr lang="en-IE" dirty="0"/>
          </a:p>
        </p:txBody>
      </p:sp>
      <p:pic>
        <p:nvPicPr>
          <p:cNvPr id="4" name="Picture 3" descr="Torn rope">
            <a:extLst>
              <a:ext uri="{FF2B5EF4-FFF2-40B4-BE49-F238E27FC236}">
                <a16:creationId xmlns:a16="http://schemas.microsoft.com/office/drawing/2014/main" id="{79048D48-1426-411E-EB43-308FDBB39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0989" y="2150616"/>
            <a:ext cx="4883470" cy="3138256"/>
          </a:xfrm>
          <a:prstGeom prst="rect">
            <a:avLst/>
          </a:prstGeom>
        </p:spPr>
      </p:pic>
    </p:spTree>
    <p:extLst>
      <p:ext uri="{BB962C8B-B14F-4D97-AF65-F5344CB8AC3E}">
        <p14:creationId xmlns:p14="http://schemas.microsoft.com/office/powerpoint/2010/main" val="129061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50906"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The Importance of Risk Management</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8" y="2400300"/>
            <a:ext cx="3570755" cy="4058147"/>
          </a:xfrm>
        </p:spPr>
        <p:txBody>
          <a:bodyPr>
            <a:normAutofit/>
          </a:bodyPr>
          <a:lstStyle/>
          <a:p>
            <a:pPr marL="12700" indent="-12700"/>
            <a:r>
              <a:rPr lang="en-US" dirty="0">
                <a:solidFill>
                  <a:schemeClr val="bg1"/>
                </a:solidFill>
              </a:rPr>
              <a:t>Entrepreneurial action is not possible without risks because the future and the effects of actions cannot be predicted with certainty. </a:t>
            </a:r>
          </a:p>
          <a:p>
            <a:pPr marL="12700" indent="-12700"/>
            <a:r>
              <a:rPr lang="en-US" dirty="0">
                <a:solidFill>
                  <a:schemeClr val="bg1"/>
                </a:solidFill>
              </a:rPr>
              <a:t>The task of risk management is to use suitable methods to create transparency about the risk situation in the business (risk controlling) and to </a:t>
            </a:r>
            <a:r>
              <a:rPr lang="en-US" dirty="0" err="1">
                <a:solidFill>
                  <a:schemeClr val="bg1"/>
                </a:solidFill>
              </a:rPr>
              <a:t>optimise</a:t>
            </a:r>
            <a:r>
              <a:rPr lang="en-US" dirty="0">
                <a:solidFill>
                  <a:schemeClr val="bg1"/>
                </a:solidFill>
              </a:rPr>
              <a:t> the risk/return profile of the business (risk management).</a:t>
            </a:r>
          </a:p>
          <a:p>
            <a:pPr marL="12700" indent="-12700"/>
            <a:endParaRPr lang="en-US" dirty="0">
              <a:solidFill>
                <a:schemeClr val="bg1"/>
              </a:solidFill>
            </a:endParaRPr>
          </a:p>
          <a:p>
            <a:pPr marL="12700" indent="-12700"/>
            <a:endParaRPr lang="en-US" dirty="0">
              <a:solidFill>
                <a:schemeClr val="bg1"/>
              </a:solidFill>
            </a:endParaRPr>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4777487" y="671512"/>
            <a:ext cx="6737542" cy="568111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Risk management is the art and science of identifying, analysing, and responding to risk throughout a company or throughout the life of a project and in the best interests of meeting project objectives.</a:t>
            </a:r>
          </a:p>
          <a:p>
            <a:pPr marL="342900" indent="-342900" algn="l">
              <a:lnSpc>
                <a:spcPts val="2200"/>
              </a:lnSpc>
              <a:spcBef>
                <a:spcPts val="0"/>
              </a:spcBef>
              <a:buClr>
                <a:srgbClr val="F16924"/>
              </a:buClr>
              <a:buFont typeface="Arial" panose="020B0604020202020204" pitchFamily="34" charset="0"/>
              <a:buChar char="•"/>
            </a:pPr>
            <a:endParaRPr lang="en-GB" sz="2200" dirty="0">
              <a:solidFill>
                <a:srgbClr val="595959"/>
              </a:solidFill>
              <a:latin typeface="+mn-lt"/>
              <a:ea typeface="Lato Light" panose="020F0502020204030203" pitchFamily="34" charset="0"/>
              <a:cs typeface="Mukta ExtraLight" panose="020B0000000000000000" pitchFamily="34" charset="77"/>
            </a:endParaRPr>
          </a:p>
          <a:p>
            <a:pPr marL="342900" indent="-342900" algn="l">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Risk management is often overlooked in both, companies and projects. It can help improve success by helping select good strategies and projects, determining scope, and developing realistic estimates.</a:t>
            </a:r>
          </a:p>
          <a:p>
            <a:pPr marL="342900" indent="-342900" algn="l">
              <a:lnSpc>
                <a:spcPts val="2200"/>
              </a:lnSpc>
              <a:spcBef>
                <a:spcPts val="0"/>
              </a:spcBef>
              <a:buClr>
                <a:srgbClr val="F16924"/>
              </a:buClr>
              <a:buFont typeface="Arial" panose="020B0604020202020204" pitchFamily="34" charset="0"/>
              <a:buChar char="•"/>
            </a:pPr>
            <a:endParaRPr lang="en-GB" sz="2200" dirty="0">
              <a:solidFill>
                <a:srgbClr val="595959"/>
              </a:solidFill>
              <a:latin typeface="+mn-lt"/>
              <a:ea typeface="Lato Light" panose="020F0502020204030203" pitchFamily="34" charset="0"/>
              <a:cs typeface="Mukta ExtraLight" panose="020B0000000000000000" pitchFamily="34" charset="77"/>
            </a:endParaRPr>
          </a:p>
          <a:p>
            <a:pPr marL="342900" indent="-342900" algn="l">
              <a:lnSpc>
                <a:spcPts val="2200"/>
              </a:lnSpc>
              <a:spcBef>
                <a:spcPts val="0"/>
              </a:spcBef>
              <a:buClr>
                <a:srgbClr val="F16924"/>
              </a:buClr>
              <a:buFont typeface="Arial" panose="020B0604020202020204" pitchFamily="34" charset="0"/>
              <a:buChar char="•"/>
            </a:pPr>
            <a:r>
              <a:rPr lang="en-GB" sz="2200" dirty="0">
                <a:solidFill>
                  <a:srgbClr val="595959"/>
                </a:solidFill>
                <a:latin typeface="+mn-lt"/>
                <a:ea typeface="Lato Light" panose="020F0502020204030203" pitchFamily="34" charset="0"/>
                <a:cs typeface="Mukta ExtraLight" panose="020B0000000000000000" pitchFamily="34" charset="77"/>
              </a:rPr>
              <a:t>Enterprise Risk Management (ERM) is a process, effected by an entity’s Board of Directors, management and other personnel, applied in a strategy setting and across the enterprise, designed to identify potential events that may affect the entity, and manage risks to be within its risk appetite to provide reasonable assurance regarding the achievement of entity objectives.</a:t>
            </a:r>
          </a:p>
          <a:p>
            <a:pPr algn="l">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a:p>
            <a:pPr algn="l">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76972" y="214782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68029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C8103575-E679-DDDF-4D3C-72742CA90E92}"/>
              </a:ext>
            </a:extLst>
          </p:cNvPr>
          <p:cNvGrpSpPr/>
          <p:nvPr/>
        </p:nvGrpSpPr>
        <p:grpSpPr>
          <a:xfrm>
            <a:off x="3015786" y="1466663"/>
            <a:ext cx="8977552" cy="4713957"/>
            <a:chOff x="2453910" y="1143000"/>
            <a:chExt cx="9401703" cy="4936671"/>
          </a:xfrm>
        </p:grpSpPr>
        <p:grpSp>
          <p:nvGrpSpPr>
            <p:cNvPr id="75" name="Group 74">
              <a:extLst>
                <a:ext uri="{FF2B5EF4-FFF2-40B4-BE49-F238E27FC236}">
                  <a16:creationId xmlns:a16="http://schemas.microsoft.com/office/drawing/2014/main" id="{FD7727AA-0BCB-99F1-BAF0-4507BC1F8F18}"/>
                </a:ext>
              </a:extLst>
            </p:cNvPr>
            <p:cNvGrpSpPr/>
            <p:nvPr/>
          </p:nvGrpSpPr>
          <p:grpSpPr>
            <a:xfrm>
              <a:off x="2453910" y="1375448"/>
              <a:ext cx="8926003" cy="4471774"/>
              <a:chOff x="4887821" y="1375448"/>
              <a:chExt cx="6373972" cy="4471774"/>
            </a:xfrm>
          </p:grpSpPr>
          <p:sp>
            <p:nvSpPr>
              <p:cNvPr id="39" name="Rectangle 174">
                <a:extLst>
                  <a:ext uri="{FF2B5EF4-FFF2-40B4-BE49-F238E27FC236}">
                    <a16:creationId xmlns:a16="http://schemas.microsoft.com/office/drawing/2014/main" id="{B1809B8C-99FD-07FA-606A-07EDF8240E1E}"/>
                  </a:ext>
                </a:extLst>
              </p:cNvPr>
              <p:cNvSpPr>
                <a:spLocks noChangeArrowheads="1"/>
              </p:cNvSpPr>
              <p:nvPr/>
            </p:nvSpPr>
            <p:spPr bwMode="auto">
              <a:xfrm>
                <a:off x="4889487" y="2653342"/>
                <a:ext cx="6372306"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40" name="Rectangle 178">
                <a:extLst>
                  <a:ext uri="{FF2B5EF4-FFF2-40B4-BE49-F238E27FC236}">
                    <a16:creationId xmlns:a16="http://schemas.microsoft.com/office/drawing/2014/main" id="{C7B75F05-2BF8-CA29-E3A7-76C8F5752F0A}"/>
                  </a:ext>
                </a:extLst>
              </p:cNvPr>
              <p:cNvSpPr>
                <a:spLocks noChangeArrowheads="1"/>
              </p:cNvSpPr>
              <p:nvPr/>
            </p:nvSpPr>
            <p:spPr bwMode="auto">
              <a:xfrm>
                <a:off x="4887821" y="4569330"/>
                <a:ext cx="6110747"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0" name="Rectangle 188">
                <a:extLst>
                  <a:ext uri="{FF2B5EF4-FFF2-40B4-BE49-F238E27FC236}">
                    <a16:creationId xmlns:a16="http://schemas.microsoft.com/office/drawing/2014/main" id="{289A12F0-3E55-5753-B796-F6C16590B3C5}"/>
                  </a:ext>
                </a:extLst>
              </p:cNvPr>
              <p:cNvSpPr>
                <a:spLocks noChangeArrowheads="1"/>
              </p:cNvSpPr>
              <p:nvPr/>
            </p:nvSpPr>
            <p:spPr bwMode="auto">
              <a:xfrm>
                <a:off x="4892395" y="2014110"/>
                <a:ext cx="5923442"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1" name="Rectangle 194">
                <a:extLst>
                  <a:ext uri="{FF2B5EF4-FFF2-40B4-BE49-F238E27FC236}">
                    <a16:creationId xmlns:a16="http://schemas.microsoft.com/office/drawing/2014/main" id="{C3B97717-912D-19E0-BEFA-B646DAAA5716}"/>
                  </a:ext>
                </a:extLst>
              </p:cNvPr>
              <p:cNvSpPr>
                <a:spLocks noChangeArrowheads="1"/>
              </p:cNvSpPr>
              <p:nvPr/>
            </p:nvSpPr>
            <p:spPr bwMode="auto">
              <a:xfrm>
                <a:off x="4889309" y="3291435"/>
                <a:ext cx="6019186" cy="639233"/>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2" name="Rectangle 200">
                <a:extLst>
                  <a:ext uri="{FF2B5EF4-FFF2-40B4-BE49-F238E27FC236}">
                    <a16:creationId xmlns:a16="http://schemas.microsoft.com/office/drawing/2014/main" id="{49BF9CED-0BA4-689F-1761-77766404145E}"/>
                  </a:ext>
                </a:extLst>
              </p:cNvPr>
              <p:cNvSpPr>
                <a:spLocks noChangeArrowheads="1"/>
              </p:cNvSpPr>
              <p:nvPr/>
            </p:nvSpPr>
            <p:spPr bwMode="auto">
              <a:xfrm>
                <a:off x="4891157" y="3930667"/>
                <a:ext cx="5721672"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3" name="Rectangle 206">
                <a:extLst>
                  <a:ext uri="{FF2B5EF4-FFF2-40B4-BE49-F238E27FC236}">
                    <a16:creationId xmlns:a16="http://schemas.microsoft.com/office/drawing/2014/main" id="{3BBE519C-77C7-EC85-33B3-76E82A1A76DB}"/>
                  </a:ext>
                </a:extLst>
              </p:cNvPr>
              <p:cNvSpPr>
                <a:spLocks noChangeArrowheads="1"/>
              </p:cNvSpPr>
              <p:nvPr/>
            </p:nvSpPr>
            <p:spPr bwMode="auto">
              <a:xfrm>
                <a:off x="4889770" y="1375448"/>
                <a:ext cx="5559814"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4" name="Rectangle 214">
                <a:extLst>
                  <a:ext uri="{FF2B5EF4-FFF2-40B4-BE49-F238E27FC236}">
                    <a16:creationId xmlns:a16="http://schemas.microsoft.com/office/drawing/2014/main" id="{D51D880F-3D36-9911-7C27-E7C6F75F3B02}"/>
                  </a:ext>
                </a:extLst>
              </p:cNvPr>
              <p:cNvSpPr>
                <a:spLocks noChangeArrowheads="1"/>
              </p:cNvSpPr>
              <p:nvPr/>
            </p:nvSpPr>
            <p:spPr bwMode="auto">
              <a:xfrm>
                <a:off x="4889769" y="5208560"/>
                <a:ext cx="5611826"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grpSp>
        <p:grpSp>
          <p:nvGrpSpPr>
            <p:cNvPr id="48" name="Gruppieren 7">
              <a:extLst>
                <a:ext uri="{FF2B5EF4-FFF2-40B4-BE49-F238E27FC236}">
                  <a16:creationId xmlns:a16="http://schemas.microsoft.com/office/drawing/2014/main" id="{BD095368-2D77-404E-21CF-0B211836DCEA}"/>
                </a:ext>
              </a:extLst>
            </p:cNvPr>
            <p:cNvGrpSpPr>
              <a:grpSpLocks noChangeAspect="1"/>
            </p:cNvGrpSpPr>
            <p:nvPr/>
          </p:nvGrpSpPr>
          <p:grpSpPr>
            <a:xfrm>
              <a:off x="9831649" y="1143000"/>
              <a:ext cx="2023964" cy="4936671"/>
              <a:chOff x="5605312" y="1926057"/>
              <a:chExt cx="2284191" cy="4129207"/>
            </a:xfrm>
          </p:grpSpPr>
          <p:sp>
            <p:nvSpPr>
              <p:cNvPr id="51" name="Freeform 182">
                <a:extLst>
                  <a:ext uri="{FF2B5EF4-FFF2-40B4-BE49-F238E27FC236}">
                    <a16:creationId xmlns:a16="http://schemas.microsoft.com/office/drawing/2014/main" id="{7B4F2201-5578-5ADD-D1A0-D54898397A8C}"/>
                  </a:ext>
                </a:extLst>
              </p:cNvPr>
              <p:cNvSpPr>
                <a:spLocks/>
              </p:cNvSpPr>
              <p:nvPr/>
            </p:nvSpPr>
            <p:spPr bwMode="auto">
              <a:xfrm>
                <a:off x="6422041" y="4598009"/>
                <a:ext cx="922103" cy="923532"/>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3" name="Freeform 191">
                <a:extLst>
                  <a:ext uri="{FF2B5EF4-FFF2-40B4-BE49-F238E27FC236}">
                    <a16:creationId xmlns:a16="http://schemas.microsoft.com/office/drawing/2014/main" id="{779E74C3-BBCB-28D3-0851-14FA730461B9}"/>
                  </a:ext>
                </a:extLst>
              </p:cNvPr>
              <p:cNvSpPr>
                <a:spLocks/>
              </p:cNvSpPr>
              <p:nvPr/>
            </p:nvSpPr>
            <p:spPr bwMode="auto">
              <a:xfrm>
                <a:off x="6190233" y="2460257"/>
                <a:ext cx="922102" cy="923532"/>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5" name="Freeform 198">
                <a:extLst>
                  <a:ext uri="{FF2B5EF4-FFF2-40B4-BE49-F238E27FC236}">
                    <a16:creationId xmlns:a16="http://schemas.microsoft.com/office/drawing/2014/main" id="{5A4066DD-372D-B5DA-2D77-6D899AA892D7}"/>
                  </a:ext>
                </a:extLst>
              </p:cNvPr>
              <p:cNvSpPr>
                <a:spLocks/>
              </p:cNvSpPr>
              <p:nvPr/>
            </p:nvSpPr>
            <p:spPr bwMode="auto">
              <a:xfrm>
                <a:off x="6417336" y="3529134"/>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7" name="Freeform 204">
                <a:extLst>
                  <a:ext uri="{FF2B5EF4-FFF2-40B4-BE49-F238E27FC236}">
                    <a16:creationId xmlns:a16="http://schemas.microsoft.com/office/drawing/2014/main" id="{25E528CF-E1B3-1B2A-7873-8651A235E8D3}"/>
                  </a:ext>
                </a:extLst>
              </p:cNvPr>
              <p:cNvSpPr>
                <a:spLocks/>
              </p:cNvSpPr>
              <p:nvPr/>
            </p:nvSpPr>
            <p:spPr bwMode="auto">
              <a:xfrm>
                <a:off x="5872174" y="4063809"/>
                <a:ext cx="922102" cy="923056"/>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9" name="Freeform 210">
                <a:extLst>
                  <a:ext uri="{FF2B5EF4-FFF2-40B4-BE49-F238E27FC236}">
                    <a16:creationId xmlns:a16="http://schemas.microsoft.com/office/drawing/2014/main" id="{C82E50E2-1B9A-F5AE-4EB4-4BF14EE45BB2}"/>
                  </a:ext>
                </a:extLst>
              </p:cNvPr>
              <p:cNvSpPr>
                <a:spLocks/>
              </p:cNvSpPr>
              <p:nvPr/>
            </p:nvSpPr>
            <p:spPr bwMode="auto">
              <a:xfrm>
                <a:off x="5605789" y="1926057"/>
                <a:ext cx="921626" cy="923056"/>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61" name="Freeform 217">
                <a:extLst>
                  <a:ext uri="{FF2B5EF4-FFF2-40B4-BE49-F238E27FC236}">
                    <a16:creationId xmlns:a16="http://schemas.microsoft.com/office/drawing/2014/main" id="{DFF187E6-7522-57F9-DA5F-CFA4DCDA7135}"/>
                  </a:ext>
                </a:extLst>
              </p:cNvPr>
              <p:cNvSpPr>
                <a:spLocks/>
              </p:cNvSpPr>
              <p:nvPr/>
            </p:nvSpPr>
            <p:spPr bwMode="auto">
              <a:xfrm>
                <a:off x="5605312" y="5132208"/>
                <a:ext cx="922102" cy="923056"/>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62" name="Freeform 198">
                <a:extLst>
                  <a:ext uri="{FF2B5EF4-FFF2-40B4-BE49-F238E27FC236}">
                    <a16:creationId xmlns:a16="http://schemas.microsoft.com/office/drawing/2014/main" id="{3D1BE939-72AE-95C4-DAFB-2655C854610B}"/>
                  </a:ext>
                </a:extLst>
              </p:cNvPr>
              <p:cNvSpPr>
                <a:spLocks/>
              </p:cNvSpPr>
              <p:nvPr/>
            </p:nvSpPr>
            <p:spPr bwMode="auto">
              <a:xfrm>
                <a:off x="6967401" y="3005995"/>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grpSp>
        <p:sp>
          <p:nvSpPr>
            <p:cNvPr id="25" name="Subtitle 2">
              <a:extLst>
                <a:ext uri="{FF2B5EF4-FFF2-40B4-BE49-F238E27FC236}">
                  <a16:creationId xmlns:a16="http://schemas.microsoft.com/office/drawing/2014/main" id="{C269163A-EF04-5551-5581-D044897C8D9C}"/>
                </a:ext>
              </a:extLst>
            </p:cNvPr>
            <p:cNvSpPr txBox="1">
              <a:spLocks/>
            </p:cNvSpPr>
            <p:nvPr/>
          </p:nvSpPr>
          <p:spPr>
            <a:xfrm>
              <a:off x="4563828" y="3998117"/>
              <a:ext cx="5551649"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dirty="0">
                  <a:solidFill>
                    <a:schemeClr val="bg1"/>
                  </a:solidFill>
                  <a:latin typeface="Calibri" panose="020F0502020204030204" pitchFamily="34" charset="0"/>
                  <a:cs typeface="Calibri" panose="020F0502020204030204" pitchFamily="34" charset="0"/>
                </a:rPr>
                <a:t>Robust </a:t>
              </a:r>
              <a:r>
                <a:rPr lang="en-GB" altLang="de-DE" sz="1700" b="1" dirty="0">
                  <a:solidFill>
                    <a:schemeClr val="bg1"/>
                  </a:solidFill>
                  <a:latin typeface="Calibri" panose="020F0502020204030204" pitchFamily="34" charset="0"/>
                  <a:cs typeface="Calibri" panose="020F0502020204030204" pitchFamily="34" charset="0"/>
                </a:rPr>
                <a:t>people processes </a:t>
              </a:r>
              <a:r>
                <a:rPr lang="en-GB" altLang="de-DE" sz="1700" dirty="0">
                  <a:solidFill>
                    <a:schemeClr val="bg1"/>
                  </a:solidFill>
                  <a:latin typeface="Calibri" panose="020F0502020204030204" pitchFamily="34" charset="0"/>
                  <a:cs typeface="Calibri" panose="020F0502020204030204" pitchFamily="34" charset="0"/>
                </a:rPr>
                <a:t>– supporting risk balance. Management buy-in; adherence; constantly refreshed</a:t>
              </a:r>
              <a:endPar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26" name="Subtitle 2">
              <a:extLst>
                <a:ext uri="{FF2B5EF4-FFF2-40B4-BE49-F238E27FC236}">
                  <a16:creationId xmlns:a16="http://schemas.microsoft.com/office/drawing/2014/main" id="{7DCF64BB-3894-B265-F635-3887ED16B26B}"/>
                </a:ext>
              </a:extLst>
            </p:cNvPr>
            <p:cNvSpPr txBox="1">
              <a:spLocks/>
            </p:cNvSpPr>
            <p:nvPr/>
          </p:nvSpPr>
          <p:spPr>
            <a:xfrm>
              <a:off x="4563828" y="1432667"/>
              <a:ext cx="4436148"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Dynamic</a:t>
              </a:r>
              <a:r>
                <a:rPr lang="en-GB" altLang="de-DE" sz="1700" dirty="0">
                  <a:solidFill>
                    <a:schemeClr val="bg1"/>
                  </a:solidFill>
                  <a:latin typeface="Calibri" panose="020F0502020204030204" pitchFamily="34" charset="0"/>
                  <a:cs typeface="Calibri" panose="020F0502020204030204" pitchFamily="34" charset="0"/>
                </a:rPr>
                <a:t> challenge assumptions, think unthinkable, constant learning</a:t>
              </a:r>
            </a:p>
          </p:txBody>
        </p:sp>
        <p:sp>
          <p:nvSpPr>
            <p:cNvPr id="27" name="Subtitle 2">
              <a:extLst>
                <a:ext uri="{FF2B5EF4-FFF2-40B4-BE49-F238E27FC236}">
                  <a16:creationId xmlns:a16="http://schemas.microsoft.com/office/drawing/2014/main" id="{B47F318D-8798-E431-02D4-F3100ADB2F8E}"/>
                </a:ext>
              </a:extLst>
            </p:cNvPr>
            <p:cNvSpPr txBox="1">
              <a:spLocks/>
            </p:cNvSpPr>
            <p:nvPr/>
          </p:nvSpPr>
          <p:spPr>
            <a:xfrm>
              <a:off x="4563827" y="2217332"/>
              <a:ext cx="6553231"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dirty="0">
                  <a:solidFill>
                    <a:schemeClr val="bg1"/>
                  </a:solidFill>
                  <a:latin typeface="Calibri" panose="020F0502020204030204" pitchFamily="34" charset="0"/>
                  <a:cs typeface="Calibri" panose="020F0502020204030204" pitchFamily="34" charset="0"/>
                </a:rPr>
                <a:t>Clear </a:t>
              </a:r>
              <a:r>
                <a:rPr lang="en-GB" altLang="de-DE" sz="1700" b="1" dirty="0">
                  <a:solidFill>
                    <a:schemeClr val="bg1"/>
                  </a:solidFill>
                  <a:latin typeface="Calibri" panose="020F0502020204030204" pitchFamily="34" charset="0"/>
                  <a:cs typeface="Calibri" panose="020F0502020204030204" pitchFamily="34" charset="0"/>
                </a:rPr>
                <a:t>governance</a:t>
              </a:r>
              <a:r>
                <a:rPr lang="en-GB" altLang="de-DE" sz="1700" dirty="0">
                  <a:solidFill>
                    <a:schemeClr val="bg1"/>
                  </a:solidFill>
                  <a:latin typeface="Calibri" panose="020F0502020204030204" pitchFamily="34" charset="0"/>
                  <a:cs typeface="Calibri" panose="020F0502020204030204" pitchFamily="34" charset="0"/>
                </a:rPr>
                <a:t> structure &amp; behaviour, aligned with business aims</a:t>
              </a:r>
            </a:p>
          </p:txBody>
        </p:sp>
        <p:sp>
          <p:nvSpPr>
            <p:cNvPr id="28" name="Subtitle 2">
              <a:extLst>
                <a:ext uri="{FF2B5EF4-FFF2-40B4-BE49-F238E27FC236}">
                  <a16:creationId xmlns:a16="http://schemas.microsoft.com/office/drawing/2014/main" id="{C8C9237E-15E9-4A17-F07D-8163061E47E9}"/>
                </a:ext>
              </a:extLst>
            </p:cNvPr>
            <p:cNvSpPr txBox="1">
              <a:spLocks/>
            </p:cNvSpPr>
            <p:nvPr/>
          </p:nvSpPr>
          <p:spPr>
            <a:xfrm>
              <a:off x="4563828" y="4755505"/>
              <a:ext cx="6084872"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Triangulation</a:t>
              </a:r>
              <a:r>
                <a:rPr lang="en-GB" altLang="de-DE" sz="1700" dirty="0">
                  <a:solidFill>
                    <a:schemeClr val="bg1"/>
                  </a:solidFill>
                  <a:latin typeface="Calibri" panose="020F0502020204030204" pitchFamily="34" charset="0"/>
                  <a:cs typeface="Calibri" panose="020F0502020204030204" pitchFamily="34" charset="0"/>
                </a:rPr>
                <a:t> – use multiple perspectives, data sources</a:t>
              </a:r>
            </a:p>
          </p:txBody>
        </p:sp>
        <p:sp>
          <p:nvSpPr>
            <p:cNvPr id="29" name="Subtitle 2">
              <a:extLst>
                <a:ext uri="{FF2B5EF4-FFF2-40B4-BE49-F238E27FC236}">
                  <a16:creationId xmlns:a16="http://schemas.microsoft.com/office/drawing/2014/main" id="{9C7E457D-C44D-39AB-6C32-820669315148}"/>
                </a:ext>
              </a:extLst>
            </p:cNvPr>
            <p:cNvSpPr txBox="1">
              <a:spLocks/>
            </p:cNvSpPr>
            <p:nvPr/>
          </p:nvSpPr>
          <p:spPr>
            <a:xfrm>
              <a:off x="4563829" y="2824812"/>
              <a:ext cx="5907285"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Transparency</a:t>
              </a:r>
              <a:r>
                <a:rPr lang="en-GB" altLang="de-DE" sz="1700" dirty="0">
                  <a:solidFill>
                    <a:schemeClr val="bg1"/>
                  </a:solidFill>
                  <a:latin typeface="Calibri" panose="020F0502020204030204" pitchFamily="34" charset="0"/>
                  <a:cs typeface="Calibri" panose="020F0502020204030204" pitchFamily="34" charset="0"/>
                </a:rPr>
                <a:t>, honest debate, role-modelled at ‘top’</a:t>
              </a:r>
            </a:p>
          </p:txBody>
        </p:sp>
        <p:sp>
          <p:nvSpPr>
            <p:cNvPr id="30" name="Subtitle 2">
              <a:extLst>
                <a:ext uri="{FF2B5EF4-FFF2-40B4-BE49-F238E27FC236}">
                  <a16:creationId xmlns:a16="http://schemas.microsoft.com/office/drawing/2014/main" id="{62471EBD-029D-2800-DB39-C726AD6BAC09}"/>
                </a:ext>
              </a:extLst>
            </p:cNvPr>
            <p:cNvSpPr txBox="1">
              <a:spLocks/>
            </p:cNvSpPr>
            <p:nvPr/>
          </p:nvSpPr>
          <p:spPr>
            <a:xfrm>
              <a:off x="4563828" y="3443801"/>
              <a:ext cx="4281114"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HR</a:t>
              </a:r>
              <a:r>
                <a:rPr lang="en-GB" altLang="de-DE" sz="1700" dirty="0">
                  <a:solidFill>
                    <a:schemeClr val="bg1"/>
                  </a:solidFill>
                  <a:latin typeface="Calibri" panose="020F0502020204030204" pitchFamily="34" charset="0"/>
                  <a:cs typeface="Calibri" panose="020F0502020204030204" pitchFamily="34" charset="0"/>
                </a:rPr>
                <a:t> helps to set the agenda and ‘educate’</a:t>
              </a:r>
            </a:p>
          </p:txBody>
        </p:sp>
        <p:sp>
          <p:nvSpPr>
            <p:cNvPr id="31" name="TextBox 79">
              <a:extLst>
                <a:ext uri="{FF2B5EF4-FFF2-40B4-BE49-F238E27FC236}">
                  <a16:creationId xmlns:a16="http://schemas.microsoft.com/office/drawing/2014/main" id="{C2B4AD86-2EB8-E511-6A1D-0C4F77032855}"/>
                </a:ext>
              </a:extLst>
            </p:cNvPr>
            <p:cNvSpPr txBox="1"/>
            <p:nvPr/>
          </p:nvSpPr>
          <p:spPr>
            <a:xfrm>
              <a:off x="2591543" y="5296218"/>
              <a:ext cx="1418064"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Consistent</a:t>
              </a:r>
            </a:p>
          </p:txBody>
        </p:sp>
        <p:sp>
          <p:nvSpPr>
            <p:cNvPr id="32" name="TextBox 80">
              <a:extLst>
                <a:ext uri="{FF2B5EF4-FFF2-40B4-BE49-F238E27FC236}">
                  <a16:creationId xmlns:a16="http://schemas.microsoft.com/office/drawing/2014/main" id="{FE248D1C-875E-984C-715D-0675189756DC}"/>
                </a:ext>
              </a:extLst>
            </p:cNvPr>
            <p:cNvSpPr txBox="1"/>
            <p:nvPr/>
          </p:nvSpPr>
          <p:spPr>
            <a:xfrm>
              <a:off x="2591543" y="4663368"/>
              <a:ext cx="1737561"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Triangulation</a:t>
              </a:r>
            </a:p>
          </p:txBody>
        </p:sp>
        <p:sp>
          <p:nvSpPr>
            <p:cNvPr id="33" name="TextBox 81">
              <a:extLst>
                <a:ext uri="{FF2B5EF4-FFF2-40B4-BE49-F238E27FC236}">
                  <a16:creationId xmlns:a16="http://schemas.microsoft.com/office/drawing/2014/main" id="{A09E1120-D3D3-3BD2-8D57-4731EF500C33}"/>
                </a:ext>
              </a:extLst>
            </p:cNvPr>
            <p:cNvSpPr txBox="1"/>
            <p:nvPr/>
          </p:nvSpPr>
          <p:spPr>
            <a:xfrm>
              <a:off x="2591543" y="3912172"/>
              <a:ext cx="1650919" cy="687611"/>
            </a:xfrm>
            <a:prstGeom prst="rect">
              <a:avLst/>
            </a:prstGeom>
            <a:noFill/>
          </p:spPr>
          <p:txBody>
            <a:bodyPr wrap="square" rtlCol="0" anchor="ctr">
              <a:spAutoFit/>
            </a:bodyPr>
            <a:lstStyle/>
            <a:p>
              <a:pPr>
                <a:lnSpc>
                  <a:spcPts val="2220"/>
                </a:lnSpc>
              </a:pPr>
              <a:r>
                <a:rPr lang="en-GB" sz="2100" b="1" dirty="0">
                  <a:solidFill>
                    <a:schemeClr val="bg1"/>
                  </a:solidFill>
                  <a:latin typeface="Calibri" panose="020F0502020204030204" pitchFamily="34" charset="0"/>
                  <a:ea typeface="Roboto" charset="0"/>
                  <a:cs typeface="Calibri" panose="020F0502020204030204" pitchFamily="34" charset="0"/>
                </a:rPr>
                <a:t>People Processes</a:t>
              </a:r>
            </a:p>
          </p:txBody>
        </p:sp>
        <p:sp>
          <p:nvSpPr>
            <p:cNvPr id="34" name="TextBox 82">
              <a:extLst>
                <a:ext uri="{FF2B5EF4-FFF2-40B4-BE49-F238E27FC236}">
                  <a16:creationId xmlns:a16="http://schemas.microsoft.com/office/drawing/2014/main" id="{65AB148D-7752-91EF-A581-846BBDD2F7EF}"/>
                </a:ext>
              </a:extLst>
            </p:cNvPr>
            <p:cNvSpPr txBox="1"/>
            <p:nvPr/>
          </p:nvSpPr>
          <p:spPr>
            <a:xfrm>
              <a:off x="2591543" y="3356024"/>
              <a:ext cx="1830361"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HR-Integrated</a:t>
              </a:r>
            </a:p>
          </p:txBody>
        </p:sp>
        <p:sp>
          <p:nvSpPr>
            <p:cNvPr id="35" name="TextBox 83">
              <a:extLst>
                <a:ext uri="{FF2B5EF4-FFF2-40B4-BE49-F238E27FC236}">
                  <a16:creationId xmlns:a16="http://schemas.microsoft.com/office/drawing/2014/main" id="{5001B189-D606-5EE5-9BE9-6C625C4A9894}"/>
                </a:ext>
              </a:extLst>
            </p:cNvPr>
            <p:cNvSpPr txBox="1"/>
            <p:nvPr/>
          </p:nvSpPr>
          <p:spPr>
            <a:xfrm>
              <a:off x="2592651" y="2722577"/>
              <a:ext cx="1592249"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Transparent</a:t>
              </a:r>
            </a:p>
          </p:txBody>
        </p:sp>
        <p:sp>
          <p:nvSpPr>
            <p:cNvPr id="36" name="TextBox 84">
              <a:extLst>
                <a:ext uri="{FF2B5EF4-FFF2-40B4-BE49-F238E27FC236}">
                  <a16:creationId xmlns:a16="http://schemas.microsoft.com/office/drawing/2014/main" id="{10A5EE4E-C717-9571-8C3F-1101E109C700}"/>
                </a:ext>
              </a:extLst>
            </p:cNvPr>
            <p:cNvSpPr txBox="1"/>
            <p:nvPr/>
          </p:nvSpPr>
          <p:spPr>
            <a:xfrm>
              <a:off x="2591543" y="2122912"/>
              <a:ext cx="1598427"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Governance</a:t>
              </a:r>
            </a:p>
          </p:txBody>
        </p:sp>
        <p:sp>
          <p:nvSpPr>
            <p:cNvPr id="37" name="TextBox 85">
              <a:extLst>
                <a:ext uri="{FF2B5EF4-FFF2-40B4-BE49-F238E27FC236}">
                  <a16:creationId xmlns:a16="http://schemas.microsoft.com/office/drawing/2014/main" id="{67063971-22DC-F40D-BFEE-605AF47AA294}"/>
                </a:ext>
              </a:extLst>
            </p:cNvPr>
            <p:cNvSpPr txBox="1"/>
            <p:nvPr/>
          </p:nvSpPr>
          <p:spPr>
            <a:xfrm>
              <a:off x="2610303" y="1485702"/>
              <a:ext cx="1212385"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Dynamic</a:t>
              </a:r>
            </a:p>
          </p:txBody>
        </p:sp>
        <p:sp>
          <p:nvSpPr>
            <p:cNvPr id="38" name="Subtitle 2">
              <a:extLst>
                <a:ext uri="{FF2B5EF4-FFF2-40B4-BE49-F238E27FC236}">
                  <a16:creationId xmlns:a16="http://schemas.microsoft.com/office/drawing/2014/main" id="{605DE794-5272-299A-B35B-F0F43EB6EE16}"/>
                </a:ext>
              </a:extLst>
            </p:cNvPr>
            <p:cNvSpPr txBox="1">
              <a:spLocks/>
            </p:cNvSpPr>
            <p:nvPr/>
          </p:nvSpPr>
          <p:spPr>
            <a:xfrm>
              <a:off x="4563828" y="5255276"/>
              <a:ext cx="5678680"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Consistent</a:t>
              </a:r>
              <a:r>
                <a:rPr lang="en-GB" altLang="de-DE" sz="1700" dirty="0">
                  <a:solidFill>
                    <a:schemeClr val="bg1"/>
                  </a:solidFill>
                  <a:latin typeface="Calibri" panose="020F0502020204030204" pitchFamily="34" charset="0"/>
                  <a:cs typeface="Calibri" panose="020F0502020204030204" pitchFamily="34" charset="0"/>
                </a:rPr>
                <a:t> approach from individual to team to Organisation – yet variegated according to needs (flexibility)</a:t>
              </a:r>
            </a:p>
          </p:txBody>
        </p:sp>
        <p:cxnSp>
          <p:nvCxnSpPr>
            <p:cNvPr id="77" name="Straight Connector 76">
              <a:extLst>
                <a:ext uri="{FF2B5EF4-FFF2-40B4-BE49-F238E27FC236}">
                  <a16:creationId xmlns:a16="http://schemas.microsoft.com/office/drawing/2014/main" id="{F37E860B-2716-9CB0-D82A-FE3144355997}"/>
                </a:ext>
              </a:extLst>
            </p:cNvPr>
            <p:cNvCxnSpPr/>
            <p:nvPr/>
          </p:nvCxnSpPr>
          <p:spPr>
            <a:xfrm>
              <a:off x="4391626" y="1143000"/>
              <a:ext cx="0" cy="493667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0" name="Textplatzhalter 1">
            <a:extLst>
              <a:ext uri="{FF2B5EF4-FFF2-40B4-BE49-F238E27FC236}">
                <a16:creationId xmlns:a16="http://schemas.microsoft.com/office/drawing/2014/main" id="{61C27657-E997-023E-F5D0-714B53F32F19}"/>
              </a:ext>
            </a:extLst>
          </p:cNvPr>
          <p:cNvSpPr>
            <a:spLocks noGrp="1"/>
          </p:cNvSpPr>
          <p:nvPr>
            <p:ph type="body" sz="quarter" idx="16"/>
          </p:nvPr>
        </p:nvSpPr>
        <p:spPr>
          <a:xfrm>
            <a:off x="529758" y="400082"/>
            <a:ext cx="10971680" cy="1628741"/>
          </a:xfrm>
        </p:spPr>
        <p:txBody>
          <a:bodyPr>
            <a:normAutofit/>
          </a:bodyPr>
          <a:lstStyle/>
          <a:p>
            <a:r>
              <a:rPr lang="en-GB" b="1" dirty="0"/>
              <a:t>What does “Good” Risk Management Look Like?</a:t>
            </a:r>
          </a:p>
        </p:txBody>
      </p:sp>
      <p:sp>
        <p:nvSpPr>
          <p:cNvPr id="81" name="Text Placeholder 2">
            <a:extLst>
              <a:ext uri="{FF2B5EF4-FFF2-40B4-BE49-F238E27FC236}">
                <a16:creationId xmlns:a16="http://schemas.microsoft.com/office/drawing/2014/main" id="{AC31042F-C731-568F-C948-4B154F159745}"/>
              </a:ext>
            </a:extLst>
          </p:cNvPr>
          <p:cNvSpPr>
            <a:spLocks noGrp="1"/>
          </p:cNvSpPr>
          <p:nvPr>
            <p:ph type="body" sz="quarter" idx="18"/>
          </p:nvPr>
        </p:nvSpPr>
        <p:spPr>
          <a:xfrm>
            <a:off x="566316" y="1616397"/>
            <a:ext cx="2240040" cy="4464213"/>
          </a:xfrm>
        </p:spPr>
        <p:txBody>
          <a:bodyPr>
            <a:normAutofit fontScale="92500"/>
          </a:bodyPr>
          <a:lstStyle/>
          <a:p>
            <a:pPr marL="12700" indent="-12700"/>
            <a:r>
              <a:rPr lang="en-US" dirty="0"/>
              <a:t>The objective of risk management is to ensure uncertainty never deflects the business  endeavor from its established business goals.</a:t>
            </a:r>
          </a:p>
          <a:p>
            <a:pPr marL="12700" indent="-12700"/>
            <a:endParaRPr lang="en-US" dirty="0"/>
          </a:p>
          <a:p>
            <a:pPr marL="12700" indent="-12700"/>
            <a:r>
              <a:rPr lang="en-US" b="1" dirty="0">
                <a:solidFill>
                  <a:srgbClr val="F16924"/>
                </a:solidFill>
              </a:rPr>
              <a:t>The question now is, what does good Risk Management look like?</a:t>
            </a:r>
          </a:p>
          <a:p>
            <a:pPr marL="12700" indent="-12700"/>
            <a:endParaRPr lang="en-US" dirty="0"/>
          </a:p>
        </p:txBody>
      </p:sp>
      <p:sp>
        <p:nvSpPr>
          <p:cNvPr id="82" name="Rectangle 81">
            <a:extLst>
              <a:ext uri="{FF2B5EF4-FFF2-40B4-BE49-F238E27FC236}">
                <a16:creationId xmlns:a16="http://schemas.microsoft.com/office/drawing/2014/main" id="{C5CA9F83-A3BA-988F-A82A-CCDF7DB3967D}"/>
              </a:ext>
            </a:extLst>
          </p:cNvPr>
          <p:cNvSpPr/>
          <p:nvPr/>
        </p:nvSpPr>
        <p:spPr>
          <a:xfrm>
            <a:off x="529758" y="11834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09152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0AF5DA-DB8B-BFC1-2417-C191FD2731A5}"/>
              </a:ext>
            </a:extLst>
          </p:cNvPr>
          <p:cNvSpPr/>
          <p:nvPr/>
        </p:nvSpPr>
        <p:spPr>
          <a:xfrm>
            <a:off x="0" y="300037"/>
            <a:ext cx="12192000" cy="210897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3764173" y="4150459"/>
            <a:ext cx="3087530"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ERM enables you to analyse risks across your business. It is standardised throughout all functions of your  company and allows to compare and prioritise risks.</a:t>
            </a:r>
          </a:p>
        </p:txBody>
      </p:sp>
      <p:sp>
        <p:nvSpPr>
          <p:cNvPr id="125" name="Subtitle 2">
            <a:extLst>
              <a:ext uri="{FF2B5EF4-FFF2-40B4-BE49-F238E27FC236}">
                <a16:creationId xmlns:a16="http://schemas.microsoft.com/office/drawing/2014/main" id="{262C86DE-342F-4BDE-8FD0-9AD6359F3184}"/>
              </a:ext>
            </a:extLst>
          </p:cNvPr>
          <p:cNvSpPr txBox="1">
            <a:spLocks/>
          </p:cNvSpPr>
          <p:nvPr/>
        </p:nvSpPr>
        <p:spPr>
          <a:xfrm>
            <a:off x="9760005" y="4150459"/>
            <a:ext cx="2090284"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ERM allows you to manage risks in an integrated manner - rather than separate risk silos.</a:t>
            </a:r>
          </a:p>
        </p:txBody>
      </p:sp>
      <p:sp>
        <p:nvSpPr>
          <p:cNvPr id="127" name="Subtitle 2">
            <a:extLst>
              <a:ext uri="{FF2B5EF4-FFF2-40B4-BE49-F238E27FC236}">
                <a16:creationId xmlns:a16="http://schemas.microsoft.com/office/drawing/2014/main" id="{70BCD4FE-C7D3-4300-9925-C3D68E95B42A}"/>
              </a:ext>
            </a:extLst>
          </p:cNvPr>
          <p:cNvSpPr txBox="1">
            <a:spLocks/>
          </p:cNvSpPr>
          <p:nvPr/>
        </p:nvSpPr>
        <p:spPr>
          <a:xfrm>
            <a:off x="7184272" y="4150459"/>
            <a:ext cx="2211903"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ERM elevates Risk Management as a strategic partner in achieving your goals and objectives.</a:t>
            </a:r>
          </a:p>
        </p:txBody>
      </p:sp>
      <p:grpSp>
        <p:nvGrpSpPr>
          <p:cNvPr id="13" name="Group 12">
            <a:extLst>
              <a:ext uri="{FF2B5EF4-FFF2-40B4-BE49-F238E27FC236}">
                <a16:creationId xmlns:a16="http://schemas.microsoft.com/office/drawing/2014/main" id="{0BFC9866-A305-1B80-04D0-2FE8297A0E8E}"/>
              </a:ext>
            </a:extLst>
          </p:cNvPr>
          <p:cNvGrpSpPr/>
          <p:nvPr/>
        </p:nvGrpSpPr>
        <p:grpSpPr>
          <a:xfrm>
            <a:off x="796032" y="2762127"/>
            <a:ext cx="2224825" cy="3447703"/>
            <a:chOff x="4233125" y="384970"/>
            <a:chExt cx="2365620" cy="3665886"/>
          </a:xfrm>
        </p:grpSpPr>
        <p:sp>
          <p:nvSpPr>
            <p:cNvPr id="122" name="Freeform 34">
              <a:extLst>
                <a:ext uri="{FF2B5EF4-FFF2-40B4-BE49-F238E27FC236}">
                  <a16:creationId xmlns:a16="http://schemas.microsoft.com/office/drawing/2014/main" id="{C11EDDF9-C4D9-48EF-BEAF-239E399365B8}"/>
                </a:ext>
              </a:extLst>
            </p:cNvPr>
            <p:cNvSpPr>
              <a:spLocks noChangeArrowheads="1"/>
            </p:cNvSpPr>
            <p:nvPr/>
          </p:nvSpPr>
          <p:spPr bwMode="auto">
            <a:xfrm>
              <a:off x="4233125" y="1765602"/>
              <a:ext cx="1407419" cy="2285254"/>
            </a:xfrm>
            <a:custGeom>
              <a:avLst/>
              <a:gdLst>
                <a:gd name="T0" fmla="*/ 1024 w 3014"/>
                <a:gd name="T1" fmla="*/ 1330 h 4890"/>
                <a:gd name="T2" fmla="*/ 1024 w 3014"/>
                <a:gd name="T3" fmla="*/ 500 h 4890"/>
                <a:gd name="T4" fmla="*/ 761 w 3014"/>
                <a:gd name="T5" fmla="*/ 263 h 4890"/>
                <a:gd name="T6" fmla="*/ 761 w 3014"/>
                <a:gd name="T7" fmla="*/ 263 h 4890"/>
                <a:gd name="T8" fmla="*/ 0 w 3014"/>
                <a:gd name="T9" fmla="*/ 603 h 4890"/>
                <a:gd name="T10" fmla="*/ 0 w 3014"/>
                <a:gd name="T11" fmla="*/ 4285 h 4890"/>
                <a:gd name="T12" fmla="*/ 0 w 3014"/>
                <a:gd name="T13" fmla="*/ 4285 h 4890"/>
                <a:gd name="T14" fmla="*/ 761 w 3014"/>
                <a:gd name="T15" fmla="*/ 4626 h 4890"/>
                <a:gd name="T16" fmla="*/ 2049 w 3014"/>
                <a:gd name="T17" fmla="*/ 3469 h 4890"/>
                <a:gd name="T18" fmla="*/ 2811 w 3014"/>
                <a:gd name="T19" fmla="*/ 2783 h 4890"/>
                <a:gd name="T20" fmla="*/ 2811 w 3014"/>
                <a:gd name="T21" fmla="*/ 2783 h 4890"/>
                <a:gd name="T22" fmla="*/ 2811 w 3014"/>
                <a:gd name="T23" fmla="*/ 2105 h 4890"/>
                <a:gd name="T24" fmla="*/ 2056 w 3014"/>
                <a:gd name="T25" fmla="*/ 1426 h 4890"/>
                <a:gd name="T26" fmla="*/ 1785 w 3014"/>
                <a:gd name="T27" fmla="*/ 1669 h 4890"/>
                <a:gd name="T28" fmla="*/ 1785 w 3014"/>
                <a:gd name="T29" fmla="*/ 1669 h 4890"/>
                <a:gd name="T30" fmla="*/ 1024 w 3014"/>
                <a:gd name="T31" fmla="*/ 133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4" h="4890">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rgbClr val="B41F7A"/>
            </a:solidFill>
            <a:ln>
              <a:noFill/>
            </a:ln>
            <a:effectLst/>
          </p:spPr>
          <p:txBody>
            <a:bodyPr wrap="none" anchor="ctr"/>
            <a:lstStyle/>
            <a:p>
              <a:endParaRPr lang="en-GB" sz="2449" dirty="0">
                <a:solidFill>
                  <a:schemeClr val="bg1"/>
                </a:solidFill>
                <a:latin typeface="Calibri" panose="020F0502020204030204" pitchFamily="34" charset="0"/>
                <a:cs typeface="Calibri" panose="020F0502020204030204" pitchFamily="34" charset="0"/>
              </a:endParaRPr>
            </a:p>
          </p:txBody>
        </p:sp>
        <p:sp>
          <p:nvSpPr>
            <p:cNvPr id="124" name="Freeform 35">
              <a:extLst>
                <a:ext uri="{FF2B5EF4-FFF2-40B4-BE49-F238E27FC236}">
                  <a16:creationId xmlns:a16="http://schemas.microsoft.com/office/drawing/2014/main" id="{31265CB7-27B4-496B-895E-8759C4AA4118}"/>
                </a:ext>
              </a:extLst>
            </p:cNvPr>
            <p:cNvSpPr>
              <a:spLocks noChangeArrowheads="1"/>
            </p:cNvSpPr>
            <p:nvPr/>
          </p:nvSpPr>
          <p:spPr bwMode="auto">
            <a:xfrm>
              <a:off x="4711194" y="384970"/>
              <a:ext cx="1409479" cy="2285254"/>
            </a:xfrm>
            <a:custGeom>
              <a:avLst/>
              <a:gdLst>
                <a:gd name="T0" fmla="*/ 1025 w 3015"/>
                <a:gd name="T1" fmla="*/ 3558 h 4889"/>
                <a:gd name="T2" fmla="*/ 1025 w 3015"/>
                <a:gd name="T3" fmla="*/ 3558 h 4889"/>
                <a:gd name="T4" fmla="*/ 1785 w 3015"/>
                <a:gd name="T5" fmla="*/ 3218 h 4889"/>
                <a:gd name="T6" fmla="*/ 2055 w 3015"/>
                <a:gd name="T7" fmla="*/ 3462 h 4889"/>
                <a:gd name="T8" fmla="*/ 2811 w 3015"/>
                <a:gd name="T9" fmla="*/ 2784 h 4889"/>
                <a:gd name="T10" fmla="*/ 2811 w 3015"/>
                <a:gd name="T11" fmla="*/ 2784 h 4889"/>
                <a:gd name="T12" fmla="*/ 2811 w 3015"/>
                <a:gd name="T13" fmla="*/ 2105 h 4889"/>
                <a:gd name="T14" fmla="*/ 761 w 3015"/>
                <a:gd name="T15" fmla="*/ 264 h 4889"/>
                <a:gd name="T16" fmla="*/ 761 w 3015"/>
                <a:gd name="T17" fmla="*/ 264 h 4889"/>
                <a:gd name="T18" fmla="*/ 0 w 3015"/>
                <a:gd name="T19" fmla="*/ 603 h 4889"/>
                <a:gd name="T20" fmla="*/ 0 w 3015"/>
                <a:gd name="T21" fmla="*/ 3455 h 4889"/>
                <a:gd name="T22" fmla="*/ 0 w 3015"/>
                <a:gd name="T23" fmla="*/ 4285 h 4889"/>
                <a:gd name="T24" fmla="*/ 0 w 3015"/>
                <a:gd name="T25" fmla="*/ 4285 h 4889"/>
                <a:gd name="T26" fmla="*/ 761 w 3015"/>
                <a:gd name="T27" fmla="*/ 4624 h 4889"/>
                <a:gd name="T28" fmla="*/ 1032 w 3015"/>
                <a:gd name="T29" fmla="*/ 4381 h 4889"/>
                <a:gd name="T30" fmla="*/ 1025 w 3015"/>
                <a:gd name="T31" fmla="*/ 4375 h 4889"/>
                <a:gd name="T32" fmla="*/ 1025 w 3015"/>
                <a:gd name="T33" fmla="*/ 3558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5" h="4889">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rgbClr val="7F1C58"/>
            </a:solidFill>
            <a:ln>
              <a:noFill/>
            </a:ln>
            <a:effectLst/>
          </p:spPr>
          <p:txBody>
            <a:bodyPr wrap="none" anchor="ctr"/>
            <a:lstStyle/>
            <a:p>
              <a:endParaRPr lang="en-GB" sz="2449" dirty="0">
                <a:solidFill>
                  <a:schemeClr val="bg1"/>
                </a:solidFill>
                <a:latin typeface="Calibri" panose="020F0502020204030204" pitchFamily="34" charset="0"/>
                <a:cs typeface="Calibri" panose="020F0502020204030204" pitchFamily="34" charset="0"/>
              </a:endParaRPr>
            </a:p>
          </p:txBody>
        </p:sp>
        <p:sp>
          <p:nvSpPr>
            <p:cNvPr id="128" name="Freeform 36">
              <a:extLst>
                <a:ext uri="{FF2B5EF4-FFF2-40B4-BE49-F238E27FC236}">
                  <a16:creationId xmlns:a16="http://schemas.microsoft.com/office/drawing/2014/main" id="{B5A68E86-B953-4C0F-8EE7-0F99CE0BB886}"/>
                </a:ext>
              </a:extLst>
            </p:cNvPr>
            <p:cNvSpPr>
              <a:spLocks noChangeArrowheads="1"/>
            </p:cNvSpPr>
            <p:nvPr/>
          </p:nvSpPr>
          <p:spPr bwMode="auto">
            <a:xfrm>
              <a:off x="5191324" y="1765600"/>
              <a:ext cx="1407421" cy="2285254"/>
            </a:xfrm>
            <a:custGeom>
              <a:avLst/>
              <a:gdLst>
                <a:gd name="T0" fmla="*/ 2811 w 3014"/>
                <a:gd name="T1" fmla="*/ 2105 h 4890"/>
                <a:gd name="T2" fmla="*/ 1030 w 3014"/>
                <a:gd name="T3" fmla="*/ 507 h 4890"/>
                <a:gd name="T4" fmla="*/ 760 w 3014"/>
                <a:gd name="T5" fmla="*/ 263 h 4890"/>
                <a:gd name="T6" fmla="*/ 760 w 3014"/>
                <a:gd name="T7" fmla="*/ 263 h 4890"/>
                <a:gd name="T8" fmla="*/ 0 w 3014"/>
                <a:gd name="T9" fmla="*/ 603 h 4890"/>
                <a:gd name="T10" fmla="*/ 0 w 3014"/>
                <a:gd name="T11" fmla="*/ 1420 h 4890"/>
                <a:gd name="T12" fmla="*/ 7 w 3014"/>
                <a:gd name="T13" fmla="*/ 1426 h 4890"/>
                <a:gd name="T14" fmla="*/ 762 w 3014"/>
                <a:gd name="T15" fmla="*/ 2105 h 4890"/>
                <a:gd name="T16" fmla="*/ 762 w 3014"/>
                <a:gd name="T17" fmla="*/ 2105 h 4890"/>
                <a:gd name="T18" fmla="*/ 762 w 3014"/>
                <a:gd name="T19" fmla="*/ 2783 h 4890"/>
                <a:gd name="T20" fmla="*/ 0 w 3014"/>
                <a:gd name="T21" fmla="*/ 3469 h 4890"/>
                <a:gd name="T22" fmla="*/ 0 w 3014"/>
                <a:gd name="T23" fmla="*/ 4285 h 4890"/>
                <a:gd name="T24" fmla="*/ 0 w 3014"/>
                <a:gd name="T25" fmla="*/ 4285 h 4890"/>
                <a:gd name="T26" fmla="*/ 760 w 3014"/>
                <a:gd name="T27" fmla="*/ 4626 h 4890"/>
                <a:gd name="T28" fmla="*/ 2811 w 3014"/>
                <a:gd name="T29" fmla="*/ 2783 h 4890"/>
                <a:gd name="T30" fmla="*/ 2811 w 3014"/>
                <a:gd name="T31" fmla="*/ 2783 h 4890"/>
                <a:gd name="T32" fmla="*/ 2811 w 3014"/>
                <a:gd name="T33" fmla="*/ 2105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4" h="4890">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rgbClr val="F16924"/>
            </a:solidFill>
            <a:ln>
              <a:noFill/>
            </a:ln>
            <a:effectLst/>
          </p:spPr>
          <p:txBody>
            <a:bodyPr wrap="none" anchor="ctr"/>
            <a:lstStyle/>
            <a:p>
              <a:endParaRPr lang="en-GB" sz="2449" dirty="0">
                <a:solidFill>
                  <a:srgbClr val="595959"/>
                </a:solidFill>
                <a:latin typeface="Calibri" panose="020F0502020204030204" pitchFamily="34" charset="0"/>
                <a:cs typeface="Calibri" panose="020F0502020204030204" pitchFamily="34" charset="0"/>
              </a:endParaRPr>
            </a:p>
          </p:txBody>
        </p:sp>
        <p:sp>
          <p:nvSpPr>
            <p:cNvPr id="129" name="TextBox 11">
              <a:extLst>
                <a:ext uri="{FF2B5EF4-FFF2-40B4-BE49-F238E27FC236}">
                  <a16:creationId xmlns:a16="http://schemas.microsoft.com/office/drawing/2014/main" id="{AE2AD51B-BFD7-47FA-A642-BA94C066D655}"/>
                </a:ext>
              </a:extLst>
            </p:cNvPr>
            <p:cNvSpPr txBox="1"/>
            <p:nvPr/>
          </p:nvSpPr>
          <p:spPr>
            <a:xfrm>
              <a:off x="4902347" y="1111529"/>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130" name="TextBox 12">
              <a:extLst>
                <a:ext uri="{FF2B5EF4-FFF2-40B4-BE49-F238E27FC236}">
                  <a16:creationId xmlns:a16="http://schemas.microsoft.com/office/drawing/2014/main" id="{8BDA69D1-E2B3-492D-9881-62081A2A0604}"/>
                </a:ext>
              </a:extLst>
            </p:cNvPr>
            <p:cNvSpPr txBox="1"/>
            <p:nvPr/>
          </p:nvSpPr>
          <p:spPr>
            <a:xfrm>
              <a:off x="5501721" y="2512657"/>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31" name="TextBox 13">
              <a:extLst>
                <a:ext uri="{FF2B5EF4-FFF2-40B4-BE49-F238E27FC236}">
                  <a16:creationId xmlns:a16="http://schemas.microsoft.com/office/drawing/2014/main" id="{16B5284E-255F-4C56-81E2-1CEB5962F559}"/>
                </a:ext>
              </a:extLst>
            </p:cNvPr>
            <p:cNvSpPr txBox="1"/>
            <p:nvPr/>
          </p:nvSpPr>
          <p:spPr>
            <a:xfrm>
              <a:off x="4412361" y="2488387"/>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02</a:t>
              </a:r>
            </a:p>
          </p:txBody>
        </p:sp>
      </p:grpSp>
      <p:sp>
        <p:nvSpPr>
          <p:cNvPr id="5" name="TextBox 11">
            <a:extLst>
              <a:ext uri="{FF2B5EF4-FFF2-40B4-BE49-F238E27FC236}">
                <a16:creationId xmlns:a16="http://schemas.microsoft.com/office/drawing/2014/main" id="{28175DEE-29EE-900B-4C65-986BCD54A74B}"/>
              </a:ext>
            </a:extLst>
          </p:cNvPr>
          <p:cNvSpPr txBox="1"/>
          <p:nvPr/>
        </p:nvSpPr>
        <p:spPr>
          <a:xfrm>
            <a:off x="3764172" y="3352340"/>
            <a:ext cx="743409" cy="784958"/>
          </a:xfrm>
          <a:prstGeom prst="rect">
            <a:avLst/>
          </a:prstGeom>
          <a:noFill/>
        </p:spPr>
        <p:txBody>
          <a:bodyPr wrap="none" rtlCol="0" anchor="ctr">
            <a:spAutoFit/>
          </a:bodyPr>
          <a:lstStyle/>
          <a:p>
            <a:r>
              <a:rPr lang="en-GB" sz="4501" b="1" spc="-109" dirty="0">
                <a:solidFill>
                  <a:srgbClr val="7F1C58"/>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6" name="TextBox 11">
            <a:extLst>
              <a:ext uri="{FF2B5EF4-FFF2-40B4-BE49-F238E27FC236}">
                <a16:creationId xmlns:a16="http://schemas.microsoft.com/office/drawing/2014/main" id="{0C3B72E8-DC58-F269-B583-711C6F7AFB71}"/>
              </a:ext>
            </a:extLst>
          </p:cNvPr>
          <p:cNvSpPr txBox="1"/>
          <p:nvPr/>
        </p:nvSpPr>
        <p:spPr>
          <a:xfrm>
            <a:off x="7184272" y="3371848"/>
            <a:ext cx="743409" cy="784958"/>
          </a:xfrm>
          <a:prstGeom prst="rect">
            <a:avLst/>
          </a:prstGeom>
          <a:noFill/>
        </p:spPr>
        <p:txBody>
          <a:bodyPr wrap="none" rtlCol="0" anchor="ctr">
            <a:spAutoFit/>
          </a:bodyPr>
          <a:lstStyle/>
          <a:p>
            <a:r>
              <a:rPr lang="en-GB" sz="4501" b="1" spc="-109" dirty="0">
                <a:solidFill>
                  <a:srgbClr val="B41F7A"/>
                </a:solidFill>
                <a:latin typeface="Calibri" panose="020F0502020204030204" pitchFamily="34" charset="0"/>
                <a:ea typeface="Source Sans Pro" panose="020B0503030403020204" pitchFamily="34" charset="0"/>
                <a:cs typeface="Calibri" panose="020F0502020204030204" pitchFamily="34" charset="0"/>
              </a:rPr>
              <a:t>02</a:t>
            </a:r>
          </a:p>
        </p:txBody>
      </p:sp>
      <p:sp>
        <p:nvSpPr>
          <p:cNvPr id="7" name="TextBox 11">
            <a:extLst>
              <a:ext uri="{FF2B5EF4-FFF2-40B4-BE49-F238E27FC236}">
                <a16:creationId xmlns:a16="http://schemas.microsoft.com/office/drawing/2014/main" id="{A5E3ADE1-B193-3AAB-6AC6-C6E437D00890}"/>
              </a:ext>
            </a:extLst>
          </p:cNvPr>
          <p:cNvSpPr txBox="1"/>
          <p:nvPr/>
        </p:nvSpPr>
        <p:spPr>
          <a:xfrm>
            <a:off x="9760005" y="3352340"/>
            <a:ext cx="743409" cy="784958"/>
          </a:xfrm>
          <a:prstGeom prst="rect">
            <a:avLst/>
          </a:prstGeom>
          <a:noFill/>
        </p:spPr>
        <p:txBody>
          <a:bodyPr wrap="none" rtlCol="0" anchor="ctr">
            <a:spAutoFit/>
          </a:bodyPr>
          <a:lstStyle/>
          <a:p>
            <a:r>
              <a:rPr lang="en-GB" sz="4501" b="1" spc="-109" dirty="0">
                <a:solidFill>
                  <a:srgbClr val="F16924"/>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4" name="Text Placeholder 2">
            <a:extLst>
              <a:ext uri="{FF2B5EF4-FFF2-40B4-BE49-F238E27FC236}">
                <a16:creationId xmlns:a16="http://schemas.microsoft.com/office/drawing/2014/main" id="{98F9B852-3E57-77F1-C7B6-88876A177CF9}"/>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The benefit of Enterprise Risk Management is that it aligns </a:t>
            </a:r>
            <a:r>
              <a:rPr lang="en-US" dirty="0" err="1">
                <a:solidFill>
                  <a:schemeClr val="bg1"/>
                </a:solidFill>
              </a:rPr>
              <a:t>organisation</a:t>
            </a:r>
            <a:r>
              <a:rPr lang="en-US" dirty="0">
                <a:solidFill>
                  <a:schemeClr val="bg1"/>
                </a:solidFill>
              </a:rPr>
              <a:t>, people, processes and infrastructure, provides a benchmark for risk / reward, aids risk visibility to operational activities and for the more mature benefit, a competitive advantage.</a:t>
            </a:r>
          </a:p>
          <a:p>
            <a:pPr marL="12700" indent="-12700"/>
            <a:endParaRPr lang="en-US" dirty="0">
              <a:solidFill>
                <a:schemeClr val="bg1"/>
              </a:solidFill>
            </a:endParaRPr>
          </a:p>
          <a:p>
            <a:endParaRPr lang="en-US" dirty="0">
              <a:solidFill>
                <a:schemeClr val="bg1"/>
              </a:solidFill>
            </a:endParaRPr>
          </a:p>
        </p:txBody>
      </p:sp>
      <p:sp>
        <p:nvSpPr>
          <p:cNvPr id="15" name="Textplatzhalter 1">
            <a:extLst>
              <a:ext uri="{FF2B5EF4-FFF2-40B4-BE49-F238E27FC236}">
                <a16:creationId xmlns:a16="http://schemas.microsoft.com/office/drawing/2014/main" id="{DD1C910E-6954-FE36-37F0-F450D1511B62}"/>
              </a:ext>
            </a:extLst>
          </p:cNvPr>
          <p:cNvSpPr>
            <a:spLocks noGrp="1"/>
          </p:cNvSpPr>
          <p:nvPr>
            <p:ph type="body" sz="quarter" idx="16"/>
          </p:nvPr>
        </p:nvSpPr>
        <p:spPr>
          <a:xfrm>
            <a:off x="529761" y="507036"/>
            <a:ext cx="4113678" cy="2108971"/>
          </a:xfrm>
        </p:spPr>
        <p:txBody>
          <a:bodyPr>
            <a:normAutofit/>
          </a:bodyPr>
          <a:lstStyle/>
          <a:p>
            <a:r>
              <a:rPr lang="en-GB" dirty="0">
                <a:solidFill>
                  <a:schemeClr val="bg1"/>
                </a:solidFill>
              </a:rPr>
              <a:t>Key Elements of Enterprise Risk Management</a:t>
            </a:r>
          </a:p>
        </p:txBody>
      </p:sp>
      <p:sp>
        <p:nvSpPr>
          <p:cNvPr id="17" name="Rectangle 16">
            <a:extLst>
              <a:ext uri="{FF2B5EF4-FFF2-40B4-BE49-F238E27FC236}">
                <a16:creationId xmlns:a16="http://schemas.microsoft.com/office/drawing/2014/main" id="{1E8784E3-F3AA-F829-40F5-0FBD8B16D79C}"/>
              </a:ext>
            </a:extLst>
          </p:cNvPr>
          <p:cNvSpPr/>
          <p:nvPr/>
        </p:nvSpPr>
        <p:spPr>
          <a:xfrm rot="5400000" flipV="1">
            <a:off x="3197529" y="1313298"/>
            <a:ext cx="180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77177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1840537" y="2343627"/>
            <a:ext cx="8510925" cy="3880370"/>
            <a:chOff x="3681075" y="1829983"/>
            <a:chExt cx="8510925" cy="3880370"/>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21411"/>
              <a:ext cx="2351751" cy="2485447"/>
              <a:chOff x="4240015" y="1767443"/>
              <a:chExt cx="2351751" cy="2485447"/>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786296" y="1819607"/>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658843" y="1767443"/>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384964" y="1921411"/>
              <a:ext cx="2202158" cy="2485447"/>
              <a:chOff x="4276591" y="1767443"/>
              <a:chExt cx="2202158" cy="2485447"/>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65105" y="285774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37652" y="2805581"/>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673279" y="1819607"/>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545826" y="1767443"/>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681075" y="4193764"/>
              <a:ext cx="1524736"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Identify every compliance and risk area</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749287" y="2836279"/>
              <a:ext cx="176770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Are we compliant in every area?</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446020" y="1829983"/>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Do we have gaps?</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142894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How should we prioritise our efforts?</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392292" y="2871489"/>
              <a:ext cx="1799708"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To what standards should we comply?</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437531" y="1839170"/>
              <a:ext cx="2279752"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What will be required to comply?</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63436" y="3685454"/>
              <a:ext cx="2450287" cy="16450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b="1" dirty="0">
                  <a:solidFill>
                    <a:srgbClr val="B41F7A"/>
                  </a:solidFill>
                </a:rPr>
                <a:t>Brainstorming Risk Areas</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0" y="300038"/>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Identifying Risk Areas usually starts with a Brainstorming exercise. It is important to integrate the right team members or ask for external help.</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5857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Brainstorming Risk Areas – EXERCISE </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E50A5D-277E-C203-5126-67E5D3146618}"/>
              </a:ext>
            </a:extLst>
          </p:cNvPr>
          <p:cNvSpPr>
            <a:spLocks noGrp="1"/>
          </p:cNvSpPr>
          <p:nvPr>
            <p:ph type="body" sz="quarter" idx="16"/>
          </p:nvPr>
        </p:nvSpPr>
        <p:spPr>
          <a:xfrm>
            <a:off x="2149154" y="1379071"/>
            <a:ext cx="4723134" cy="3833009"/>
          </a:xfrm>
        </p:spPr>
        <p:txBody>
          <a:bodyPr>
            <a:normAutofit/>
          </a:bodyPr>
          <a:lstStyle/>
          <a:p>
            <a:r>
              <a:rPr lang="en-US" dirty="0"/>
              <a:t>Risk Management - Management Skills and Culture, Openness to Innovation</a:t>
            </a:r>
          </a:p>
          <a:p>
            <a:endParaRPr lang="en-US" dirty="0"/>
          </a:p>
          <a:p>
            <a:endParaRPr lang="en-US" dirty="0"/>
          </a:p>
        </p:txBody>
      </p:sp>
      <p:sp>
        <p:nvSpPr>
          <p:cNvPr id="7" name="Text Placeholder 6">
            <a:extLst>
              <a:ext uri="{FF2B5EF4-FFF2-40B4-BE49-F238E27FC236}">
                <a16:creationId xmlns:a16="http://schemas.microsoft.com/office/drawing/2014/main" id="{39D87F3B-4015-D08B-7F85-7BBE587264E6}"/>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9148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r>
              <a:rPr lang="en-US" sz="3900" dirty="0"/>
              <a:t>Why is our SECure </a:t>
            </a:r>
            <a:r>
              <a:rPr lang="en-US" sz="3900" b="1" dirty="0">
                <a:effectLst/>
                <a:latin typeface="Calibri" panose="020F0502020204030204" pitchFamily="34" charset="0"/>
                <a:ea typeface="Calibri" panose="020F0502020204030204" pitchFamily="34" charset="0"/>
                <a:cs typeface="Times New Roman" panose="02020603050405020304" pitchFamily="18" charset="0"/>
              </a:rPr>
              <a:t>CURRICULUM and VET TRAINING PACKAGE</a:t>
            </a:r>
            <a:r>
              <a:rPr lang="en-US" sz="3900" b="1" dirty="0"/>
              <a:t> </a:t>
            </a:r>
            <a:r>
              <a:rPr lang="en-US" sz="3900" dirty="0"/>
              <a:t>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The </a:t>
            </a:r>
            <a:r>
              <a:rPr lang="en-US" sz="2200" dirty="0" err="1">
                <a:latin typeface="Calibri" panose="020F0502020204030204" pitchFamily="34" charset="0"/>
                <a:ea typeface="Calibri" panose="020F0502020204030204" pitchFamily="34" charset="0"/>
                <a:cs typeface="Times New Roman" panose="02020603050405020304" pitchFamily="18" charset="0"/>
              </a:rPr>
              <a:t>SECure</a:t>
            </a:r>
            <a:r>
              <a:rPr lang="en-US" sz="2200" dirty="0">
                <a:latin typeface="Calibri" panose="020F0502020204030204" pitchFamily="34" charset="0"/>
                <a:ea typeface="Calibri" panose="020F0502020204030204" pitchFamily="34" charset="0"/>
                <a:cs typeface="Times New Roman" panose="02020603050405020304" pitchFamily="18" charset="0"/>
              </a:rPr>
              <a:t> CURRICULUM AND VET TRAINING PACKAGE is the first holistic VET approach to address early crisis detection and resolution based on a framework specifically developed for SMEs. It does this by combining a curricula-based approach, which can be adopted in teaching and training by VET, with a modular approach, which is particularly useful for consultants and for use directly by SMEs and founders.</a:t>
            </a: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5" name="Picture 4">
            <a:extLst>
              <a:ext uri="{FF2B5EF4-FFF2-40B4-BE49-F238E27FC236}">
                <a16:creationId xmlns:a16="http://schemas.microsoft.com/office/drawing/2014/main" id="{96790D88-FFC1-4BD9-5906-A5CF31CC290C}"/>
              </a:ext>
            </a:extLst>
          </p:cNvPr>
          <p:cNvPicPr>
            <a:picLocks noChangeAspect="1"/>
          </p:cNvPicPr>
          <p:nvPr/>
        </p:nvPicPr>
        <p:blipFill>
          <a:blip r:embed="rId2"/>
          <a:stretch>
            <a:fillRect/>
          </a:stretch>
        </p:blipFill>
        <p:spPr>
          <a:xfrm>
            <a:off x="7840668" y="1785447"/>
            <a:ext cx="4255756" cy="3647789"/>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852109"/>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GB" sz="2200" dirty="0">
                <a:solidFill>
                  <a:schemeClr val="bg1"/>
                </a:solidFill>
              </a:rPr>
              <a:t>Culture is simply the values, beliefs, and experiences that a group of people demonstrate and enjoy collectively.</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14700" y="974337"/>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Culture is key</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reflexive</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2467239" y="6204767"/>
            <a:ext cx="8691991" cy="506301"/>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2000" b="1" dirty="0">
                <a:latin typeface="+mn-lt"/>
                <a:hlinkClick r:id="rId3"/>
              </a:rPr>
              <a:t>READ </a:t>
            </a:r>
          </a:p>
          <a:p>
            <a:pPr>
              <a:lnSpc>
                <a:spcPts val="1760"/>
              </a:lnSpc>
              <a:spcBef>
                <a:spcPts val="0"/>
              </a:spcBef>
            </a:pPr>
            <a:r>
              <a:rPr lang="en-GB" sz="2000" b="1" dirty="0">
                <a:latin typeface="+mn-lt"/>
                <a:hlinkClick r:id="rId3"/>
              </a:rPr>
              <a:t>The importance of culture in crisis | The People Space</a:t>
            </a:r>
            <a:endParaRPr lang="en-GB" sz="2800" b="1" dirty="0">
              <a:solidFill>
                <a:schemeClr val="bg1"/>
              </a:solidFill>
              <a:latin typeface="+mn-lt"/>
              <a:ea typeface="Lato Light" panose="020F050202020403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40126E4B-5F52-E4A5-2256-9164E0842387}"/>
              </a:ext>
            </a:extLst>
          </p:cNvPr>
          <p:cNvSpPr txBox="1"/>
          <p:nvPr/>
        </p:nvSpPr>
        <p:spPr>
          <a:xfrm>
            <a:off x="295182" y="2537224"/>
            <a:ext cx="8902056" cy="3477875"/>
          </a:xfrm>
          <a:prstGeom prst="rect">
            <a:avLst/>
          </a:prstGeom>
          <a:noFill/>
        </p:spPr>
        <p:txBody>
          <a:bodyPr wrap="square">
            <a:spAutoFit/>
          </a:bodyPr>
          <a:lstStyle/>
          <a:p>
            <a:r>
              <a:rPr lang="en-GB" sz="2200" dirty="0">
                <a:solidFill>
                  <a:srgbClr val="595959"/>
                </a:solidFill>
              </a:rPr>
              <a:t>When a crisis hits, it can become very uncomfortable, very quickly. Tough decisions often need to be made in very little time and it can feel, to those on the inside, very unstable, even dangerous. Businesses with strong cultures consistently outperform organizations with weaker cultures. In times of pending crisis, our values and beliefs are tested.   </a:t>
            </a:r>
          </a:p>
          <a:p>
            <a:r>
              <a:rPr lang="en-GB" sz="2200" dirty="0">
                <a:solidFill>
                  <a:srgbClr val="595959"/>
                </a:solidFill>
              </a:rPr>
              <a:t>As leaders, it is crucial that we step up right now and demonstrate intentionality in shaping those experiences. In times of challenge, you’re only as good as the decisions you make. It’s about the foundations upon which you’ve built your business over many years. Therefore, decisions on the way forward must be made with these things at the centre.</a:t>
            </a:r>
            <a:endParaRPr lang="en-IE" sz="2200" dirty="0">
              <a:solidFill>
                <a:srgbClr val="595959"/>
              </a:solidFill>
            </a:endParaRPr>
          </a:p>
        </p:txBody>
      </p:sp>
      <p:pic>
        <p:nvPicPr>
          <p:cNvPr id="10" name="Picture 9" descr="Small lantern on a white background">
            <a:extLst>
              <a:ext uri="{FF2B5EF4-FFF2-40B4-BE49-F238E27FC236}">
                <a16:creationId xmlns:a16="http://schemas.microsoft.com/office/drawing/2014/main" id="{19D61522-230A-F991-64E3-03F9D0276D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414" t="14207" r="7465"/>
          <a:stretch/>
        </p:blipFill>
        <p:spPr>
          <a:xfrm>
            <a:off x="9321544" y="2056568"/>
            <a:ext cx="2675129" cy="4235888"/>
          </a:xfrm>
          <a:prstGeom prst="rect">
            <a:avLst/>
          </a:prstGeom>
        </p:spPr>
      </p:pic>
    </p:spTree>
    <p:extLst>
      <p:ext uri="{BB962C8B-B14F-4D97-AF65-F5344CB8AC3E}">
        <p14:creationId xmlns:p14="http://schemas.microsoft.com/office/powerpoint/2010/main" val="281264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Policies and procedures for predicting, evaluating and managing risk are important.  But if leaders don’t ask the right questions, if they don’t seek out a diversity of opinions and perspectives, and if they don’t act with integrity, these rules won’t make any difference.</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Leadership Attitude is also Key</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reflexive</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engage with complexity</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avoid knee-jerk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reactions –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‘pendulum effect’</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willing to challenge</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and be challenged</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376425" y="2616007"/>
            <a:ext cx="3850893" cy="355239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Self-awareness and role-modelling good leadership</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Face up to, and learn from, mistakes</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Who holds up the mirror? </a:t>
            </a:r>
          </a:p>
          <a:p>
            <a:pPr marL="571500" indent="-355600" algn="l">
              <a:lnSpc>
                <a:spcPts val="2240"/>
              </a:lnSpc>
              <a:spcBef>
                <a:spcPts val="225"/>
              </a:spcBef>
              <a:buClr>
                <a:srgbClr val="F16924"/>
              </a:buClr>
              <a:buFont typeface="Wingdings" panose="05000000000000000000" pitchFamily="2" charset="2"/>
              <a:buChar char="à"/>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Risk, HR, all functions? </a:t>
            </a:r>
            <a:b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Does that work currently?</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Ensure good oversight of people strategy and risk </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People insight and capabilities on the internal team, advisors to the company or the board?</a:t>
            </a:r>
          </a:p>
        </p:txBody>
      </p:sp>
    </p:spTree>
    <p:extLst>
      <p:ext uri="{BB962C8B-B14F-4D97-AF65-F5344CB8AC3E}">
        <p14:creationId xmlns:p14="http://schemas.microsoft.com/office/powerpoint/2010/main" val="315813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D59979-6555-9EBD-46FC-6D2D88DAAABC}"/>
              </a:ext>
            </a:extLst>
          </p:cNvPr>
          <p:cNvSpPr/>
          <p:nvPr/>
        </p:nvSpPr>
        <p:spPr>
          <a:xfrm>
            <a:off x="5371193" y="4550057"/>
            <a:ext cx="2637463" cy="1631964"/>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529759" y="1757011"/>
            <a:ext cx="4195340" cy="3867704"/>
          </a:xfrm>
        </p:spPr>
        <p:txBody>
          <a:bodyPr/>
          <a:lstStyle/>
          <a:p>
            <a:pPr marL="12700" indent="-12700"/>
            <a:r>
              <a:rPr lang="en-US" dirty="0"/>
              <a:t>Interestingly, many entrepreneurs consider their company to be well prepared for crises - but when asked if they systematically ask about risks within their organisation, they have to say no.</a:t>
            </a:r>
          </a:p>
          <a:p>
            <a:pPr marL="12700" indent="-12700"/>
            <a:endParaRPr lang="en-US" dirty="0"/>
          </a:p>
          <a:p>
            <a:pPr marL="12700" indent="-12700"/>
            <a:r>
              <a:rPr lang="en-US" dirty="0"/>
              <a:t>Yet, this is the most obvious source to start with risk management.</a:t>
            </a:r>
          </a:p>
          <a:p>
            <a:pPr marL="12700" indent="-12700"/>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Risk Management Starts with Listening to the Staff</a:t>
            </a:r>
          </a:p>
        </p:txBody>
      </p:sp>
      <p:grpSp>
        <p:nvGrpSpPr>
          <p:cNvPr id="6" name="Group 5">
            <a:extLst>
              <a:ext uri="{FF2B5EF4-FFF2-40B4-BE49-F238E27FC236}">
                <a16:creationId xmlns:a16="http://schemas.microsoft.com/office/drawing/2014/main" id="{83630769-CF30-7EB9-0D33-7BA716D20512}"/>
              </a:ext>
            </a:extLst>
          </p:cNvPr>
          <p:cNvGrpSpPr/>
          <p:nvPr/>
        </p:nvGrpSpPr>
        <p:grpSpPr>
          <a:xfrm>
            <a:off x="6045514" y="1932271"/>
            <a:ext cx="1288821" cy="1754913"/>
            <a:chOff x="4776883" y="2065959"/>
            <a:chExt cx="1288821" cy="1754913"/>
          </a:xfrm>
        </p:grpSpPr>
        <p:sp>
          <p:nvSpPr>
            <p:cNvPr id="55" name="Freeform: Shape 36">
              <a:extLst>
                <a:ext uri="{FF2B5EF4-FFF2-40B4-BE49-F238E27FC236}">
                  <a16:creationId xmlns:a16="http://schemas.microsoft.com/office/drawing/2014/main" id="{A6686005-32BD-4EE5-A2C8-B62D6AF25285}"/>
                </a:ext>
              </a:extLst>
            </p:cNvPr>
            <p:cNvSpPr/>
            <p:nvPr/>
          </p:nvSpPr>
          <p:spPr>
            <a:xfrm>
              <a:off x="4776883"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66" name="Freeform: Shape 37">
              <a:extLst>
                <a:ext uri="{FF2B5EF4-FFF2-40B4-BE49-F238E27FC236}">
                  <a16:creationId xmlns:a16="http://schemas.microsoft.com/office/drawing/2014/main" id="{A97A18DC-C8A4-459A-80F7-84EBD97B9139}"/>
                </a:ext>
              </a:extLst>
            </p:cNvPr>
            <p:cNvSpPr/>
            <p:nvPr/>
          </p:nvSpPr>
          <p:spPr>
            <a:xfrm>
              <a:off x="4776883"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3" name="Freeform: Shape 38">
              <a:extLst>
                <a:ext uri="{FF2B5EF4-FFF2-40B4-BE49-F238E27FC236}">
                  <a16:creationId xmlns:a16="http://schemas.microsoft.com/office/drawing/2014/main" id="{058A79A6-5832-4005-8E76-19841F07F8B1}"/>
                </a:ext>
              </a:extLst>
            </p:cNvPr>
            <p:cNvSpPr/>
            <p:nvPr/>
          </p:nvSpPr>
          <p:spPr>
            <a:xfrm>
              <a:off x="4776883"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4" name="Freeform: Shape 39">
              <a:extLst>
                <a:ext uri="{FF2B5EF4-FFF2-40B4-BE49-F238E27FC236}">
                  <a16:creationId xmlns:a16="http://schemas.microsoft.com/office/drawing/2014/main" id="{C972FF56-6FC3-4377-A81A-0CA1336806E7}"/>
                </a:ext>
              </a:extLst>
            </p:cNvPr>
            <p:cNvSpPr/>
            <p:nvPr/>
          </p:nvSpPr>
          <p:spPr>
            <a:xfrm>
              <a:off x="4776883"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5" name="Freeform: Shape 40">
              <a:extLst>
                <a:ext uri="{FF2B5EF4-FFF2-40B4-BE49-F238E27FC236}">
                  <a16:creationId xmlns:a16="http://schemas.microsoft.com/office/drawing/2014/main" id="{F993E483-6380-4DB4-98D1-99A5544E182F}"/>
                </a:ext>
              </a:extLst>
            </p:cNvPr>
            <p:cNvSpPr/>
            <p:nvPr/>
          </p:nvSpPr>
          <p:spPr>
            <a:xfrm>
              <a:off x="4776883"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6" name="Freeform: Shape 41">
              <a:extLst>
                <a:ext uri="{FF2B5EF4-FFF2-40B4-BE49-F238E27FC236}">
                  <a16:creationId xmlns:a16="http://schemas.microsoft.com/office/drawing/2014/main" id="{3DE7576C-7454-48EC-8ECF-A05D49805145}"/>
                </a:ext>
              </a:extLst>
            </p:cNvPr>
            <p:cNvSpPr/>
            <p:nvPr/>
          </p:nvSpPr>
          <p:spPr>
            <a:xfrm>
              <a:off x="4776883"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7" name="Freeform: Shape 42">
              <a:extLst>
                <a:ext uri="{FF2B5EF4-FFF2-40B4-BE49-F238E27FC236}">
                  <a16:creationId xmlns:a16="http://schemas.microsoft.com/office/drawing/2014/main" id="{2BD2470D-D14A-47F2-998F-9519FCD8CE0E}"/>
                </a:ext>
              </a:extLst>
            </p:cNvPr>
            <p:cNvSpPr/>
            <p:nvPr/>
          </p:nvSpPr>
          <p:spPr>
            <a:xfrm>
              <a:off x="4776883"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8" name="Freeform: Shape 43">
              <a:extLst>
                <a:ext uri="{FF2B5EF4-FFF2-40B4-BE49-F238E27FC236}">
                  <a16:creationId xmlns:a16="http://schemas.microsoft.com/office/drawing/2014/main" id="{50CFF88E-DB40-43B1-871B-4CB88D25EF10}"/>
                </a:ext>
              </a:extLst>
            </p:cNvPr>
            <p:cNvSpPr/>
            <p:nvPr/>
          </p:nvSpPr>
          <p:spPr>
            <a:xfrm>
              <a:off x="4776883"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9" name="Freeform: Shape 44">
              <a:extLst>
                <a:ext uri="{FF2B5EF4-FFF2-40B4-BE49-F238E27FC236}">
                  <a16:creationId xmlns:a16="http://schemas.microsoft.com/office/drawing/2014/main" id="{AA801536-DF04-419D-A238-42D30B406FD7}"/>
                </a:ext>
              </a:extLst>
            </p:cNvPr>
            <p:cNvSpPr/>
            <p:nvPr/>
          </p:nvSpPr>
          <p:spPr>
            <a:xfrm>
              <a:off x="4776883"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0" name="Freeform: Shape 45">
              <a:extLst>
                <a:ext uri="{FF2B5EF4-FFF2-40B4-BE49-F238E27FC236}">
                  <a16:creationId xmlns:a16="http://schemas.microsoft.com/office/drawing/2014/main" id="{7D2EBF5E-7B19-4E20-8A25-97C6ABA339C7}"/>
                </a:ext>
              </a:extLst>
            </p:cNvPr>
            <p:cNvSpPr/>
            <p:nvPr/>
          </p:nvSpPr>
          <p:spPr>
            <a:xfrm>
              <a:off x="4776883"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4" name="Freeform: Shape 49">
              <a:extLst>
                <a:ext uri="{FF2B5EF4-FFF2-40B4-BE49-F238E27FC236}">
                  <a16:creationId xmlns:a16="http://schemas.microsoft.com/office/drawing/2014/main" id="{1725C9B0-68FC-4A7A-968D-B89257A8DA94}"/>
                </a:ext>
              </a:extLst>
            </p:cNvPr>
            <p:cNvSpPr/>
            <p:nvPr/>
          </p:nvSpPr>
          <p:spPr>
            <a:xfrm>
              <a:off x="4967561"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5" name="Freeform: Shape 50">
              <a:extLst>
                <a:ext uri="{FF2B5EF4-FFF2-40B4-BE49-F238E27FC236}">
                  <a16:creationId xmlns:a16="http://schemas.microsoft.com/office/drawing/2014/main" id="{7FEF9CFB-CFF0-479D-B198-34AB37AC6BCC}"/>
                </a:ext>
              </a:extLst>
            </p:cNvPr>
            <p:cNvSpPr/>
            <p:nvPr/>
          </p:nvSpPr>
          <p:spPr>
            <a:xfrm>
              <a:off x="4967561"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6" name="Freeform: Shape 51">
              <a:extLst>
                <a:ext uri="{FF2B5EF4-FFF2-40B4-BE49-F238E27FC236}">
                  <a16:creationId xmlns:a16="http://schemas.microsoft.com/office/drawing/2014/main" id="{23FE9CD4-5FE6-44C7-9D46-3095B37571A5}"/>
                </a:ext>
              </a:extLst>
            </p:cNvPr>
            <p:cNvSpPr/>
            <p:nvPr/>
          </p:nvSpPr>
          <p:spPr>
            <a:xfrm>
              <a:off x="4967561"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7" name="Freeform: Shape 52">
              <a:extLst>
                <a:ext uri="{FF2B5EF4-FFF2-40B4-BE49-F238E27FC236}">
                  <a16:creationId xmlns:a16="http://schemas.microsoft.com/office/drawing/2014/main" id="{D8C4F66D-B08C-4121-9FDB-5EEE5B68440E}"/>
                </a:ext>
              </a:extLst>
            </p:cNvPr>
            <p:cNvSpPr/>
            <p:nvPr/>
          </p:nvSpPr>
          <p:spPr>
            <a:xfrm>
              <a:off x="4967561"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8" name="Freeform: Shape 53">
              <a:extLst>
                <a:ext uri="{FF2B5EF4-FFF2-40B4-BE49-F238E27FC236}">
                  <a16:creationId xmlns:a16="http://schemas.microsoft.com/office/drawing/2014/main" id="{6224CFD2-459D-4972-B621-02C047C96F0B}"/>
                </a:ext>
              </a:extLst>
            </p:cNvPr>
            <p:cNvSpPr/>
            <p:nvPr/>
          </p:nvSpPr>
          <p:spPr>
            <a:xfrm>
              <a:off x="4967561"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9" name="Freeform: Shape 54">
              <a:extLst>
                <a:ext uri="{FF2B5EF4-FFF2-40B4-BE49-F238E27FC236}">
                  <a16:creationId xmlns:a16="http://schemas.microsoft.com/office/drawing/2014/main" id="{5157FD4E-AE8B-4D8F-8CE8-A6DFFCE4B64B}"/>
                </a:ext>
              </a:extLst>
            </p:cNvPr>
            <p:cNvSpPr/>
            <p:nvPr/>
          </p:nvSpPr>
          <p:spPr>
            <a:xfrm>
              <a:off x="4967561"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0" name="Freeform: Shape 55">
              <a:extLst>
                <a:ext uri="{FF2B5EF4-FFF2-40B4-BE49-F238E27FC236}">
                  <a16:creationId xmlns:a16="http://schemas.microsoft.com/office/drawing/2014/main" id="{7B6A177F-0206-4BF6-85FE-A306AB37EC9A}"/>
                </a:ext>
              </a:extLst>
            </p:cNvPr>
            <p:cNvSpPr/>
            <p:nvPr/>
          </p:nvSpPr>
          <p:spPr>
            <a:xfrm>
              <a:off x="4967561"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1" name="Freeform: Shape 56">
              <a:extLst>
                <a:ext uri="{FF2B5EF4-FFF2-40B4-BE49-F238E27FC236}">
                  <a16:creationId xmlns:a16="http://schemas.microsoft.com/office/drawing/2014/main" id="{8AFBF323-AC5B-4029-AA82-378CD5676115}"/>
                </a:ext>
              </a:extLst>
            </p:cNvPr>
            <p:cNvSpPr/>
            <p:nvPr/>
          </p:nvSpPr>
          <p:spPr>
            <a:xfrm>
              <a:off x="4967561"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2" name="Freeform: Shape 57">
              <a:extLst>
                <a:ext uri="{FF2B5EF4-FFF2-40B4-BE49-F238E27FC236}">
                  <a16:creationId xmlns:a16="http://schemas.microsoft.com/office/drawing/2014/main" id="{1C3B4C15-3C84-4D0A-8726-195FBB5A6FFD}"/>
                </a:ext>
              </a:extLst>
            </p:cNvPr>
            <p:cNvSpPr/>
            <p:nvPr/>
          </p:nvSpPr>
          <p:spPr>
            <a:xfrm>
              <a:off x="4967561"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3" name="Freeform: Shape 58">
              <a:extLst>
                <a:ext uri="{FF2B5EF4-FFF2-40B4-BE49-F238E27FC236}">
                  <a16:creationId xmlns:a16="http://schemas.microsoft.com/office/drawing/2014/main" id="{66BE94BB-E041-4EC0-87E0-72185B837995}"/>
                </a:ext>
              </a:extLst>
            </p:cNvPr>
            <p:cNvSpPr/>
            <p:nvPr/>
          </p:nvSpPr>
          <p:spPr>
            <a:xfrm>
              <a:off x="4967561"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7" name="Freeform: Shape 62">
              <a:extLst>
                <a:ext uri="{FF2B5EF4-FFF2-40B4-BE49-F238E27FC236}">
                  <a16:creationId xmlns:a16="http://schemas.microsoft.com/office/drawing/2014/main" id="{86A07131-D69D-4C64-905A-061E5DD122A5}"/>
                </a:ext>
              </a:extLst>
            </p:cNvPr>
            <p:cNvSpPr/>
            <p:nvPr/>
          </p:nvSpPr>
          <p:spPr>
            <a:xfrm>
              <a:off x="5154705"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8" name="Freeform: Shape 63">
              <a:extLst>
                <a:ext uri="{FF2B5EF4-FFF2-40B4-BE49-F238E27FC236}">
                  <a16:creationId xmlns:a16="http://schemas.microsoft.com/office/drawing/2014/main" id="{CDD21113-755C-4020-890B-569FEF7D9332}"/>
                </a:ext>
              </a:extLst>
            </p:cNvPr>
            <p:cNvSpPr/>
            <p:nvPr/>
          </p:nvSpPr>
          <p:spPr>
            <a:xfrm>
              <a:off x="5154705"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9" name="Freeform: Shape 64">
              <a:extLst>
                <a:ext uri="{FF2B5EF4-FFF2-40B4-BE49-F238E27FC236}">
                  <a16:creationId xmlns:a16="http://schemas.microsoft.com/office/drawing/2014/main" id="{E96D2D41-3FB1-4481-AA96-46A08F872413}"/>
                </a:ext>
              </a:extLst>
            </p:cNvPr>
            <p:cNvSpPr/>
            <p:nvPr/>
          </p:nvSpPr>
          <p:spPr>
            <a:xfrm>
              <a:off x="5154705"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0" name="Freeform: Shape 65">
              <a:extLst>
                <a:ext uri="{FF2B5EF4-FFF2-40B4-BE49-F238E27FC236}">
                  <a16:creationId xmlns:a16="http://schemas.microsoft.com/office/drawing/2014/main" id="{397B11D4-6032-4F12-8832-E659D5CB04B7}"/>
                </a:ext>
              </a:extLst>
            </p:cNvPr>
            <p:cNvSpPr/>
            <p:nvPr/>
          </p:nvSpPr>
          <p:spPr>
            <a:xfrm>
              <a:off x="5154705"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1" name="Freeform: Shape 66">
              <a:extLst>
                <a:ext uri="{FF2B5EF4-FFF2-40B4-BE49-F238E27FC236}">
                  <a16:creationId xmlns:a16="http://schemas.microsoft.com/office/drawing/2014/main" id="{B41E5362-1C5E-4DD1-96F4-236F9DCEB05B}"/>
                </a:ext>
              </a:extLst>
            </p:cNvPr>
            <p:cNvSpPr/>
            <p:nvPr/>
          </p:nvSpPr>
          <p:spPr>
            <a:xfrm>
              <a:off x="5154705"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2" name="Freeform: Shape 67">
              <a:extLst>
                <a:ext uri="{FF2B5EF4-FFF2-40B4-BE49-F238E27FC236}">
                  <a16:creationId xmlns:a16="http://schemas.microsoft.com/office/drawing/2014/main" id="{FE352878-9B45-465D-9425-02BB06B6D739}"/>
                </a:ext>
              </a:extLst>
            </p:cNvPr>
            <p:cNvSpPr/>
            <p:nvPr/>
          </p:nvSpPr>
          <p:spPr>
            <a:xfrm>
              <a:off x="5154705"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3" name="Freeform: Shape 68">
              <a:extLst>
                <a:ext uri="{FF2B5EF4-FFF2-40B4-BE49-F238E27FC236}">
                  <a16:creationId xmlns:a16="http://schemas.microsoft.com/office/drawing/2014/main" id="{2E43D999-8A91-4C91-8493-0A300F2317E2}"/>
                </a:ext>
              </a:extLst>
            </p:cNvPr>
            <p:cNvSpPr/>
            <p:nvPr/>
          </p:nvSpPr>
          <p:spPr>
            <a:xfrm>
              <a:off x="5154705"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4" name="Freeform: Shape 69">
              <a:extLst>
                <a:ext uri="{FF2B5EF4-FFF2-40B4-BE49-F238E27FC236}">
                  <a16:creationId xmlns:a16="http://schemas.microsoft.com/office/drawing/2014/main" id="{BB05FD79-271C-4369-BAE3-A34602A6C432}"/>
                </a:ext>
              </a:extLst>
            </p:cNvPr>
            <p:cNvSpPr/>
            <p:nvPr/>
          </p:nvSpPr>
          <p:spPr>
            <a:xfrm>
              <a:off x="5154705"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5" name="Freeform: Shape 70">
              <a:extLst>
                <a:ext uri="{FF2B5EF4-FFF2-40B4-BE49-F238E27FC236}">
                  <a16:creationId xmlns:a16="http://schemas.microsoft.com/office/drawing/2014/main" id="{ECF5C551-545F-4344-B213-B39AC314EC62}"/>
                </a:ext>
              </a:extLst>
            </p:cNvPr>
            <p:cNvSpPr/>
            <p:nvPr/>
          </p:nvSpPr>
          <p:spPr>
            <a:xfrm>
              <a:off x="5154705"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6" name="Freeform: Shape 71">
              <a:extLst>
                <a:ext uri="{FF2B5EF4-FFF2-40B4-BE49-F238E27FC236}">
                  <a16:creationId xmlns:a16="http://schemas.microsoft.com/office/drawing/2014/main" id="{9E926AF1-643A-4E21-9272-6ABAD5C69DD0}"/>
                </a:ext>
              </a:extLst>
            </p:cNvPr>
            <p:cNvSpPr/>
            <p:nvPr/>
          </p:nvSpPr>
          <p:spPr>
            <a:xfrm>
              <a:off x="5154705"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0" name="Freeform: Shape 75">
              <a:extLst>
                <a:ext uri="{FF2B5EF4-FFF2-40B4-BE49-F238E27FC236}">
                  <a16:creationId xmlns:a16="http://schemas.microsoft.com/office/drawing/2014/main" id="{C57E2ABE-A4C6-4C41-AEBB-01B352C43AA2}"/>
                </a:ext>
              </a:extLst>
            </p:cNvPr>
            <p:cNvSpPr/>
            <p:nvPr/>
          </p:nvSpPr>
          <p:spPr>
            <a:xfrm>
              <a:off x="5540761"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1" name="Freeform: Shape 76">
              <a:extLst>
                <a:ext uri="{FF2B5EF4-FFF2-40B4-BE49-F238E27FC236}">
                  <a16:creationId xmlns:a16="http://schemas.microsoft.com/office/drawing/2014/main" id="{8A5B6264-C07E-49D7-905D-E98F3B00A714}"/>
                </a:ext>
              </a:extLst>
            </p:cNvPr>
            <p:cNvSpPr/>
            <p:nvPr/>
          </p:nvSpPr>
          <p:spPr>
            <a:xfrm>
              <a:off x="5540761"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2" name="Freeform: Shape 77">
              <a:extLst>
                <a:ext uri="{FF2B5EF4-FFF2-40B4-BE49-F238E27FC236}">
                  <a16:creationId xmlns:a16="http://schemas.microsoft.com/office/drawing/2014/main" id="{9466B35D-1691-4482-9C14-ECA640977F78}"/>
                </a:ext>
              </a:extLst>
            </p:cNvPr>
            <p:cNvSpPr/>
            <p:nvPr/>
          </p:nvSpPr>
          <p:spPr>
            <a:xfrm>
              <a:off x="5540761"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3" name="Freeform: Shape 78">
              <a:extLst>
                <a:ext uri="{FF2B5EF4-FFF2-40B4-BE49-F238E27FC236}">
                  <a16:creationId xmlns:a16="http://schemas.microsoft.com/office/drawing/2014/main" id="{226864E2-55A5-49FE-817F-BFF040531C77}"/>
                </a:ext>
              </a:extLst>
            </p:cNvPr>
            <p:cNvSpPr/>
            <p:nvPr/>
          </p:nvSpPr>
          <p:spPr>
            <a:xfrm>
              <a:off x="5540761"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4" name="Freeform: Shape 79">
              <a:extLst>
                <a:ext uri="{FF2B5EF4-FFF2-40B4-BE49-F238E27FC236}">
                  <a16:creationId xmlns:a16="http://schemas.microsoft.com/office/drawing/2014/main" id="{90E5CCDB-CC0B-4F11-A2C1-B6169ED3D369}"/>
                </a:ext>
              </a:extLst>
            </p:cNvPr>
            <p:cNvSpPr/>
            <p:nvPr/>
          </p:nvSpPr>
          <p:spPr>
            <a:xfrm>
              <a:off x="5540761"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5" name="Freeform: Shape 80">
              <a:extLst>
                <a:ext uri="{FF2B5EF4-FFF2-40B4-BE49-F238E27FC236}">
                  <a16:creationId xmlns:a16="http://schemas.microsoft.com/office/drawing/2014/main" id="{602CE098-88F4-4F23-B972-ABDD2FAAF490}"/>
                </a:ext>
              </a:extLst>
            </p:cNvPr>
            <p:cNvSpPr/>
            <p:nvPr/>
          </p:nvSpPr>
          <p:spPr>
            <a:xfrm>
              <a:off x="5540761"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6" name="Freeform: Shape 81">
              <a:extLst>
                <a:ext uri="{FF2B5EF4-FFF2-40B4-BE49-F238E27FC236}">
                  <a16:creationId xmlns:a16="http://schemas.microsoft.com/office/drawing/2014/main" id="{485F0932-841A-4229-A82F-07BA2856B398}"/>
                </a:ext>
              </a:extLst>
            </p:cNvPr>
            <p:cNvSpPr/>
            <p:nvPr/>
          </p:nvSpPr>
          <p:spPr>
            <a:xfrm>
              <a:off x="5540761"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7" name="Freeform: Shape 82">
              <a:extLst>
                <a:ext uri="{FF2B5EF4-FFF2-40B4-BE49-F238E27FC236}">
                  <a16:creationId xmlns:a16="http://schemas.microsoft.com/office/drawing/2014/main" id="{4341BC9F-DAA6-4418-A8DE-D958EDF6425D}"/>
                </a:ext>
              </a:extLst>
            </p:cNvPr>
            <p:cNvSpPr/>
            <p:nvPr/>
          </p:nvSpPr>
          <p:spPr>
            <a:xfrm>
              <a:off x="5540761"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8" name="Freeform: Shape 83">
              <a:extLst>
                <a:ext uri="{FF2B5EF4-FFF2-40B4-BE49-F238E27FC236}">
                  <a16:creationId xmlns:a16="http://schemas.microsoft.com/office/drawing/2014/main" id="{C81D08AD-87C1-4589-8224-69E02314F6FA}"/>
                </a:ext>
              </a:extLst>
            </p:cNvPr>
            <p:cNvSpPr/>
            <p:nvPr/>
          </p:nvSpPr>
          <p:spPr>
            <a:xfrm>
              <a:off x="5540761"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9" name="Freeform: Shape 84">
              <a:extLst>
                <a:ext uri="{FF2B5EF4-FFF2-40B4-BE49-F238E27FC236}">
                  <a16:creationId xmlns:a16="http://schemas.microsoft.com/office/drawing/2014/main" id="{6C711512-B933-4AE7-9B35-8896B14640CD}"/>
                </a:ext>
              </a:extLst>
            </p:cNvPr>
            <p:cNvSpPr/>
            <p:nvPr/>
          </p:nvSpPr>
          <p:spPr>
            <a:xfrm>
              <a:off x="5540761"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3" name="Freeform: Shape 88">
              <a:extLst>
                <a:ext uri="{FF2B5EF4-FFF2-40B4-BE49-F238E27FC236}">
                  <a16:creationId xmlns:a16="http://schemas.microsoft.com/office/drawing/2014/main" id="{57910B51-762D-426E-A4A1-FC2B125A922B}"/>
                </a:ext>
              </a:extLst>
            </p:cNvPr>
            <p:cNvSpPr/>
            <p:nvPr/>
          </p:nvSpPr>
          <p:spPr>
            <a:xfrm>
              <a:off x="5731436"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4" name="Freeform: Shape 89">
              <a:extLst>
                <a:ext uri="{FF2B5EF4-FFF2-40B4-BE49-F238E27FC236}">
                  <a16:creationId xmlns:a16="http://schemas.microsoft.com/office/drawing/2014/main" id="{169F2E8A-0A64-4A59-A12D-BF537F8EC4BA}"/>
                </a:ext>
              </a:extLst>
            </p:cNvPr>
            <p:cNvSpPr/>
            <p:nvPr/>
          </p:nvSpPr>
          <p:spPr>
            <a:xfrm>
              <a:off x="5731436"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5" name="Freeform: Shape 90">
              <a:extLst>
                <a:ext uri="{FF2B5EF4-FFF2-40B4-BE49-F238E27FC236}">
                  <a16:creationId xmlns:a16="http://schemas.microsoft.com/office/drawing/2014/main" id="{683DF826-18DE-4BFD-B371-F964BD45F105}"/>
                </a:ext>
              </a:extLst>
            </p:cNvPr>
            <p:cNvSpPr/>
            <p:nvPr/>
          </p:nvSpPr>
          <p:spPr>
            <a:xfrm>
              <a:off x="5731436"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6" name="Freeform: Shape 91">
              <a:extLst>
                <a:ext uri="{FF2B5EF4-FFF2-40B4-BE49-F238E27FC236}">
                  <a16:creationId xmlns:a16="http://schemas.microsoft.com/office/drawing/2014/main" id="{0BC11988-8F00-4E3F-A78A-04CEA3FDD334}"/>
                </a:ext>
              </a:extLst>
            </p:cNvPr>
            <p:cNvSpPr/>
            <p:nvPr/>
          </p:nvSpPr>
          <p:spPr>
            <a:xfrm>
              <a:off x="5731436"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7" name="Freeform: Shape 92">
              <a:extLst>
                <a:ext uri="{FF2B5EF4-FFF2-40B4-BE49-F238E27FC236}">
                  <a16:creationId xmlns:a16="http://schemas.microsoft.com/office/drawing/2014/main" id="{AEDC1C06-605B-4D25-92FE-57CAB7A21C8C}"/>
                </a:ext>
              </a:extLst>
            </p:cNvPr>
            <p:cNvSpPr/>
            <p:nvPr/>
          </p:nvSpPr>
          <p:spPr>
            <a:xfrm>
              <a:off x="5731436"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8" name="Freeform: Shape 93">
              <a:extLst>
                <a:ext uri="{FF2B5EF4-FFF2-40B4-BE49-F238E27FC236}">
                  <a16:creationId xmlns:a16="http://schemas.microsoft.com/office/drawing/2014/main" id="{BF13CDCA-A5EC-45D6-A79F-B6962BE1D0F2}"/>
                </a:ext>
              </a:extLst>
            </p:cNvPr>
            <p:cNvSpPr/>
            <p:nvPr/>
          </p:nvSpPr>
          <p:spPr>
            <a:xfrm>
              <a:off x="5731436"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9" name="Freeform: Shape 94">
              <a:extLst>
                <a:ext uri="{FF2B5EF4-FFF2-40B4-BE49-F238E27FC236}">
                  <a16:creationId xmlns:a16="http://schemas.microsoft.com/office/drawing/2014/main" id="{65853580-B22C-409D-B919-4F0E7811A431}"/>
                </a:ext>
              </a:extLst>
            </p:cNvPr>
            <p:cNvSpPr/>
            <p:nvPr/>
          </p:nvSpPr>
          <p:spPr>
            <a:xfrm>
              <a:off x="5731436"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0" name="Freeform: Shape 95">
              <a:extLst>
                <a:ext uri="{FF2B5EF4-FFF2-40B4-BE49-F238E27FC236}">
                  <a16:creationId xmlns:a16="http://schemas.microsoft.com/office/drawing/2014/main" id="{2D01A7A0-0271-47F1-9EA6-EA3217889270}"/>
                </a:ext>
              </a:extLst>
            </p:cNvPr>
            <p:cNvSpPr/>
            <p:nvPr/>
          </p:nvSpPr>
          <p:spPr>
            <a:xfrm>
              <a:off x="5731436"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1" name="Freeform: Shape 96">
              <a:extLst>
                <a:ext uri="{FF2B5EF4-FFF2-40B4-BE49-F238E27FC236}">
                  <a16:creationId xmlns:a16="http://schemas.microsoft.com/office/drawing/2014/main" id="{6EA8A7F1-7CF1-4565-B559-EC3226048D55}"/>
                </a:ext>
              </a:extLst>
            </p:cNvPr>
            <p:cNvSpPr/>
            <p:nvPr/>
          </p:nvSpPr>
          <p:spPr>
            <a:xfrm>
              <a:off x="5731436"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2" name="Freeform: Shape 97">
              <a:extLst>
                <a:ext uri="{FF2B5EF4-FFF2-40B4-BE49-F238E27FC236}">
                  <a16:creationId xmlns:a16="http://schemas.microsoft.com/office/drawing/2014/main" id="{A1A20854-6159-40D5-BDB4-D3F6A9B719A6}"/>
                </a:ext>
              </a:extLst>
            </p:cNvPr>
            <p:cNvSpPr/>
            <p:nvPr/>
          </p:nvSpPr>
          <p:spPr>
            <a:xfrm>
              <a:off x="5731436"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6" name="Freeform: Shape 101">
              <a:extLst>
                <a:ext uri="{FF2B5EF4-FFF2-40B4-BE49-F238E27FC236}">
                  <a16:creationId xmlns:a16="http://schemas.microsoft.com/office/drawing/2014/main" id="{9672372C-53D6-4950-9FF7-C65D1F084518}"/>
                </a:ext>
              </a:extLst>
            </p:cNvPr>
            <p:cNvSpPr/>
            <p:nvPr/>
          </p:nvSpPr>
          <p:spPr>
            <a:xfrm>
              <a:off x="5922109"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7" name="Freeform: Shape 102">
              <a:extLst>
                <a:ext uri="{FF2B5EF4-FFF2-40B4-BE49-F238E27FC236}">
                  <a16:creationId xmlns:a16="http://schemas.microsoft.com/office/drawing/2014/main" id="{1CF63059-AC70-4A9A-A6B4-CE811179DE4C}"/>
                </a:ext>
              </a:extLst>
            </p:cNvPr>
            <p:cNvSpPr/>
            <p:nvPr/>
          </p:nvSpPr>
          <p:spPr>
            <a:xfrm>
              <a:off x="5922109"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8" name="Freeform: Shape 103">
              <a:extLst>
                <a:ext uri="{FF2B5EF4-FFF2-40B4-BE49-F238E27FC236}">
                  <a16:creationId xmlns:a16="http://schemas.microsoft.com/office/drawing/2014/main" id="{AFB63C5D-AE6E-4CA8-8A7C-12A0BC01BA8E}"/>
                </a:ext>
              </a:extLst>
            </p:cNvPr>
            <p:cNvSpPr/>
            <p:nvPr/>
          </p:nvSpPr>
          <p:spPr>
            <a:xfrm>
              <a:off x="5922109"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9" name="Freeform: Shape 104">
              <a:extLst>
                <a:ext uri="{FF2B5EF4-FFF2-40B4-BE49-F238E27FC236}">
                  <a16:creationId xmlns:a16="http://schemas.microsoft.com/office/drawing/2014/main" id="{7FC86917-94D6-4D1B-8ED0-C86DCB616729}"/>
                </a:ext>
              </a:extLst>
            </p:cNvPr>
            <p:cNvSpPr/>
            <p:nvPr/>
          </p:nvSpPr>
          <p:spPr>
            <a:xfrm>
              <a:off x="5922109"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0" name="Freeform: Shape 105">
              <a:extLst>
                <a:ext uri="{FF2B5EF4-FFF2-40B4-BE49-F238E27FC236}">
                  <a16:creationId xmlns:a16="http://schemas.microsoft.com/office/drawing/2014/main" id="{B6FFA3BB-6BCC-4389-A570-A492DFD311CC}"/>
                </a:ext>
              </a:extLst>
            </p:cNvPr>
            <p:cNvSpPr/>
            <p:nvPr/>
          </p:nvSpPr>
          <p:spPr>
            <a:xfrm>
              <a:off x="5922109"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1" name="Freeform: Shape 106">
              <a:extLst>
                <a:ext uri="{FF2B5EF4-FFF2-40B4-BE49-F238E27FC236}">
                  <a16:creationId xmlns:a16="http://schemas.microsoft.com/office/drawing/2014/main" id="{4DDF973F-653F-4B9C-AD25-8A15134B455C}"/>
                </a:ext>
              </a:extLst>
            </p:cNvPr>
            <p:cNvSpPr/>
            <p:nvPr/>
          </p:nvSpPr>
          <p:spPr>
            <a:xfrm>
              <a:off x="5922109"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2" name="Freeform: Shape 107">
              <a:extLst>
                <a:ext uri="{FF2B5EF4-FFF2-40B4-BE49-F238E27FC236}">
                  <a16:creationId xmlns:a16="http://schemas.microsoft.com/office/drawing/2014/main" id="{6330DBE3-780B-4F83-974C-652C7A37EABC}"/>
                </a:ext>
              </a:extLst>
            </p:cNvPr>
            <p:cNvSpPr/>
            <p:nvPr/>
          </p:nvSpPr>
          <p:spPr>
            <a:xfrm>
              <a:off x="5922109"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3" name="Freeform: Shape 108">
              <a:extLst>
                <a:ext uri="{FF2B5EF4-FFF2-40B4-BE49-F238E27FC236}">
                  <a16:creationId xmlns:a16="http://schemas.microsoft.com/office/drawing/2014/main" id="{6F68DA83-7DF9-48F4-BC24-8A20BD451982}"/>
                </a:ext>
              </a:extLst>
            </p:cNvPr>
            <p:cNvSpPr/>
            <p:nvPr/>
          </p:nvSpPr>
          <p:spPr>
            <a:xfrm>
              <a:off x="5922109"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4" name="Freeform: Shape 109">
              <a:extLst>
                <a:ext uri="{FF2B5EF4-FFF2-40B4-BE49-F238E27FC236}">
                  <a16:creationId xmlns:a16="http://schemas.microsoft.com/office/drawing/2014/main" id="{5B7DB688-C9B5-4CE7-AE2F-71C2A580EACE}"/>
                </a:ext>
              </a:extLst>
            </p:cNvPr>
            <p:cNvSpPr/>
            <p:nvPr/>
          </p:nvSpPr>
          <p:spPr>
            <a:xfrm>
              <a:off x="5922109"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5" name="Freeform: Shape 110">
              <a:extLst>
                <a:ext uri="{FF2B5EF4-FFF2-40B4-BE49-F238E27FC236}">
                  <a16:creationId xmlns:a16="http://schemas.microsoft.com/office/drawing/2014/main" id="{BAA61459-4C67-4B61-B117-516250400395}"/>
                </a:ext>
              </a:extLst>
            </p:cNvPr>
            <p:cNvSpPr/>
            <p:nvPr/>
          </p:nvSpPr>
          <p:spPr>
            <a:xfrm>
              <a:off x="5922109"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grpSp>
      <p:grpSp>
        <p:nvGrpSpPr>
          <p:cNvPr id="5" name="Group 4">
            <a:extLst>
              <a:ext uri="{FF2B5EF4-FFF2-40B4-BE49-F238E27FC236}">
                <a16:creationId xmlns:a16="http://schemas.microsoft.com/office/drawing/2014/main" id="{808B8BEF-F7DF-DA44-FE0D-DBDB72923933}"/>
              </a:ext>
            </a:extLst>
          </p:cNvPr>
          <p:cNvGrpSpPr/>
          <p:nvPr/>
        </p:nvGrpSpPr>
        <p:grpSpPr>
          <a:xfrm>
            <a:off x="9502582" y="1932271"/>
            <a:ext cx="1288821" cy="1754913"/>
            <a:chOff x="8512558" y="2065959"/>
            <a:chExt cx="1288821" cy="1754913"/>
          </a:xfrm>
        </p:grpSpPr>
        <p:sp>
          <p:nvSpPr>
            <p:cNvPr id="149" name="Freeform: Shape 36">
              <a:extLst>
                <a:ext uri="{FF2B5EF4-FFF2-40B4-BE49-F238E27FC236}">
                  <a16:creationId xmlns:a16="http://schemas.microsoft.com/office/drawing/2014/main" id="{D4392A0A-1E0C-4693-B2BD-DBCDE7AF3078}"/>
                </a:ext>
              </a:extLst>
            </p:cNvPr>
            <p:cNvSpPr/>
            <p:nvPr/>
          </p:nvSpPr>
          <p:spPr>
            <a:xfrm>
              <a:off x="8512558"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0" name="Freeform: Shape 37">
              <a:extLst>
                <a:ext uri="{FF2B5EF4-FFF2-40B4-BE49-F238E27FC236}">
                  <a16:creationId xmlns:a16="http://schemas.microsoft.com/office/drawing/2014/main" id="{3C187F84-D9BA-4E8C-95F7-0957546A7D83}"/>
                </a:ext>
              </a:extLst>
            </p:cNvPr>
            <p:cNvSpPr/>
            <p:nvPr/>
          </p:nvSpPr>
          <p:spPr>
            <a:xfrm>
              <a:off x="8512558"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1" name="Freeform: Shape 38">
              <a:extLst>
                <a:ext uri="{FF2B5EF4-FFF2-40B4-BE49-F238E27FC236}">
                  <a16:creationId xmlns:a16="http://schemas.microsoft.com/office/drawing/2014/main" id="{8F341BCC-3597-4C61-890F-7E1F91FA0454}"/>
                </a:ext>
              </a:extLst>
            </p:cNvPr>
            <p:cNvSpPr/>
            <p:nvPr/>
          </p:nvSpPr>
          <p:spPr>
            <a:xfrm>
              <a:off x="8512558"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2" name="Freeform: Shape 39">
              <a:extLst>
                <a:ext uri="{FF2B5EF4-FFF2-40B4-BE49-F238E27FC236}">
                  <a16:creationId xmlns:a16="http://schemas.microsoft.com/office/drawing/2014/main" id="{018B5721-E545-4887-9E00-27DAAA51A5C1}"/>
                </a:ext>
              </a:extLst>
            </p:cNvPr>
            <p:cNvSpPr/>
            <p:nvPr/>
          </p:nvSpPr>
          <p:spPr>
            <a:xfrm>
              <a:off x="8512558"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3" name="Freeform: Shape 40">
              <a:extLst>
                <a:ext uri="{FF2B5EF4-FFF2-40B4-BE49-F238E27FC236}">
                  <a16:creationId xmlns:a16="http://schemas.microsoft.com/office/drawing/2014/main" id="{BEDC8F5A-B1A4-4CBC-B65E-B58F47E352EE}"/>
                </a:ext>
              </a:extLst>
            </p:cNvPr>
            <p:cNvSpPr/>
            <p:nvPr/>
          </p:nvSpPr>
          <p:spPr>
            <a:xfrm>
              <a:off x="8512558"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4" name="Freeform: Shape 41">
              <a:extLst>
                <a:ext uri="{FF2B5EF4-FFF2-40B4-BE49-F238E27FC236}">
                  <a16:creationId xmlns:a16="http://schemas.microsoft.com/office/drawing/2014/main" id="{0B102CE6-B6FA-43C0-B2ED-82ECEE751002}"/>
                </a:ext>
              </a:extLst>
            </p:cNvPr>
            <p:cNvSpPr/>
            <p:nvPr/>
          </p:nvSpPr>
          <p:spPr>
            <a:xfrm>
              <a:off x="8512558"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5" name="Freeform: Shape 42">
              <a:extLst>
                <a:ext uri="{FF2B5EF4-FFF2-40B4-BE49-F238E27FC236}">
                  <a16:creationId xmlns:a16="http://schemas.microsoft.com/office/drawing/2014/main" id="{3CCBCDCD-0997-49E0-8242-EB10FBC56CA3}"/>
                </a:ext>
              </a:extLst>
            </p:cNvPr>
            <p:cNvSpPr/>
            <p:nvPr/>
          </p:nvSpPr>
          <p:spPr>
            <a:xfrm>
              <a:off x="8512558"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6" name="Freeform: Shape 43">
              <a:extLst>
                <a:ext uri="{FF2B5EF4-FFF2-40B4-BE49-F238E27FC236}">
                  <a16:creationId xmlns:a16="http://schemas.microsoft.com/office/drawing/2014/main" id="{DC768C9C-2276-441E-963B-C73604600F69}"/>
                </a:ext>
              </a:extLst>
            </p:cNvPr>
            <p:cNvSpPr/>
            <p:nvPr/>
          </p:nvSpPr>
          <p:spPr>
            <a:xfrm>
              <a:off x="8512558"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7" name="Freeform: Shape 44">
              <a:extLst>
                <a:ext uri="{FF2B5EF4-FFF2-40B4-BE49-F238E27FC236}">
                  <a16:creationId xmlns:a16="http://schemas.microsoft.com/office/drawing/2014/main" id="{9083B361-B77B-4622-B635-556ABE5B1794}"/>
                </a:ext>
              </a:extLst>
            </p:cNvPr>
            <p:cNvSpPr/>
            <p:nvPr/>
          </p:nvSpPr>
          <p:spPr>
            <a:xfrm>
              <a:off x="8512558"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8" name="Freeform: Shape 45">
              <a:extLst>
                <a:ext uri="{FF2B5EF4-FFF2-40B4-BE49-F238E27FC236}">
                  <a16:creationId xmlns:a16="http://schemas.microsoft.com/office/drawing/2014/main" id="{E14D6459-2229-49DD-AACC-AA6FA0C909DE}"/>
                </a:ext>
              </a:extLst>
            </p:cNvPr>
            <p:cNvSpPr/>
            <p:nvPr/>
          </p:nvSpPr>
          <p:spPr>
            <a:xfrm>
              <a:off x="8512558"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2" name="Freeform: Shape 49">
              <a:extLst>
                <a:ext uri="{FF2B5EF4-FFF2-40B4-BE49-F238E27FC236}">
                  <a16:creationId xmlns:a16="http://schemas.microsoft.com/office/drawing/2014/main" id="{E3ED2D24-2D78-4BAF-88F8-868711629158}"/>
                </a:ext>
              </a:extLst>
            </p:cNvPr>
            <p:cNvSpPr/>
            <p:nvPr/>
          </p:nvSpPr>
          <p:spPr>
            <a:xfrm>
              <a:off x="8703236"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3" name="Freeform: Shape 50">
              <a:extLst>
                <a:ext uri="{FF2B5EF4-FFF2-40B4-BE49-F238E27FC236}">
                  <a16:creationId xmlns:a16="http://schemas.microsoft.com/office/drawing/2014/main" id="{2997E735-60B7-497A-8B80-983EDA1AE72E}"/>
                </a:ext>
              </a:extLst>
            </p:cNvPr>
            <p:cNvSpPr/>
            <p:nvPr/>
          </p:nvSpPr>
          <p:spPr>
            <a:xfrm>
              <a:off x="8703236"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4" name="Freeform: Shape 51">
              <a:extLst>
                <a:ext uri="{FF2B5EF4-FFF2-40B4-BE49-F238E27FC236}">
                  <a16:creationId xmlns:a16="http://schemas.microsoft.com/office/drawing/2014/main" id="{7F6F9542-B2F2-4210-B1C5-76AEC02524AF}"/>
                </a:ext>
              </a:extLst>
            </p:cNvPr>
            <p:cNvSpPr/>
            <p:nvPr/>
          </p:nvSpPr>
          <p:spPr>
            <a:xfrm>
              <a:off x="8703236"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5" name="Freeform: Shape 52">
              <a:extLst>
                <a:ext uri="{FF2B5EF4-FFF2-40B4-BE49-F238E27FC236}">
                  <a16:creationId xmlns:a16="http://schemas.microsoft.com/office/drawing/2014/main" id="{DEE996D9-8808-47B5-A999-EC94207E9886}"/>
                </a:ext>
              </a:extLst>
            </p:cNvPr>
            <p:cNvSpPr/>
            <p:nvPr/>
          </p:nvSpPr>
          <p:spPr>
            <a:xfrm>
              <a:off x="8703236"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6" name="Freeform: Shape 53">
              <a:extLst>
                <a:ext uri="{FF2B5EF4-FFF2-40B4-BE49-F238E27FC236}">
                  <a16:creationId xmlns:a16="http://schemas.microsoft.com/office/drawing/2014/main" id="{398126C2-092F-4871-B9D4-FB4521CAB541}"/>
                </a:ext>
              </a:extLst>
            </p:cNvPr>
            <p:cNvSpPr/>
            <p:nvPr/>
          </p:nvSpPr>
          <p:spPr>
            <a:xfrm>
              <a:off x="8703236"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7" name="Freeform: Shape 54">
              <a:extLst>
                <a:ext uri="{FF2B5EF4-FFF2-40B4-BE49-F238E27FC236}">
                  <a16:creationId xmlns:a16="http://schemas.microsoft.com/office/drawing/2014/main" id="{51593B76-52D3-4CB6-8CAA-CD30788EA9E0}"/>
                </a:ext>
              </a:extLst>
            </p:cNvPr>
            <p:cNvSpPr/>
            <p:nvPr/>
          </p:nvSpPr>
          <p:spPr>
            <a:xfrm>
              <a:off x="8703236"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8" name="Freeform: Shape 55">
              <a:extLst>
                <a:ext uri="{FF2B5EF4-FFF2-40B4-BE49-F238E27FC236}">
                  <a16:creationId xmlns:a16="http://schemas.microsoft.com/office/drawing/2014/main" id="{FC389592-509E-47D0-A3CE-541C22780B2B}"/>
                </a:ext>
              </a:extLst>
            </p:cNvPr>
            <p:cNvSpPr/>
            <p:nvPr/>
          </p:nvSpPr>
          <p:spPr>
            <a:xfrm>
              <a:off x="8703236"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9" name="Freeform: Shape 56">
              <a:extLst>
                <a:ext uri="{FF2B5EF4-FFF2-40B4-BE49-F238E27FC236}">
                  <a16:creationId xmlns:a16="http://schemas.microsoft.com/office/drawing/2014/main" id="{9783EABF-B0E8-49C0-BC84-6C899035F56F}"/>
                </a:ext>
              </a:extLst>
            </p:cNvPr>
            <p:cNvSpPr/>
            <p:nvPr/>
          </p:nvSpPr>
          <p:spPr>
            <a:xfrm>
              <a:off x="8703236"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0" name="Freeform: Shape 57">
              <a:extLst>
                <a:ext uri="{FF2B5EF4-FFF2-40B4-BE49-F238E27FC236}">
                  <a16:creationId xmlns:a16="http://schemas.microsoft.com/office/drawing/2014/main" id="{B9B58878-B4B6-4AD7-BCFE-C3707342744B}"/>
                </a:ext>
              </a:extLst>
            </p:cNvPr>
            <p:cNvSpPr/>
            <p:nvPr/>
          </p:nvSpPr>
          <p:spPr>
            <a:xfrm>
              <a:off x="8703236"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1" name="Freeform: Shape 58">
              <a:extLst>
                <a:ext uri="{FF2B5EF4-FFF2-40B4-BE49-F238E27FC236}">
                  <a16:creationId xmlns:a16="http://schemas.microsoft.com/office/drawing/2014/main" id="{BFAB91FB-6F02-4A24-A281-9D68178F7074}"/>
                </a:ext>
              </a:extLst>
            </p:cNvPr>
            <p:cNvSpPr/>
            <p:nvPr/>
          </p:nvSpPr>
          <p:spPr>
            <a:xfrm>
              <a:off x="8703236"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5" name="Freeform: Shape 62">
              <a:extLst>
                <a:ext uri="{FF2B5EF4-FFF2-40B4-BE49-F238E27FC236}">
                  <a16:creationId xmlns:a16="http://schemas.microsoft.com/office/drawing/2014/main" id="{7B6E84EA-695B-44F5-BD18-E36B63F8756A}"/>
                </a:ext>
              </a:extLst>
            </p:cNvPr>
            <p:cNvSpPr/>
            <p:nvPr/>
          </p:nvSpPr>
          <p:spPr>
            <a:xfrm>
              <a:off x="8890380"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6" name="Freeform: Shape 63">
              <a:extLst>
                <a:ext uri="{FF2B5EF4-FFF2-40B4-BE49-F238E27FC236}">
                  <a16:creationId xmlns:a16="http://schemas.microsoft.com/office/drawing/2014/main" id="{BE39714D-8C99-4A6D-9249-FE918FFC582B}"/>
                </a:ext>
              </a:extLst>
            </p:cNvPr>
            <p:cNvSpPr/>
            <p:nvPr/>
          </p:nvSpPr>
          <p:spPr>
            <a:xfrm>
              <a:off x="8890380"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7" name="Freeform: Shape 64">
              <a:extLst>
                <a:ext uri="{FF2B5EF4-FFF2-40B4-BE49-F238E27FC236}">
                  <a16:creationId xmlns:a16="http://schemas.microsoft.com/office/drawing/2014/main" id="{36EF868A-D1CE-45ED-9A12-2AD02672FE67}"/>
                </a:ext>
              </a:extLst>
            </p:cNvPr>
            <p:cNvSpPr/>
            <p:nvPr/>
          </p:nvSpPr>
          <p:spPr>
            <a:xfrm>
              <a:off x="8890380"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8" name="Freeform: Shape 65">
              <a:extLst>
                <a:ext uri="{FF2B5EF4-FFF2-40B4-BE49-F238E27FC236}">
                  <a16:creationId xmlns:a16="http://schemas.microsoft.com/office/drawing/2014/main" id="{9D3A0719-4CFF-4BE7-9146-3673BA3DE103}"/>
                </a:ext>
              </a:extLst>
            </p:cNvPr>
            <p:cNvSpPr/>
            <p:nvPr/>
          </p:nvSpPr>
          <p:spPr>
            <a:xfrm>
              <a:off x="8890380"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9" name="Freeform: Shape 66">
              <a:extLst>
                <a:ext uri="{FF2B5EF4-FFF2-40B4-BE49-F238E27FC236}">
                  <a16:creationId xmlns:a16="http://schemas.microsoft.com/office/drawing/2014/main" id="{35331830-4D52-4539-AFC9-BFD540363279}"/>
                </a:ext>
              </a:extLst>
            </p:cNvPr>
            <p:cNvSpPr/>
            <p:nvPr/>
          </p:nvSpPr>
          <p:spPr>
            <a:xfrm>
              <a:off x="8890380"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0" name="Freeform: Shape 67">
              <a:extLst>
                <a:ext uri="{FF2B5EF4-FFF2-40B4-BE49-F238E27FC236}">
                  <a16:creationId xmlns:a16="http://schemas.microsoft.com/office/drawing/2014/main" id="{D3E199C5-FD16-4EF7-A0D7-D08A4CF5B2AB}"/>
                </a:ext>
              </a:extLst>
            </p:cNvPr>
            <p:cNvSpPr/>
            <p:nvPr/>
          </p:nvSpPr>
          <p:spPr>
            <a:xfrm>
              <a:off x="8890380"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1" name="Freeform: Shape 68">
              <a:extLst>
                <a:ext uri="{FF2B5EF4-FFF2-40B4-BE49-F238E27FC236}">
                  <a16:creationId xmlns:a16="http://schemas.microsoft.com/office/drawing/2014/main" id="{A9D9FBC0-38FF-4B14-AF3B-6D9B7EC3AA78}"/>
                </a:ext>
              </a:extLst>
            </p:cNvPr>
            <p:cNvSpPr/>
            <p:nvPr/>
          </p:nvSpPr>
          <p:spPr>
            <a:xfrm>
              <a:off x="8890380"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2" name="Freeform: Shape 69">
              <a:extLst>
                <a:ext uri="{FF2B5EF4-FFF2-40B4-BE49-F238E27FC236}">
                  <a16:creationId xmlns:a16="http://schemas.microsoft.com/office/drawing/2014/main" id="{890221C7-B3AA-4109-B1C7-3F80BCCB6ADF}"/>
                </a:ext>
              </a:extLst>
            </p:cNvPr>
            <p:cNvSpPr/>
            <p:nvPr/>
          </p:nvSpPr>
          <p:spPr>
            <a:xfrm>
              <a:off x="8890380"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3" name="Freeform: Shape 70">
              <a:extLst>
                <a:ext uri="{FF2B5EF4-FFF2-40B4-BE49-F238E27FC236}">
                  <a16:creationId xmlns:a16="http://schemas.microsoft.com/office/drawing/2014/main" id="{961A289A-0B65-471E-91D2-20BBB73B7929}"/>
                </a:ext>
              </a:extLst>
            </p:cNvPr>
            <p:cNvSpPr/>
            <p:nvPr/>
          </p:nvSpPr>
          <p:spPr>
            <a:xfrm>
              <a:off x="8890380"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4" name="Freeform: Shape 71">
              <a:extLst>
                <a:ext uri="{FF2B5EF4-FFF2-40B4-BE49-F238E27FC236}">
                  <a16:creationId xmlns:a16="http://schemas.microsoft.com/office/drawing/2014/main" id="{3CDDF405-FBA3-4617-8D78-2EA26B8C9642}"/>
                </a:ext>
              </a:extLst>
            </p:cNvPr>
            <p:cNvSpPr/>
            <p:nvPr/>
          </p:nvSpPr>
          <p:spPr>
            <a:xfrm>
              <a:off x="8890380"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8" name="Freeform: Shape 75">
              <a:extLst>
                <a:ext uri="{FF2B5EF4-FFF2-40B4-BE49-F238E27FC236}">
                  <a16:creationId xmlns:a16="http://schemas.microsoft.com/office/drawing/2014/main" id="{9F6DE25E-D3E8-4D54-8249-4D42531DAF15}"/>
                </a:ext>
              </a:extLst>
            </p:cNvPr>
            <p:cNvSpPr/>
            <p:nvPr/>
          </p:nvSpPr>
          <p:spPr>
            <a:xfrm>
              <a:off x="9276437"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9" name="Freeform: Shape 76">
              <a:extLst>
                <a:ext uri="{FF2B5EF4-FFF2-40B4-BE49-F238E27FC236}">
                  <a16:creationId xmlns:a16="http://schemas.microsoft.com/office/drawing/2014/main" id="{E89BF644-8DAC-44B6-96EE-C66ACC393041}"/>
                </a:ext>
              </a:extLst>
            </p:cNvPr>
            <p:cNvSpPr/>
            <p:nvPr/>
          </p:nvSpPr>
          <p:spPr>
            <a:xfrm>
              <a:off x="9276437"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0" name="Freeform: Shape 77">
              <a:extLst>
                <a:ext uri="{FF2B5EF4-FFF2-40B4-BE49-F238E27FC236}">
                  <a16:creationId xmlns:a16="http://schemas.microsoft.com/office/drawing/2014/main" id="{3EFD2C44-15DE-4B1F-8719-CB35BFB4DC90}"/>
                </a:ext>
              </a:extLst>
            </p:cNvPr>
            <p:cNvSpPr/>
            <p:nvPr/>
          </p:nvSpPr>
          <p:spPr>
            <a:xfrm>
              <a:off x="9276437"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1" name="Freeform: Shape 78">
              <a:extLst>
                <a:ext uri="{FF2B5EF4-FFF2-40B4-BE49-F238E27FC236}">
                  <a16:creationId xmlns:a16="http://schemas.microsoft.com/office/drawing/2014/main" id="{8855AAE0-1F93-403E-ACCA-E54F21EE8875}"/>
                </a:ext>
              </a:extLst>
            </p:cNvPr>
            <p:cNvSpPr/>
            <p:nvPr/>
          </p:nvSpPr>
          <p:spPr>
            <a:xfrm>
              <a:off x="9276437"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2" name="Freeform: Shape 79">
              <a:extLst>
                <a:ext uri="{FF2B5EF4-FFF2-40B4-BE49-F238E27FC236}">
                  <a16:creationId xmlns:a16="http://schemas.microsoft.com/office/drawing/2014/main" id="{B670E133-B6C5-40FA-81D4-5EE1037C64E5}"/>
                </a:ext>
              </a:extLst>
            </p:cNvPr>
            <p:cNvSpPr/>
            <p:nvPr/>
          </p:nvSpPr>
          <p:spPr>
            <a:xfrm>
              <a:off x="9276437"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3" name="Freeform: Shape 80">
              <a:extLst>
                <a:ext uri="{FF2B5EF4-FFF2-40B4-BE49-F238E27FC236}">
                  <a16:creationId xmlns:a16="http://schemas.microsoft.com/office/drawing/2014/main" id="{42F03E58-E92E-43A5-B571-1DBDF6A109D4}"/>
                </a:ext>
              </a:extLst>
            </p:cNvPr>
            <p:cNvSpPr/>
            <p:nvPr/>
          </p:nvSpPr>
          <p:spPr>
            <a:xfrm>
              <a:off x="9276437"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4" name="Freeform: Shape 81">
              <a:extLst>
                <a:ext uri="{FF2B5EF4-FFF2-40B4-BE49-F238E27FC236}">
                  <a16:creationId xmlns:a16="http://schemas.microsoft.com/office/drawing/2014/main" id="{49AFCAD5-A305-4E27-BE69-3B6AE7AEF871}"/>
                </a:ext>
              </a:extLst>
            </p:cNvPr>
            <p:cNvSpPr/>
            <p:nvPr/>
          </p:nvSpPr>
          <p:spPr>
            <a:xfrm>
              <a:off x="9276437"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5" name="Freeform: Shape 82">
              <a:extLst>
                <a:ext uri="{FF2B5EF4-FFF2-40B4-BE49-F238E27FC236}">
                  <a16:creationId xmlns:a16="http://schemas.microsoft.com/office/drawing/2014/main" id="{8F0601A6-BDD1-4188-BEA5-F48DE3CC774C}"/>
                </a:ext>
              </a:extLst>
            </p:cNvPr>
            <p:cNvSpPr/>
            <p:nvPr/>
          </p:nvSpPr>
          <p:spPr>
            <a:xfrm>
              <a:off x="9276437"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6" name="Freeform: Shape 83">
              <a:extLst>
                <a:ext uri="{FF2B5EF4-FFF2-40B4-BE49-F238E27FC236}">
                  <a16:creationId xmlns:a16="http://schemas.microsoft.com/office/drawing/2014/main" id="{06D619CF-C35E-4FCC-A191-A828A642371A}"/>
                </a:ext>
              </a:extLst>
            </p:cNvPr>
            <p:cNvSpPr/>
            <p:nvPr/>
          </p:nvSpPr>
          <p:spPr>
            <a:xfrm>
              <a:off x="9276437"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7" name="Freeform: Shape 84">
              <a:extLst>
                <a:ext uri="{FF2B5EF4-FFF2-40B4-BE49-F238E27FC236}">
                  <a16:creationId xmlns:a16="http://schemas.microsoft.com/office/drawing/2014/main" id="{EC0949C6-E8A3-499C-95DA-A3BCA6666F07}"/>
                </a:ext>
              </a:extLst>
            </p:cNvPr>
            <p:cNvSpPr/>
            <p:nvPr/>
          </p:nvSpPr>
          <p:spPr>
            <a:xfrm>
              <a:off x="9276437"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1" name="Freeform: Shape 88">
              <a:extLst>
                <a:ext uri="{FF2B5EF4-FFF2-40B4-BE49-F238E27FC236}">
                  <a16:creationId xmlns:a16="http://schemas.microsoft.com/office/drawing/2014/main" id="{3C52DB8B-40EF-4D68-9F08-71B21CA9BA60}"/>
                </a:ext>
              </a:extLst>
            </p:cNvPr>
            <p:cNvSpPr/>
            <p:nvPr/>
          </p:nvSpPr>
          <p:spPr>
            <a:xfrm>
              <a:off x="9467112"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2" name="Freeform: Shape 89">
              <a:extLst>
                <a:ext uri="{FF2B5EF4-FFF2-40B4-BE49-F238E27FC236}">
                  <a16:creationId xmlns:a16="http://schemas.microsoft.com/office/drawing/2014/main" id="{70D1E08A-9F78-4C61-A1BF-16BCA8DBF8C1}"/>
                </a:ext>
              </a:extLst>
            </p:cNvPr>
            <p:cNvSpPr/>
            <p:nvPr/>
          </p:nvSpPr>
          <p:spPr>
            <a:xfrm>
              <a:off x="9467112"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3" name="Freeform: Shape 90">
              <a:extLst>
                <a:ext uri="{FF2B5EF4-FFF2-40B4-BE49-F238E27FC236}">
                  <a16:creationId xmlns:a16="http://schemas.microsoft.com/office/drawing/2014/main" id="{A20B6285-504C-49C3-BEE1-443842CBB9EF}"/>
                </a:ext>
              </a:extLst>
            </p:cNvPr>
            <p:cNvSpPr/>
            <p:nvPr/>
          </p:nvSpPr>
          <p:spPr>
            <a:xfrm>
              <a:off x="9467112"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4" name="Freeform: Shape 91">
              <a:extLst>
                <a:ext uri="{FF2B5EF4-FFF2-40B4-BE49-F238E27FC236}">
                  <a16:creationId xmlns:a16="http://schemas.microsoft.com/office/drawing/2014/main" id="{0A465486-6FA2-46CF-8AF3-087582A7F3F2}"/>
                </a:ext>
              </a:extLst>
            </p:cNvPr>
            <p:cNvSpPr/>
            <p:nvPr/>
          </p:nvSpPr>
          <p:spPr>
            <a:xfrm>
              <a:off x="9467112"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5" name="Freeform: Shape 92">
              <a:extLst>
                <a:ext uri="{FF2B5EF4-FFF2-40B4-BE49-F238E27FC236}">
                  <a16:creationId xmlns:a16="http://schemas.microsoft.com/office/drawing/2014/main" id="{58A28760-E23C-4514-BE36-1E43ECAB3665}"/>
                </a:ext>
              </a:extLst>
            </p:cNvPr>
            <p:cNvSpPr/>
            <p:nvPr/>
          </p:nvSpPr>
          <p:spPr>
            <a:xfrm>
              <a:off x="9467112"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6" name="Freeform: Shape 93">
              <a:extLst>
                <a:ext uri="{FF2B5EF4-FFF2-40B4-BE49-F238E27FC236}">
                  <a16:creationId xmlns:a16="http://schemas.microsoft.com/office/drawing/2014/main" id="{61E031D3-D307-471D-85C1-914DB6D8ABFD}"/>
                </a:ext>
              </a:extLst>
            </p:cNvPr>
            <p:cNvSpPr/>
            <p:nvPr/>
          </p:nvSpPr>
          <p:spPr>
            <a:xfrm>
              <a:off x="9467112"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7" name="Freeform: Shape 94">
              <a:extLst>
                <a:ext uri="{FF2B5EF4-FFF2-40B4-BE49-F238E27FC236}">
                  <a16:creationId xmlns:a16="http://schemas.microsoft.com/office/drawing/2014/main" id="{547F21B4-71E9-4C79-AEDE-0AEABED1AC83}"/>
                </a:ext>
              </a:extLst>
            </p:cNvPr>
            <p:cNvSpPr/>
            <p:nvPr/>
          </p:nvSpPr>
          <p:spPr>
            <a:xfrm>
              <a:off x="9467112"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8" name="Freeform: Shape 95">
              <a:extLst>
                <a:ext uri="{FF2B5EF4-FFF2-40B4-BE49-F238E27FC236}">
                  <a16:creationId xmlns:a16="http://schemas.microsoft.com/office/drawing/2014/main" id="{34D6F419-C754-4813-AA3A-AC254A39AEE7}"/>
                </a:ext>
              </a:extLst>
            </p:cNvPr>
            <p:cNvSpPr/>
            <p:nvPr/>
          </p:nvSpPr>
          <p:spPr>
            <a:xfrm>
              <a:off x="9467112"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9" name="Freeform: Shape 96">
              <a:extLst>
                <a:ext uri="{FF2B5EF4-FFF2-40B4-BE49-F238E27FC236}">
                  <a16:creationId xmlns:a16="http://schemas.microsoft.com/office/drawing/2014/main" id="{8495698C-3CAC-4B66-8991-BE3C92F9749E}"/>
                </a:ext>
              </a:extLst>
            </p:cNvPr>
            <p:cNvSpPr/>
            <p:nvPr/>
          </p:nvSpPr>
          <p:spPr>
            <a:xfrm>
              <a:off x="9467112"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0" name="Freeform: Shape 97">
              <a:extLst>
                <a:ext uri="{FF2B5EF4-FFF2-40B4-BE49-F238E27FC236}">
                  <a16:creationId xmlns:a16="http://schemas.microsoft.com/office/drawing/2014/main" id="{0E3953F7-D8B2-4B76-9358-7ACCC99E2C48}"/>
                </a:ext>
              </a:extLst>
            </p:cNvPr>
            <p:cNvSpPr/>
            <p:nvPr/>
          </p:nvSpPr>
          <p:spPr>
            <a:xfrm>
              <a:off x="9467112"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4" name="Freeform: Shape 101">
              <a:extLst>
                <a:ext uri="{FF2B5EF4-FFF2-40B4-BE49-F238E27FC236}">
                  <a16:creationId xmlns:a16="http://schemas.microsoft.com/office/drawing/2014/main" id="{D0621C62-43F4-4E41-A3B1-A1E1BBD25A0E}"/>
                </a:ext>
              </a:extLst>
            </p:cNvPr>
            <p:cNvSpPr/>
            <p:nvPr/>
          </p:nvSpPr>
          <p:spPr>
            <a:xfrm>
              <a:off x="9657784"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5" name="Freeform: Shape 102">
              <a:extLst>
                <a:ext uri="{FF2B5EF4-FFF2-40B4-BE49-F238E27FC236}">
                  <a16:creationId xmlns:a16="http://schemas.microsoft.com/office/drawing/2014/main" id="{8A1D26CA-9824-4D68-AE35-4F3528CCF57C}"/>
                </a:ext>
              </a:extLst>
            </p:cNvPr>
            <p:cNvSpPr/>
            <p:nvPr/>
          </p:nvSpPr>
          <p:spPr>
            <a:xfrm>
              <a:off x="9657784"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6" name="Freeform: Shape 103">
              <a:extLst>
                <a:ext uri="{FF2B5EF4-FFF2-40B4-BE49-F238E27FC236}">
                  <a16:creationId xmlns:a16="http://schemas.microsoft.com/office/drawing/2014/main" id="{F2AEB2A2-DA6C-47B7-8F9E-E8FD33524CAA}"/>
                </a:ext>
              </a:extLst>
            </p:cNvPr>
            <p:cNvSpPr/>
            <p:nvPr/>
          </p:nvSpPr>
          <p:spPr>
            <a:xfrm>
              <a:off x="9657784"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7" name="Freeform: Shape 104">
              <a:extLst>
                <a:ext uri="{FF2B5EF4-FFF2-40B4-BE49-F238E27FC236}">
                  <a16:creationId xmlns:a16="http://schemas.microsoft.com/office/drawing/2014/main" id="{238D89A7-05A1-47D3-B81A-47D0120030F7}"/>
                </a:ext>
              </a:extLst>
            </p:cNvPr>
            <p:cNvSpPr/>
            <p:nvPr/>
          </p:nvSpPr>
          <p:spPr>
            <a:xfrm>
              <a:off x="9657784"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8" name="Freeform: Shape 105">
              <a:extLst>
                <a:ext uri="{FF2B5EF4-FFF2-40B4-BE49-F238E27FC236}">
                  <a16:creationId xmlns:a16="http://schemas.microsoft.com/office/drawing/2014/main" id="{9C9A3B76-B0DE-461B-BDBB-F6C86830F7EC}"/>
                </a:ext>
              </a:extLst>
            </p:cNvPr>
            <p:cNvSpPr/>
            <p:nvPr/>
          </p:nvSpPr>
          <p:spPr>
            <a:xfrm>
              <a:off x="9657784"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9" name="Freeform: Shape 106">
              <a:extLst>
                <a:ext uri="{FF2B5EF4-FFF2-40B4-BE49-F238E27FC236}">
                  <a16:creationId xmlns:a16="http://schemas.microsoft.com/office/drawing/2014/main" id="{A582D1F5-CD47-433A-A5E9-ED1A155DBA1E}"/>
                </a:ext>
              </a:extLst>
            </p:cNvPr>
            <p:cNvSpPr/>
            <p:nvPr/>
          </p:nvSpPr>
          <p:spPr>
            <a:xfrm>
              <a:off x="9657784"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0" name="Freeform: Shape 107">
              <a:extLst>
                <a:ext uri="{FF2B5EF4-FFF2-40B4-BE49-F238E27FC236}">
                  <a16:creationId xmlns:a16="http://schemas.microsoft.com/office/drawing/2014/main" id="{0F2CF29B-0A5D-4761-90A7-665E5C8B8312}"/>
                </a:ext>
              </a:extLst>
            </p:cNvPr>
            <p:cNvSpPr/>
            <p:nvPr/>
          </p:nvSpPr>
          <p:spPr>
            <a:xfrm>
              <a:off x="9657784"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1" name="Freeform: Shape 108">
              <a:extLst>
                <a:ext uri="{FF2B5EF4-FFF2-40B4-BE49-F238E27FC236}">
                  <a16:creationId xmlns:a16="http://schemas.microsoft.com/office/drawing/2014/main" id="{53E8129B-2FA4-43A7-AD69-4D974B2A3310}"/>
                </a:ext>
              </a:extLst>
            </p:cNvPr>
            <p:cNvSpPr/>
            <p:nvPr/>
          </p:nvSpPr>
          <p:spPr>
            <a:xfrm>
              <a:off x="9657784"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2" name="Freeform: Shape 109">
              <a:extLst>
                <a:ext uri="{FF2B5EF4-FFF2-40B4-BE49-F238E27FC236}">
                  <a16:creationId xmlns:a16="http://schemas.microsoft.com/office/drawing/2014/main" id="{1F127EFA-D771-4E90-817E-197B5930EB34}"/>
                </a:ext>
              </a:extLst>
            </p:cNvPr>
            <p:cNvSpPr/>
            <p:nvPr/>
          </p:nvSpPr>
          <p:spPr>
            <a:xfrm>
              <a:off x="9657784"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3" name="Freeform: Shape 110">
              <a:extLst>
                <a:ext uri="{FF2B5EF4-FFF2-40B4-BE49-F238E27FC236}">
                  <a16:creationId xmlns:a16="http://schemas.microsoft.com/office/drawing/2014/main" id="{7DF90523-506D-4154-B2DA-6AF191ECE054}"/>
                </a:ext>
              </a:extLst>
            </p:cNvPr>
            <p:cNvSpPr/>
            <p:nvPr/>
          </p:nvSpPr>
          <p:spPr>
            <a:xfrm>
              <a:off x="9657784"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grpSp>
      <p:sp>
        <p:nvSpPr>
          <p:cNvPr id="227" name="TextBox 248">
            <a:extLst>
              <a:ext uri="{FF2B5EF4-FFF2-40B4-BE49-F238E27FC236}">
                <a16:creationId xmlns:a16="http://schemas.microsoft.com/office/drawing/2014/main" id="{FD3F0587-E02C-4140-92DF-1D1339B76DBE}"/>
              </a:ext>
            </a:extLst>
          </p:cNvPr>
          <p:cNvSpPr txBox="1"/>
          <p:nvPr/>
        </p:nvSpPr>
        <p:spPr>
          <a:xfrm>
            <a:off x="6239320" y="3876416"/>
            <a:ext cx="901209" cy="584775"/>
          </a:xfrm>
          <a:prstGeom prst="rect">
            <a:avLst/>
          </a:prstGeom>
          <a:noFill/>
        </p:spPr>
        <p:txBody>
          <a:bodyPr wrap="none" rtlCol="0">
            <a:spAutoFit/>
          </a:bodyPr>
          <a:lstStyle/>
          <a:p>
            <a:pPr algn="ctr"/>
            <a:r>
              <a:rPr lang="en-GB" sz="3200" b="1" dirty="0">
                <a:solidFill>
                  <a:srgbClr val="F16924"/>
                </a:solidFill>
                <a:ea typeface="Roboto" charset="0"/>
                <a:cs typeface="Roboto" charset="0"/>
              </a:rPr>
              <a:t>76%</a:t>
            </a:r>
          </a:p>
        </p:txBody>
      </p:sp>
      <p:sp>
        <p:nvSpPr>
          <p:cNvPr id="228" name="TextBox 249">
            <a:extLst>
              <a:ext uri="{FF2B5EF4-FFF2-40B4-BE49-F238E27FC236}">
                <a16:creationId xmlns:a16="http://schemas.microsoft.com/office/drawing/2014/main" id="{DA03CFBB-F8CD-4D7C-86A5-5F65D4E66573}"/>
              </a:ext>
            </a:extLst>
          </p:cNvPr>
          <p:cNvSpPr txBox="1"/>
          <p:nvPr/>
        </p:nvSpPr>
        <p:spPr>
          <a:xfrm>
            <a:off x="5371193" y="4811987"/>
            <a:ext cx="2637463" cy="1195584"/>
          </a:xfrm>
          <a:prstGeom prst="rect">
            <a:avLst/>
          </a:prstGeom>
          <a:noFill/>
        </p:spPr>
        <p:txBody>
          <a:bodyPr wrap="square" rtlCol="0" anchor="ctr">
            <a:spAutoFit/>
          </a:bodyPr>
          <a:lstStyle/>
          <a:p>
            <a:pPr algn="ctr">
              <a:lnSpc>
                <a:spcPts val="1665"/>
              </a:lnSpc>
            </a:pPr>
            <a:r>
              <a:rPr lang="en-GB" sz="2000" dirty="0">
                <a:solidFill>
                  <a:schemeClr val="bg1"/>
                </a:solidFill>
                <a:ea typeface="Lato Light" charset="0"/>
                <a:cs typeface="Lato Light" charset="0"/>
              </a:rPr>
              <a:t>of board members believe their companies would respond effectively if a crisis struck tomorrow</a:t>
            </a:r>
          </a:p>
        </p:txBody>
      </p:sp>
      <p:sp>
        <p:nvSpPr>
          <p:cNvPr id="229" name="TextBox 250">
            <a:extLst>
              <a:ext uri="{FF2B5EF4-FFF2-40B4-BE49-F238E27FC236}">
                <a16:creationId xmlns:a16="http://schemas.microsoft.com/office/drawing/2014/main" id="{F05EC090-8A66-44E9-B388-418659B6A1DB}"/>
              </a:ext>
            </a:extLst>
          </p:cNvPr>
          <p:cNvSpPr txBox="1"/>
          <p:nvPr/>
        </p:nvSpPr>
        <p:spPr>
          <a:xfrm>
            <a:off x="9696388" y="3876416"/>
            <a:ext cx="901209" cy="584775"/>
          </a:xfrm>
          <a:prstGeom prst="rect">
            <a:avLst/>
          </a:prstGeom>
          <a:noFill/>
        </p:spPr>
        <p:txBody>
          <a:bodyPr wrap="none" rtlCol="0">
            <a:spAutoFit/>
          </a:bodyPr>
          <a:lstStyle/>
          <a:p>
            <a:pPr algn="ctr"/>
            <a:r>
              <a:rPr lang="en-GB" sz="3200" b="1" dirty="0">
                <a:solidFill>
                  <a:srgbClr val="B41F7A"/>
                </a:solidFill>
                <a:ea typeface="Roboto" charset="0"/>
                <a:cs typeface="Roboto" charset="0"/>
              </a:rPr>
              <a:t>49%</a:t>
            </a:r>
          </a:p>
        </p:txBody>
      </p:sp>
      <p:sp>
        <p:nvSpPr>
          <p:cNvPr id="231" name="TextBox 249">
            <a:extLst>
              <a:ext uri="{FF2B5EF4-FFF2-40B4-BE49-F238E27FC236}">
                <a16:creationId xmlns:a16="http://schemas.microsoft.com/office/drawing/2014/main" id="{D10BFFFA-BDDA-4FCE-BD25-D5AFA591FA22}"/>
              </a:ext>
            </a:extLst>
          </p:cNvPr>
          <p:cNvSpPr txBox="1"/>
          <p:nvPr/>
        </p:nvSpPr>
        <p:spPr>
          <a:xfrm>
            <a:off x="513108" y="6093155"/>
            <a:ext cx="4569799" cy="300275"/>
          </a:xfrm>
          <a:prstGeom prst="rect">
            <a:avLst/>
          </a:prstGeom>
          <a:noFill/>
        </p:spPr>
        <p:txBody>
          <a:bodyPr wrap="square" rtlCol="0">
            <a:spAutoFit/>
          </a:bodyPr>
          <a:lstStyle/>
          <a:p>
            <a:pPr>
              <a:lnSpc>
                <a:spcPts val="1665"/>
              </a:lnSpc>
            </a:pPr>
            <a:r>
              <a:rPr lang="en-GB" sz="1313" dirty="0">
                <a:solidFill>
                  <a:srgbClr val="595959"/>
                </a:solidFill>
                <a:ea typeface="Lato Light" charset="0"/>
                <a:cs typeface="Lato Light" charset="0"/>
              </a:rPr>
              <a:t>Source: Deloitte</a:t>
            </a:r>
          </a:p>
        </p:txBody>
      </p:sp>
      <p:sp>
        <p:nvSpPr>
          <p:cNvPr id="8" name="Rectangle 7">
            <a:extLst>
              <a:ext uri="{FF2B5EF4-FFF2-40B4-BE49-F238E27FC236}">
                <a16:creationId xmlns:a16="http://schemas.microsoft.com/office/drawing/2014/main" id="{906F6249-9A68-F0D1-CC63-725AAECE2899}"/>
              </a:ext>
            </a:extLst>
          </p:cNvPr>
          <p:cNvSpPr/>
          <p:nvPr/>
        </p:nvSpPr>
        <p:spPr>
          <a:xfrm>
            <a:off x="8828261" y="4550057"/>
            <a:ext cx="2637463" cy="16319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49">
            <a:extLst>
              <a:ext uri="{FF2B5EF4-FFF2-40B4-BE49-F238E27FC236}">
                <a16:creationId xmlns:a16="http://schemas.microsoft.com/office/drawing/2014/main" id="{32982527-3062-04F9-16E1-BCF9EADEC586}"/>
              </a:ext>
            </a:extLst>
          </p:cNvPr>
          <p:cNvSpPr txBox="1"/>
          <p:nvPr/>
        </p:nvSpPr>
        <p:spPr>
          <a:xfrm>
            <a:off x="8828261" y="4702983"/>
            <a:ext cx="2637463" cy="1413592"/>
          </a:xfrm>
          <a:prstGeom prst="rect">
            <a:avLst/>
          </a:prstGeom>
          <a:noFill/>
        </p:spPr>
        <p:txBody>
          <a:bodyPr wrap="square" rtlCol="0" anchor="ctr">
            <a:spAutoFit/>
          </a:bodyPr>
          <a:lstStyle/>
          <a:p>
            <a:pPr algn="ctr">
              <a:lnSpc>
                <a:spcPts val="1665"/>
              </a:lnSpc>
            </a:pPr>
            <a:r>
              <a:rPr lang="en-GB" sz="2000" dirty="0">
                <a:solidFill>
                  <a:schemeClr val="bg1"/>
                </a:solidFill>
                <a:ea typeface="Lato Light" charset="0"/>
                <a:cs typeface="Lato Light" charset="0"/>
              </a:rPr>
              <a:t>of board members say their companies engage in monitoring internal communications to detect trouble ahead</a:t>
            </a:r>
          </a:p>
        </p:txBody>
      </p:sp>
    </p:spTree>
    <p:extLst>
      <p:ext uri="{BB962C8B-B14F-4D97-AF65-F5344CB8AC3E}">
        <p14:creationId xmlns:p14="http://schemas.microsoft.com/office/powerpoint/2010/main" val="3478577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75BDC6-657F-26E3-0792-AD4185B75B6E}"/>
              </a:ext>
            </a:extLst>
          </p:cNvPr>
          <p:cNvGrpSpPr/>
          <p:nvPr/>
        </p:nvGrpSpPr>
        <p:grpSpPr>
          <a:xfrm>
            <a:off x="927812" y="5492781"/>
            <a:ext cx="2754770" cy="890874"/>
            <a:chOff x="920330" y="4617381"/>
            <a:chExt cx="2754770" cy="890874"/>
          </a:xfrm>
        </p:grpSpPr>
        <p:sp>
          <p:nvSpPr>
            <p:cNvPr id="39" name="TextBox 76">
              <a:extLst>
                <a:ext uri="{FF2B5EF4-FFF2-40B4-BE49-F238E27FC236}">
                  <a16:creationId xmlns:a16="http://schemas.microsoft.com/office/drawing/2014/main" id="{55989D27-E58E-1474-B919-2D25A0327A9D}"/>
                </a:ext>
              </a:extLst>
            </p:cNvPr>
            <p:cNvSpPr txBox="1"/>
            <p:nvPr/>
          </p:nvSpPr>
          <p:spPr>
            <a:xfrm>
              <a:off x="920330" y="4617381"/>
              <a:ext cx="779637" cy="400110"/>
            </a:xfrm>
            <a:prstGeom prst="rect">
              <a:avLst/>
            </a:prstGeom>
            <a:noFill/>
          </p:spPr>
          <p:txBody>
            <a:bodyPr wrap="none" rtlCol="0" anchor="b" anchorCtr="0">
              <a:spAutoFit/>
            </a:bodyPr>
            <a:lstStyle/>
            <a:p>
              <a:r>
                <a:rPr lang="en-GB" sz="2000" b="1" dirty="0">
                  <a:solidFill>
                    <a:srgbClr val="7F1C58"/>
                  </a:solidFill>
                  <a:latin typeface="Calibri" panose="020F0502020204030204" pitchFamily="34" charset="0"/>
                  <a:ea typeface="League Spartan" charset="0"/>
                  <a:cs typeface="Calibri" panose="020F0502020204030204" pitchFamily="34" charset="0"/>
                </a:rPr>
                <a:t>Value</a:t>
              </a:r>
            </a:p>
          </p:txBody>
        </p:sp>
        <p:sp>
          <p:nvSpPr>
            <p:cNvPr id="40" name="Subtitle 2">
              <a:extLst>
                <a:ext uri="{FF2B5EF4-FFF2-40B4-BE49-F238E27FC236}">
                  <a16:creationId xmlns:a16="http://schemas.microsoft.com/office/drawing/2014/main" id="{FFE31131-69A7-011C-B50C-AAC1311C471B}"/>
                </a:ext>
              </a:extLst>
            </p:cNvPr>
            <p:cNvSpPr txBox="1">
              <a:spLocks/>
            </p:cNvSpPr>
            <p:nvPr/>
          </p:nvSpPr>
          <p:spPr>
            <a:xfrm>
              <a:off x="971129" y="4981180"/>
              <a:ext cx="2703971"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Embedding values/ behaviours to influence decisions</a:t>
              </a:r>
            </a:p>
          </p:txBody>
        </p:sp>
      </p:grpSp>
      <p:grpSp>
        <p:nvGrpSpPr>
          <p:cNvPr id="22" name="Group 21">
            <a:extLst>
              <a:ext uri="{FF2B5EF4-FFF2-40B4-BE49-F238E27FC236}">
                <a16:creationId xmlns:a16="http://schemas.microsoft.com/office/drawing/2014/main" id="{74EDE473-B22E-1D4F-42FA-5E1A000B1BF7}"/>
              </a:ext>
            </a:extLst>
          </p:cNvPr>
          <p:cNvGrpSpPr/>
          <p:nvPr/>
        </p:nvGrpSpPr>
        <p:grpSpPr>
          <a:xfrm>
            <a:off x="7966545" y="2545781"/>
            <a:ext cx="3194246" cy="674400"/>
            <a:chOff x="7057363" y="273713"/>
            <a:chExt cx="3194246" cy="674400"/>
          </a:xfrm>
        </p:grpSpPr>
        <p:sp>
          <p:nvSpPr>
            <p:cNvPr id="41" name="TextBox 78">
              <a:extLst>
                <a:ext uri="{FF2B5EF4-FFF2-40B4-BE49-F238E27FC236}">
                  <a16:creationId xmlns:a16="http://schemas.microsoft.com/office/drawing/2014/main" id="{F1C16E1D-E818-5FE9-4B27-E51A60C3F177}"/>
                </a:ext>
              </a:extLst>
            </p:cNvPr>
            <p:cNvSpPr txBox="1"/>
            <p:nvPr/>
          </p:nvSpPr>
          <p:spPr>
            <a:xfrm>
              <a:off x="7057363" y="273713"/>
              <a:ext cx="1286763" cy="400110"/>
            </a:xfrm>
            <a:prstGeom prst="rect">
              <a:avLst/>
            </a:prstGeom>
            <a:noFill/>
          </p:spPr>
          <p:txBody>
            <a:bodyPr wrap="none" rtlCol="0" anchor="b" anchorCtr="0">
              <a:spAutoFit/>
            </a:bodyPr>
            <a:lstStyle/>
            <a:p>
              <a:r>
                <a:rPr lang="en-GB" sz="2000" b="1" dirty="0">
                  <a:solidFill>
                    <a:srgbClr val="7F1C58"/>
                  </a:solidFill>
                  <a:latin typeface="Calibri" panose="020F0502020204030204" pitchFamily="34" charset="0"/>
                  <a:ea typeface="League Spartan" charset="0"/>
                  <a:cs typeface="Calibri" panose="020F0502020204030204" pitchFamily="34" charset="0"/>
                </a:rPr>
                <a:t>Alignment</a:t>
              </a:r>
            </a:p>
          </p:txBody>
        </p:sp>
        <p:sp>
          <p:nvSpPr>
            <p:cNvPr id="42" name="Subtitle 2">
              <a:extLst>
                <a:ext uri="{FF2B5EF4-FFF2-40B4-BE49-F238E27FC236}">
                  <a16:creationId xmlns:a16="http://schemas.microsoft.com/office/drawing/2014/main" id="{9DCAE77C-C173-9FA5-BB36-CE738DF8BCE5}"/>
                </a:ext>
              </a:extLst>
            </p:cNvPr>
            <p:cNvSpPr txBox="1">
              <a:spLocks/>
            </p:cNvSpPr>
            <p:nvPr/>
          </p:nvSpPr>
          <p:spPr>
            <a:xfrm>
              <a:off x="7095463" y="667259"/>
              <a:ext cx="3156146"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Aligning reward &amp; recognition</a:t>
              </a:r>
            </a:p>
          </p:txBody>
        </p:sp>
      </p:grpSp>
      <p:grpSp>
        <p:nvGrpSpPr>
          <p:cNvPr id="20" name="Group 19">
            <a:extLst>
              <a:ext uri="{FF2B5EF4-FFF2-40B4-BE49-F238E27FC236}">
                <a16:creationId xmlns:a16="http://schemas.microsoft.com/office/drawing/2014/main" id="{B374B376-A69E-9081-FAA3-01F1D17AA7AC}"/>
              </a:ext>
            </a:extLst>
          </p:cNvPr>
          <p:cNvGrpSpPr/>
          <p:nvPr/>
        </p:nvGrpSpPr>
        <p:grpSpPr>
          <a:xfrm>
            <a:off x="7966545" y="4469889"/>
            <a:ext cx="2493037" cy="927185"/>
            <a:chOff x="7057363" y="3122706"/>
            <a:chExt cx="2493037" cy="927185"/>
          </a:xfrm>
        </p:grpSpPr>
        <p:sp>
          <p:nvSpPr>
            <p:cNvPr id="43" name="TextBox 80">
              <a:extLst>
                <a:ext uri="{FF2B5EF4-FFF2-40B4-BE49-F238E27FC236}">
                  <a16:creationId xmlns:a16="http://schemas.microsoft.com/office/drawing/2014/main" id="{3CAC033E-E174-90F0-059C-F4FCA53B62FC}"/>
                </a:ext>
              </a:extLst>
            </p:cNvPr>
            <p:cNvSpPr txBox="1"/>
            <p:nvPr/>
          </p:nvSpPr>
          <p:spPr>
            <a:xfrm>
              <a:off x="7057363" y="3122706"/>
              <a:ext cx="2142381" cy="400110"/>
            </a:xfrm>
            <a:prstGeom prst="rect">
              <a:avLst/>
            </a:prstGeom>
            <a:noFill/>
          </p:spPr>
          <p:txBody>
            <a:bodyPr wrap="none" rtlCol="0" anchor="b" anchorCtr="0">
              <a:spAutoFit/>
            </a:bodyPr>
            <a:lstStyle/>
            <a:p>
              <a:r>
                <a:rPr lang="en-GB" sz="2000" b="1" dirty="0">
                  <a:solidFill>
                    <a:srgbClr val="F16924"/>
                  </a:solidFill>
                  <a:latin typeface="Calibri" panose="020F0502020204030204" pitchFamily="34" charset="0"/>
                  <a:ea typeface="League Spartan" charset="0"/>
                  <a:cs typeface="Calibri" panose="020F0502020204030204" pitchFamily="34" charset="0"/>
                </a:rPr>
                <a:t>Board information</a:t>
              </a:r>
            </a:p>
          </p:txBody>
        </p:sp>
        <p:sp>
          <p:nvSpPr>
            <p:cNvPr id="44" name="Subtitle 2">
              <a:extLst>
                <a:ext uri="{FF2B5EF4-FFF2-40B4-BE49-F238E27FC236}">
                  <a16:creationId xmlns:a16="http://schemas.microsoft.com/office/drawing/2014/main" id="{18A5BC11-7BCA-511F-7290-5A2CFEE0D468}"/>
                </a:ext>
              </a:extLst>
            </p:cNvPr>
            <p:cNvSpPr txBox="1">
              <a:spLocks/>
            </p:cNvSpPr>
            <p:nvPr/>
          </p:nvSpPr>
          <p:spPr>
            <a:xfrm>
              <a:off x="7095463" y="3522816"/>
              <a:ext cx="245493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Guiding board oversight of people strategy</a:t>
              </a:r>
            </a:p>
          </p:txBody>
        </p:sp>
      </p:grpSp>
      <p:grpSp>
        <p:nvGrpSpPr>
          <p:cNvPr id="21" name="Group 20">
            <a:extLst>
              <a:ext uri="{FF2B5EF4-FFF2-40B4-BE49-F238E27FC236}">
                <a16:creationId xmlns:a16="http://schemas.microsoft.com/office/drawing/2014/main" id="{ADC08A74-06CC-BFD9-1924-FC97ADC81FCE}"/>
              </a:ext>
            </a:extLst>
          </p:cNvPr>
          <p:cNvGrpSpPr/>
          <p:nvPr/>
        </p:nvGrpSpPr>
        <p:grpSpPr>
          <a:xfrm>
            <a:off x="7966545" y="3552046"/>
            <a:ext cx="2912136" cy="653606"/>
            <a:chOff x="7057363" y="1633363"/>
            <a:chExt cx="2912136" cy="653606"/>
          </a:xfrm>
        </p:grpSpPr>
        <p:sp>
          <p:nvSpPr>
            <p:cNvPr id="45" name="TextBox 82">
              <a:extLst>
                <a:ext uri="{FF2B5EF4-FFF2-40B4-BE49-F238E27FC236}">
                  <a16:creationId xmlns:a16="http://schemas.microsoft.com/office/drawing/2014/main" id="{9B09B503-62F3-2D69-5BD1-4FBAD71C48D3}"/>
                </a:ext>
              </a:extLst>
            </p:cNvPr>
            <p:cNvSpPr txBox="1"/>
            <p:nvPr/>
          </p:nvSpPr>
          <p:spPr>
            <a:xfrm>
              <a:off x="7057363" y="1633363"/>
              <a:ext cx="2456250" cy="400110"/>
            </a:xfrm>
            <a:prstGeom prst="rect">
              <a:avLst/>
            </a:prstGeom>
            <a:noFill/>
          </p:spPr>
          <p:txBody>
            <a:bodyPr wrap="none" rtlCol="0" anchor="b" anchorCtr="0">
              <a:spAutoFit/>
            </a:bodyPr>
            <a:lstStyle/>
            <a:p>
              <a:r>
                <a:rPr lang="en-GB" sz="2000" b="1" dirty="0">
                  <a:solidFill>
                    <a:srgbClr val="B41F7A"/>
                  </a:solidFill>
                  <a:latin typeface="Calibri" panose="020F0502020204030204" pitchFamily="34" charset="0"/>
                  <a:ea typeface="League Spartan" charset="0"/>
                  <a:cs typeface="Calibri" panose="020F0502020204030204" pitchFamily="34" charset="0"/>
                </a:rPr>
                <a:t>Change Management</a:t>
              </a:r>
            </a:p>
          </p:txBody>
        </p:sp>
        <p:sp>
          <p:nvSpPr>
            <p:cNvPr id="46" name="Subtitle 2">
              <a:extLst>
                <a:ext uri="{FF2B5EF4-FFF2-40B4-BE49-F238E27FC236}">
                  <a16:creationId xmlns:a16="http://schemas.microsoft.com/office/drawing/2014/main" id="{FD43F8B5-24B8-177C-8809-E0B24C57C320}"/>
                </a:ext>
              </a:extLst>
            </p:cNvPr>
            <p:cNvSpPr txBox="1">
              <a:spLocks/>
            </p:cNvSpPr>
            <p:nvPr/>
          </p:nvSpPr>
          <p:spPr>
            <a:xfrm>
              <a:off x="7095462" y="2006115"/>
              <a:ext cx="28740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Expertise in organisation design </a:t>
              </a:r>
            </a:p>
          </p:txBody>
        </p:sp>
      </p:grpSp>
      <p:grpSp>
        <p:nvGrpSpPr>
          <p:cNvPr id="19" name="Group 18">
            <a:extLst>
              <a:ext uri="{FF2B5EF4-FFF2-40B4-BE49-F238E27FC236}">
                <a16:creationId xmlns:a16="http://schemas.microsoft.com/office/drawing/2014/main" id="{279E2345-A6A9-94F2-465F-9067CFEA764B}"/>
              </a:ext>
            </a:extLst>
          </p:cNvPr>
          <p:cNvGrpSpPr/>
          <p:nvPr/>
        </p:nvGrpSpPr>
        <p:grpSpPr>
          <a:xfrm>
            <a:off x="7966545" y="5492781"/>
            <a:ext cx="2253065" cy="912685"/>
            <a:chOff x="7057363" y="4577398"/>
            <a:chExt cx="2253065" cy="912685"/>
          </a:xfrm>
        </p:grpSpPr>
        <p:sp>
          <p:nvSpPr>
            <p:cNvPr id="47" name="TextBox 84">
              <a:extLst>
                <a:ext uri="{FF2B5EF4-FFF2-40B4-BE49-F238E27FC236}">
                  <a16:creationId xmlns:a16="http://schemas.microsoft.com/office/drawing/2014/main" id="{619ECD33-7D9C-A508-1A4D-FBBAF16ECAA3}"/>
                </a:ext>
              </a:extLst>
            </p:cNvPr>
            <p:cNvSpPr txBox="1"/>
            <p:nvPr/>
          </p:nvSpPr>
          <p:spPr>
            <a:xfrm>
              <a:off x="7057363" y="4577398"/>
              <a:ext cx="965649" cy="400110"/>
            </a:xfrm>
            <a:prstGeom prst="rect">
              <a:avLst/>
            </a:prstGeom>
            <a:noFill/>
          </p:spPr>
          <p:txBody>
            <a:bodyPr wrap="none" rtlCol="0" anchor="b" anchorCtr="0">
              <a:spAutoFit/>
            </a:bodyPr>
            <a:lstStyle/>
            <a:p>
              <a:r>
                <a:rPr lang="en-GB" sz="2000" b="1" dirty="0">
                  <a:solidFill>
                    <a:srgbClr val="EDA13E"/>
                  </a:solidFill>
                  <a:latin typeface="Calibri" panose="020F0502020204030204" pitchFamily="34" charset="0"/>
                  <a:ea typeface="League Spartan" charset="0"/>
                  <a:cs typeface="Calibri" panose="020F0502020204030204" pitchFamily="34" charset="0"/>
                </a:rPr>
                <a:t>Culture</a:t>
              </a:r>
            </a:p>
          </p:txBody>
        </p:sp>
        <p:sp>
          <p:nvSpPr>
            <p:cNvPr id="48" name="Subtitle 2">
              <a:extLst>
                <a:ext uri="{FF2B5EF4-FFF2-40B4-BE49-F238E27FC236}">
                  <a16:creationId xmlns:a16="http://schemas.microsoft.com/office/drawing/2014/main" id="{7A19EF40-5C6A-688B-E441-E4D9E26834D1}"/>
                </a:ext>
              </a:extLst>
            </p:cNvPr>
            <p:cNvSpPr txBox="1">
              <a:spLocks/>
            </p:cNvSpPr>
            <p:nvPr/>
          </p:nvSpPr>
          <p:spPr>
            <a:xfrm>
              <a:off x="7095463" y="4963008"/>
              <a:ext cx="221496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Expert partner in building risk culture, mindset</a:t>
              </a:r>
            </a:p>
          </p:txBody>
        </p:sp>
      </p:grpSp>
      <p:grpSp>
        <p:nvGrpSpPr>
          <p:cNvPr id="18" name="Group 17">
            <a:extLst>
              <a:ext uri="{FF2B5EF4-FFF2-40B4-BE49-F238E27FC236}">
                <a16:creationId xmlns:a16="http://schemas.microsoft.com/office/drawing/2014/main" id="{527A723E-2AFD-6805-D23B-F1D9FD8B7768}"/>
              </a:ext>
            </a:extLst>
          </p:cNvPr>
          <p:cNvGrpSpPr/>
          <p:nvPr/>
        </p:nvGrpSpPr>
        <p:grpSpPr>
          <a:xfrm>
            <a:off x="927812" y="2545781"/>
            <a:ext cx="2462582" cy="900483"/>
            <a:chOff x="920330" y="590567"/>
            <a:chExt cx="2462582" cy="900483"/>
          </a:xfrm>
        </p:grpSpPr>
        <p:sp>
          <p:nvSpPr>
            <p:cNvPr id="49" name="TextBox 86">
              <a:extLst>
                <a:ext uri="{FF2B5EF4-FFF2-40B4-BE49-F238E27FC236}">
                  <a16:creationId xmlns:a16="http://schemas.microsoft.com/office/drawing/2014/main" id="{DA15E0E1-9297-97B0-0206-57B0C38EC73B}"/>
                </a:ext>
              </a:extLst>
            </p:cNvPr>
            <p:cNvSpPr txBox="1"/>
            <p:nvPr/>
          </p:nvSpPr>
          <p:spPr>
            <a:xfrm>
              <a:off x="920330" y="590567"/>
              <a:ext cx="1092479" cy="400110"/>
            </a:xfrm>
            <a:prstGeom prst="rect">
              <a:avLst/>
            </a:prstGeom>
            <a:noFill/>
          </p:spPr>
          <p:txBody>
            <a:bodyPr wrap="none" rtlCol="0" anchor="b" anchorCtr="0">
              <a:spAutoFit/>
            </a:bodyPr>
            <a:lstStyle/>
            <a:p>
              <a:r>
                <a:rPr lang="en-GB" sz="2000" b="1" dirty="0">
                  <a:solidFill>
                    <a:srgbClr val="B41F7A"/>
                  </a:solidFill>
                  <a:latin typeface="Calibri" panose="020F0502020204030204" pitchFamily="34" charset="0"/>
                  <a:ea typeface="League Spartan" charset="0"/>
                  <a:cs typeface="Calibri" panose="020F0502020204030204" pitchFamily="34" charset="0"/>
                </a:rPr>
                <a:t>Linkages</a:t>
              </a:r>
            </a:p>
          </p:txBody>
        </p:sp>
        <p:sp>
          <p:nvSpPr>
            <p:cNvPr id="50" name="Subtitle 2">
              <a:extLst>
                <a:ext uri="{FF2B5EF4-FFF2-40B4-BE49-F238E27FC236}">
                  <a16:creationId xmlns:a16="http://schemas.microsoft.com/office/drawing/2014/main" id="{35520F99-514C-D611-B072-26F2A0F5761E}"/>
                </a:ext>
              </a:extLst>
            </p:cNvPr>
            <p:cNvSpPr txBox="1">
              <a:spLocks/>
            </p:cNvSpPr>
            <p:nvPr/>
          </p:nvSpPr>
          <p:spPr>
            <a:xfrm>
              <a:off x="971130" y="963975"/>
              <a:ext cx="241178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Linking behaviour and organisation performance</a:t>
              </a:r>
            </a:p>
          </p:txBody>
        </p:sp>
      </p:grpSp>
      <p:grpSp>
        <p:nvGrpSpPr>
          <p:cNvPr id="17" name="Group 16">
            <a:extLst>
              <a:ext uri="{FF2B5EF4-FFF2-40B4-BE49-F238E27FC236}">
                <a16:creationId xmlns:a16="http://schemas.microsoft.com/office/drawing/2014/main" id="{8611B2AE-2F58-E944-5A66-9B17E84987E1}"/>
              </a:ext>
            </a:extLst>
          </p:cNvPr>
          <p:cNvGrpSpPr/>
          <p:nvPr/>
        </p:nvGrpSpPr>
        <p:grpSpPr>
          <a:xfrm>
            <a:off x="927812" y="3552046"/>
            <a:ext cx="2305752" cy="876915"/>
            <a:chOff x="920330" y="1868418"/>
            <a:chExt cx="2305752" cy="876915"/>
          </a:xfrm>
        </p:grpSpPr>
        <p:sp>
          <p:nvSpPr>
            <p:cNvPr id="51" name="TextBox 88">
              <a:extLst>
                <a:ext uri="{FF2B5EF4-FFF2-40B4-BE49-F238E27FC236}">
                  <a16:creationId xmlns:a16="http://schemas.microsoft.com/office/drawing/2014/main" id="{A79FDC1A-30FE-BBA5-F84F-F49FFB7AC3FB}"/>
                </a:ext>
              </a:extLst>
            </p:cNvPr>
            <p:cNvSpPr txBox="1"/>
            <p:nvPr/>
          </p:nvSpPr>
          <p:spPr>
            <a:xfrm>
              <a:off x="920330" y="1868418"/>
              <a:ext cx="1456232" cy="400110"/>
            </a:xfrm>
            <a:prstGeom prst="rect">
              <a:avLst/>
            </a:prstGeom>
            <a:noFill/>
          </p:spPr>
          <p:txBody>
            <a:bodyPr wrap="none" rtlCol="0" anchor="b" anchorCtr="0">
              <a:spAutoFit/>
            </a:bodyPr>
            <a:lstStyle/>
            <a:p>
              <a:r>
                <a:rPr lang="en-GB" sz="2000" b="1" dirty="0">
                  <a:solidFill>
                    <a:srgbClr val="F16924"/>
                  </a:solidFill>
                  <a:latin typeface="Calibri" panose="020F0502020204030204" pitchFamily="34" charset="0"/>
                  <a:ea typeface="League Spartan" charset="0"/>
                  <a:cs typeface="Calibri" panose="020F0502020204030204" pitchFamily="34" charset="0"/>
                </a:rPr>
                <a:t>Information</a:t>
              </a:r>
            </a:p>
          </p:txBody>
        </p:sp>
        <p:sp>
          <p:nvSpPr>
            <p:cNvPr id="52" name="Subtitle 2">
              <a:extLst>
                <a:ext uri="{FF2B5EF4-FFF2-40B4-BE49-F238E27FC236}">
                  <a16:creationId xmlns:a16="http://schemas.microsoft.com/office/drawing/2014/main" id="{F132C886-45C8-2942-05C0-692737C6692A}"/>
                </a:ext>
              </a:extLst>
            </p:cNvPr>
            <p:cNvSpPr txBox="1">
              <a:spLocks/>
            </p:cNvSpPr>
            <p:nvPr/>
          </p:nvSpPr>
          <p:spPr>
            <a:xfrm>
              <a:off x="971130" y="2218258"/>
              <a:ext cx="22549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Mastery in providing people risk information</a:t>
              </a:r>
            </a:p>
          </p:txBody>
        </p:sp>
      </p:grpSp>
      <p:grpSp>
        <p:nvGrpSpPr>
          <p:cNvPr id="16" name="Group 15">
            <a:extLst>
              <a:ext uri="{FF2B5EF4-FFF2-40B4-BE49-F238E27FC236}">
                <a16:creationId xmlns:a16="http://schemas.microsoft.com/office/drawing/2014/main" id="{1C79629E-0A96-9A94-DCA7-CC098579949F}"/>
              </a:ext>
            </a:extLst>
          </p:cNvPr>
          <p:cNvGrpSpPr/>
          <p:nvPr/>
        </p:nvGrpSpPr>
        <p:grpSpPr>
          <a:xfrm>
            <a:off x="927812" y="4469889"/>
            <a:ext cx="2037881" cy="895958"/>
            <a:chOff x="920330" y="3300771"/>
            <a:chExt cx="2037881" cy="895958"/>
          </a:xfrm>
        </p:grpSpPr>
        <p:sp>
          <p:nvSpPr>
            <p:cNvPr id="53" name="TextBox 90">
              <a:extLst>
                <a:ext uri="{FF2B5EF4-FFF2-40B4-BE49-F238E27FC236}">
                  <a16:creationId xmlns:a16="http://schemas.microsoft.com/office/drawing/2014/main" id="{B512CD0F-41D2-35A3-BE5D-EC110912C094}"/>
                </a:ext>
              </a:extLst>
            </p:cNvPr>
            <p:cNvSpPr txBox="1"/>
            <p:nvPr/>
          </p:nvSpPr>
          <p:spPr>
            <a:xfrm>
              <a:off x="920330" y="3300771"/>
              <a:ext cx="1624547" cy="400110"/>
            </a:xfrm>
            <a:prstGeom prst="rect">
              <a:avLst/>
            </a:prstGeom>
            <a:noFill/>
          </p:spPr>
          <p:txBody>
            <a:bodyPr wrap="none" rtlCol="0" anchor="b" anchorCtr="0">
              <a:spAutoFit/>
            </a:bodyPr>
            <a:lstStyle/>
            <a:p>
              <a:r>
                <a:rPr lang="en-GB" sz="2000" b="1" dirty="0">
                  <a:solidFill>
                    <a:srgbClr val="EDA13E"/>
                  </a:solidFill>
                  <a:latin typeface="Calibri" panose="020F0502020204030204" pitchFamily="34" charset="0"/>
                  <a:ea typeface="League Spartan" charset="0"/>
                  <a:cs typeface="Calibri" panose="020F0502020204030204" pitchFamily="34" charset="0"/>
                </a:rPr>
                <a:t>Development</a:t>
              </a:r>
            </a:p>
          </p:txBody>
        </p:sp>
        <p:sp>
          <p:nvSpPr>
            <p:cNvPr id="54" name="Subtitle 2">
              <a:extLst>
                <a:ext uri="{FF2B5EF4-FFF2-40B4-BE49-F238E27FC236}">
                  <a16:creationId xmlns:a16="http://schemas.microsoft.com/office/drawing/2014/main" id="{F7EE623C-2D49-8D33-078B-C31B3AAD92C9}"/>
                </a:ext>
              </a:extLst>
            </p:cNvPr>
            <p:cNvSpPr txBox="1">
              <a:spLocks/>
            </p:cNvSpPr>
            <p:nvPr/>
          </p:nvSpPr>
          <p:spPr>
            <a:xfrm>
              <a:off x="971131" y="3669654"/>
              <a:ext cx="1987080"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Assessing and developing leaders</a:t>
              </a:r>
            </a:p>
          </p:txBody>
        </p:sp>
      </p:grpSp>
      <p:grpSp>
        <p:nvGrpSpPr>
          <p:cNvPr id="29" name="Group 28">
            <a:extLst>
              <a:ext uri="{FF2B5EF4-FFF2-40B4-BE49-F238E27FC236}">
                <a16:creationId xmlns:a16="http://schemas.microsoft.com/office/drawing/2014/main" id="{B55BEB68-6A72-C42B-A01C-FC7FEDBAE7B6}"/>
              </a:ext>
            </a:extLst>
          </p:cNvPr>
          <p:cNvGrpSpPr/>
          <p:nvPr/>
        </p:nvGrpSpPr>
        <p:grpSpPr>
          <a:xfrm>
            <a:off x="3834553" y="2736417"/>
            <a:ext cx="3212473" cy="3892681"/>
            <a:chOff x="3834553" y="2736417"/>
            <a:chExt cx="3212473" cy="3892681"/>
          </a:xfrm>
        </p:grpSpPr>
        <p:grpSp>
          <p:nvGrpSpPr>
            <p:cNvPr id="55" name="Group 54">
              <a:extLst>
                <a:ext uri="{FF2B5EF4-FFF2-40B4-BE49-F238E27FC236}">
                  <a16:creationId xmlns:a16="http://schemas.microsoft.com/office/drawing/2014/main" id="{7FB455F4-D805-98F3-74EA-49A68DC837F5}"/>
                </a:ext>
              </a:extLst>
            </p:cNvPr>
            <p:cNvGrpSpPr/>
            <p:nvPr/>
          </p:nvGrpSpPr>
          <p:grpSpPr>
            <a:xfrm>
              <a:off x="3834553" y="2736417"/>
              <a:ext cx="3212473" cy="3891487"/>
              <a:chOff x="6596245" y="2966513"/>
              <a:chExt cx="3212473" cy="3891487"/>
            </a:xfrm>
          </p:grpSpPr>
          <p:sp>
            <p:nvSpPr>
              <p:cNvPr id="31" name="Freeform 47">
                <a:extLst>
                  <a:ext uri="{FF2B5EF4-FFF2-40B4-BE49-F238E27FC236}">
                    <a16:creationId xmlns:a16="http://schemas.microsoft.com/office/drawing/2014/main" id="{B71571E8-5CAC-E69D-0274-F5C85CD24907}"/>
                  </a:ext>
                </a:extLst>
              </p:cNvPr>
              <p:cNvSpPr>
                <a:spLocks noChangeArrowheads="1"/>
              </p:cNvSpPr>
              <p:nvPr/>
            </p:nvSpPr>
            <p:spPr bwMode="auto">
              <a:xfrm>
                <a:off x="7786626" y="2966513"/>
                <a:ext cx="1425543" cy="982595"/>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rgbClr val="7F1C58"/>
              </a:solidFill>
              <a:ln>
                <a:noFill/>
              </a:ln>
              <a:effectLst/>
            </p:spPr>
            <p:txBody>
              <a:bodyPr wrap="square" anchor="ctr">
                <a:noAutofit/>
              </a:bodyPr>
              <a:lstStyle/>
              <a:p>
                <a:endParaRPr lang="en-GB" sz="1600" dirty="0">
                  <a:solidFill>
                    <a:srgbClr val="7F1C58"/>
                  </a:solidFill>
                  <a:latin typeface="Calibri" panose="020F0502020204030204" pitchFamily="34" charset="0"/>
                  <a:cs typeface="Calibri" panose="020F0502020204030204" pitchFamily="34" charset="0"/>
                </a:endParaRPr>
              </a:p>
            </p:txBody>
          </p:sp>
          <p:sp>
            <p:nvSpPr>
              <p:cNvPr id="32" name="Freeform 40">
                <a:extLst>
                  <a:ext uri="{FF2B5EF4-FFF2-40B4-BE49-F238E27FC236}">
                    <a16:creationId xmlns:a16="http://schemas.microsoft.com/office/drawing/2014/main" id="{05336A85-8CE5-62A0-BF34-D2C968B949DD}"/>
                  </a:ext>
                </a:extLst>
              </p:cNvPr>
              <p:cNvSpPr>
                <a:spLocks noChangeArrowheads="1"/>
              </p:cNvSpPr>
              <p:nvPr/>
            </p:nvSpPr>
            <p:spPr bwMode="auto">
              <a:xfrm>
                <a:off x="8032147" y="3292152"/>
                <a:ext cx="1724518" cy="1592981"/>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rgbClr val="B41F7A"/>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3" name="Freeform 36">
                <a:extLst>
                  <a:ext uri="{FF2B5EF4-FFF2-40B4-BE49-F238E27FC236}">
                    <a16:creationId xmlns:a16="http://schemas.microsoft.com/office/drawing/2014/main" id="{7DC1EB59-1320-8FD2-088B-AD5950950C4A}"/>
                  </a:ext>
                </a:extLst>
              </p:cNvPr>
              <p:cNvSpPr>
                <a:spLocks noChangeArrowheads="1"/>
              </p:cNvSpPr>
              <p:nvPr/>
            </p:nvSpPr>
            <p:spPr bwMode="auto">
              <a:xfrm>
                <a:off x="8282954" y="4074927"/>
                <a:ext cx="1525764" cy="1746230"/>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rgbClr val="F16924"/>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4" name="Freeform 51">
                <a:extLst>
                  <a:ext uri="{FF2B5EF4-FFF2-40B4-BE49-F238E27FC236}">
                    <a16:creationId xmlns:a16="http://schemas.microsoft.com/office/drawing/2014/main" id="{8F4BE403-7C59-9987-CC49-B1F9A485735E}"/>
                  </a:ext>
                </a:extLst>
              </p:cNvPr>
              <p:cNvSpPr>
                <a:spLocks noChangeArrowheads="1"/>
              </p:cNvSpPr>
              <p:nvPr/>
            </p:nvSpPr>
            <p:spPr bwMode="auto">
              <a:xfrm>
                <a:off x="8533762" y="5305951"/>
                <a:ext cx="975535" cy="1544821"/>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rgbClr val="EDA13E"/>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5" name="Freeform 45">
                <a:extLst>
                  <a:ext uri="{FF2B5EF4-FFF2-40B4-BE49-F238E27FC236}">
                    <a16:creationId xmlns:a16="http://schemas.microsoft.com/office/drawing/2014/main" id="{F7758372-A4B7-BF10-6BFE-E60EF8BC477A}"/>
                  </a:ext>
                </a:extLst>
              </p:cNvPr>
              <p:cNvSpPr>
                <a:spLocks noChangeArrowheads="1"/>
              </p:cNvSpPr>
              <p:nvPr/>
            </p:nvSpPr>
            <p:spPr bwMode="auto">
              <a:xfrm>
                <a:off x="6893448" y="3100025"/>
                <a:ext cx="1082781" cy="1499083"/>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rgbClr val="B41F7A"/>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6" name="Freeform 42">
                <a:extLst>
                  <a:ext uri="{FF2B5EF4-FFF2-40B4-BE49-F238E27FC236}">
                    <a16:creationId xmlns:a16="http://schemas.microsoft.com/office/drawing/2014/main" id="{F3AEAFCC-1812-E602-B9C5-17B31AE274A1}"/>
                  </a:ext>
                </a:extLst>
              </p:cNvPr>
              <p:cNvSpPr>
                <a:spLocks noChangeArrowheads="1"/>
              </p:cNvSpPr>
              <p:nvPr/>
            </p:nvSpPr>
            <p:spPr bwMode="auto">
              <a:xfrm>
                <a:off x="6596245" y="4021982"/>
                <a:ext cx="1630790" cy="1688484"/>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rgbClr val="F16924"/>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7" name="Freeform 38">
                <a:extLst>
                  <a:ext uri="{FF2B5EF4-FFF2-40B4-BE49-F238E27FC236}">
                    <a16:creationId xmlns:a16="http://schemas.microsoft.com/office/drawing/2014/main" id="{090C4ACD-BCC2-1024-F132-3A0BB1D9871F}"/>
                  </a:ext>
                </a:extLst>
              </p:cNvPr>
              <p:cNvSpPr>
                <a:spLocks noChangeArrowheads="1"/>
              </p:cNvSpPr>
              <p:nvPr/>
            </p:nvSpPr>
            <p:spPr bwMode="auto">
              <a:xfrm>
                <a:off x="6857607" y="4958008"/>
                <a:ext cx="1620234" cy="139567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rgbClr val="EDA13E"/>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8" name="Freeform 49">
                <a:extLst>
                  <a:ext uri="{FF2B5EF4-FFF2-40B4-BE49-F238E27FC236}">
                    <a16:creationId xmlns:a16="http://schemas.microsoft.com/office/drawing/2014/main" id="{9CD5F91A-38E4-A3A4-2720-8D7638BFB514}"/>
                  </a:ext>
                </a:extLst>
              </p:cNvPr>
              <p:cNvSpPr>
                <a:spLocks noChangeArrowheads="1"/>
              </p:cNvSpPr>
              <p:nvPr/>
            </p:nvSpPr>
            <p:spPr bwMode="auto">
              <a:xfrm>
                <a:off x="7750982" y="5894032"/>
                <a:ext cx="996009" cy="963968"/>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rgbClr val="7F1C58"/>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grpSp>
        <p:sp>
          <p:nvSpPr>
            <p:cNvPr id="58" name="TextBox 76">
              <a:extLst>
                <a:ext uri="{FF2B5EF4-FFF2-40B4-BE49-F238E27FC236}">
                  <a16:creationId xmlns:a16="http://schemas.microsoft.com/office/drawing/2014/main" id="{D7DEAA5E-B850-E55C-6C4D-9F0246C9AE18}"/>
                </a:ext>
              </a:extLst>
            </p:cNvPr>
            <p:cNvSpPr txBox="1"/>
            <p:nvPr/>
          </p:nvSpPr>
          <p:spPr>
            <a:xfrm rot="4429188">
              <a:off x="5209948" y="6112257"/>
              <a:ext cx="716928" cy="316753"/>
            </a:xfrm>
            <a:prstGeom prst="rect">
              <a:avLst/>
            </a:prstGeom>
            <a:noFill/>
          </p:spPr>
          <p:txBody>
            <a:bodyPr wrap="none" rtlCol="0" anchor="b" anchorCtr="0">
              <a:spAutoFit/>
            </a:bodyPr>
            <a:lstStyle/>
            <a:p>
              <a:pP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Value</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59" name="TextBox 78">
              <a:extLst>
                <a:ext uri="{FF2B5EF4-FFF2-40B4-BE49-F238E27FC236}">
                  <a16:creationId xmlns:a16="http://schemas.microsoft.com/office/drawing/2014/main" id="{B2276099-EB12-CF0E-8D4A-713C08D1887C}"/>
                </a:ext>
              </a:extLst>
            </p:cNvPr>
            <p:cNvSpPr txBox="1"/>
            <p:nvPr/>
          </p:nvSpPr>
          <p:spPr>
            <a:xfrm rot="19846853">
              <a:off x="5132770" y="3053449"/>
              <a:ext cx="1173206" cy="316753"/>
            </a:xfrm>
            <a:prstGeom prst="rect">
              <a:avLst/>
            </a:prstGeom>
            <a:noFill/>
          </p:spPr>
          <p:txBody>
            <a:bodyPr wrap="none" rtlCol="0" anchor="b" anchorCtr="0">
              <a:spAutoFit/>
            </a:bodyPr>
            <a:lstStyle/>
            <a:p>
              <a:pP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Alignment</a:t>
              </a:r>
              <a:endParaRPr lang="en-GB" sz="14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0" name="TextBox 80">
              <a:extLst>
                <a:ext uri="{FF2B5EF4-FFF2-40B4-BE49-F238E27FC236}">
                  <a16:creationId xmlns:a16="http://schemas.microsoft.com/office/drawing/2014/main" id="{067404E8-DFE2-F626-EB0B-E97E028A10A1}"/>
                </a:ext>
              </a:extLst>
            </p:cNvPr>
            <p:cNvSpPr txBox="1"/>
            <p:nvPr/>
          </p:nvSpPr>
          <p:spPr>
            <a:xfrm rot="19840764">
              <a:off x="5600707" y="4424092"/>
              <a:ext cx="1407149" cy="534762"/>
            </a:xfrm>
            <a:prstGeom prst="rect">
              <a:avLst/>
            </a:prstGeom>
            <a:noFill/>
          </p:spPr>
          <p:txBody>
            <a:bodyPr wrap="square" rtlCol="0" anchor="b" anchorCtr="0">
              <a:spAutoFit/>
            </a:bodyPr>
            <a:lstStyle/>
            <a:p>
              <a:pPr algn="ct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Board information</a:t>
              </a:r>
            </a:p>
          </p:txBody>
        </p:sp>
        <p:sp>
          <p:nvSpPr>
            <p:cNvPr id="61" name="TextBox 82">
              <a:extLst>
                <a:ext uri="{FF2B5EF4-FFF2-40B4-BE49-F238E27FC236}">
                  <a16:creationId xmlns:a16="http://schemas.microsoft.com/office/drawing/2014/main" id="{5A42A6DF-FE26-017B-9E04-C3A1E05C40DF}"/>
                </a:ext>
              </a:extLst>
            </p:cNvPr>
            <p:cNvSpPr txBox="1"/>
            <p:nvPr/>
          </p:nvSpPr>
          <p:spPr>
            <a:xfrm rot="19864938">
              <a:off x="5300154" y="3522179"/>
              <a:ext cx="1565845" cy="534762"/>
            </a:xfrm>
            <a:prstGeom prst="rect">
              <a:avLst/>
            </a:prstGeom>
            <a:noFill/>
          </p:spPr>
          <p:txBody>
            <a:bodyPr wrap="square" rtlCol="0" anchor="b" anchorCtr="0">
              <a:spAutoFit/>
            </a:bodyPr>
            <a:lstStyle/>
            <a:p>
              <a:pPr algn="ct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Change</a:t>
              </a:r>
              <a:r>
                <a:rPr lang="en-GB" sz="1600" b="1" dirty="0">
                  <a:solidFill>
                    <a:schemeClr val="bg1"/>
                  </a:solidFill>
                  <a:latin typeface="Calibri" panose="020F0502020204030204" pitchFamily="34" charset="0"/>
                  <a:ea typeface="League Spartan" charset="0"/>
                  <a:cs typeface="Calibri" panose="020F0502020204030204" pitchFamily="34" charset="0"/>
                </a:rPr>
                <a:t> </a:t>
              </a:r>
              <a:r>
                <a:rPr lang="en-GB" b="1" dirty="0">
                  <a:solidFill>
                    <a:schemeClr val="bg1"/>
                  </a:solidFill>
                  <a:latin typeface="Calibri" panose="020F0502020204030204" pitchFamily="34" charset="0"/>
                  <a:ea typeface="League Spartan" charset="0"/>
                  <a:cs typeface="Calibri" panose="020F0502020204030204" pitchFamily="34" charset="0"/>
                </a:rPr>
                <a:t>Management</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2" name="TextBox 84">
              <a:extLst>
                <a:ext uri="{FF2B5EF4-FFF2-40B4-BE49-F238E27FC236}">
                  <a16:creationId xmlns:a16="http://schemas.microsoft.com/office/drawing/2014/main" id="{C1CD2E90-6EC2-7A54-E829-FB0584875C22}"/>
                </a:ext>
              </a:extLst>
            </p:cNvPr>
            <p:cNvSpPr txBox="1"/>
            <p:nvPr/>
          </p:nvSpPr>
          <p:spPr>
            <a:xfrm rot="4434669">
              <a:off x="5766998" y="5943073"/>
              <a:ext cx="884216"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Culture</a:t>
              </a:r>
            </a:p>
          </p:txBody>
        </p:sp>
        <p:sp>
          <p:nvSpPr>
            <p:cNvPr id="63" name="TextBox 86">
              <a:extLst>
                <a:ext uri="{FF2B5EF4-FFF2-40B4-BE49-F238E27FC236}">
                  <a16:creationId xmlns:a16="http://schemas.microsoft.com/office/drawing/2014/main" id="{475CFC41-C395-E805-FA88-025C26B4487D}"/>
                </a:ext>
              </a:extLst>
            </p:cNvPr>
            <p:cNvSpPr txBox="1"/>
            <p:nvPr/>
          </p:nvSpPr>
          <p:spPr>
            <a:xfrm rot="19800412">
              <a:off x="4168783" y="3420171"/>
              <a:ext cx="996875"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Linkages</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4" name="TextBox 88">
              <a:extLst>
                <a:ext uri="{FF2B5EF4-FFF2-40B4-BE49-F238E27FC236}">
                  <a16:creationId xmlns:a16="http://schemas.microsoft.com/office/drawing/2014/main" id="{3693FFE6-CF45-D19B-2348-12A0CA3CCC02}"/>
                </a:ext>
              </a:extLst>
            </p:cNvPr>
            <p:cNvSpPr txBox="1"/>
            <p:nvPr/>
          </p:nvSpPr>
          <p:spPr>
            <a:xfrm rot="19812057">
              <a:off x="4249405" y="5371630"/>
              <a:ext cx="1325619"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Information</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5" name="TextBox 90">
              <a:extLst>
                <a:ext uri="{FF2B5EF4-FFF2-40B4-BE49-F238E27FC236}">
                  <a16:creationId xmlns:a16="http://schemas.microsoft.com/office/drawing/2014/main" id="{A8EE615E-88FD-EDA5-7C7F-E20C70B161F8}"/>
                </a:ext>
              </a:extLst>
            </p:cNvPr>
            <p:cNvSpPr txBox="1"/>
            <p:nvPr/>
          </p:nvSpPr>
          <p:spPr>
            <a:xfrm rot="19849723">
              <a:off x="3920944" y="4483598"/>
              <a:ext cx="1474506"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Development</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grpSp>
      <p:sp>
        <p:nvSpPr>
          <p:cNvPr id="25" name="Rectangle 24">
            <a:extLst>
              <a:ext uri="{FF2B5EF4-FFF2-40B4-BE49-F238E27FC236}">
                <a16:creationId xmlns:a16="http://schemas.microsoft.com/office/drawing/2014/main" id="{6DA23C5B-9E64-BD64-12FF-245E1DA047C5}"/>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Including human resources in risk management reflects the fact that people are fundamental to accomplishing goals. </a:t>
            </a:r>
          </a:p>
          <a:p>
            <a:pPr marL="12700" indent="-12700"/>
            <a:r>
              <a:rPr lang="en-US" dirty="0">
                <a:solidFill>
                  <a:schemeClr val="bg1"/>
                </a:solidFill>
              </a:rPr>
              <a:t>Human resources affect most production, financial, and marketing decisions. People can help or get in the way of accomplishing what managers have planned.</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9761" y="507036"/>
            <a:ext cx="3695696"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Involving People: Role of HR in Risk Management</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4420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84560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9" y="400082"/>
            <a:ext cx="3064342" cy="1628741"/>
          </a:xfrm>
        </p:spPr>
        <p:txBody>
          <a:bodyPr>
            <a:normAutofit/>
          </a:bodyPr>
          <a:lstStyle/>
          <a:p>
            <a:r>
              <a:rPr lang="en-GB" dirty="0">
                <a:solidFill>
                  <a:schemeClr val="bg1"/>
                </a:solidFill>
              </a:rPr>
              <a:t>Roles of the Risk Officer</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05780" y="2023274"/>
            <a:ext cx="2548241" cy="4058147"/>
          </a:xfrm>
        </p:spPr>
        <p:txBody>
          <a:bodyPr>
            <a:normAutofit/>
          </a:bodyPr>
          <a:lstStyle/>
          <a:p>
            <a:pPr marL="12700" indent="-12700"/>
            <a:r>
              <a:rPr lang="en-US" dirty="0">
                <a:solidFill>
                  <a:schemeClr val="bg1"/>
                </a:solidFill>
              </a:rPr>
              <a:t>The ERM model implies the leadership by an individual who is responsible for the development and implication of an ERM strategy and assists the senior management in terms of risk management.</a:t>
            </a: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48837" y="176384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6333053" y="572484"/>
            <a:ext cx="5329188" cy="4943726"/>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Establish ERM policies and set goals for implementation</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Promote ERM competence throughout the company</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Oversee development of entity-wide and business unit specific risk tolerances</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Report to senior leadership on progress and recommend actions as needed</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Frame accountability and authority</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Guide integration of ERM with business planning and management activities</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Facilitate managers’ development of reporting protocols</a:t>
            </a: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976004"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828869" y="324849"/>
            <a:ext cx="8192208" cy="2193795"/>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The development of a Risk Culture is critical to effective Enterprise Risk Management.  Risk culture is the system of values and </a:t>
            </a:r>
            <a:r>
              <a:rPr lang="en-US" dirty="0" err="1">
                <a:solidFill>
                  <a:schemeClr val="bg1"/>
                </a:solidFill>
              </a:rPr>
              <a:t>behaviours</a:t>
            </a:r>
            <a:r>
              <a:rPr lang="en-US" dirty="0">
                <a:solidFill>
                  <a:schemeClr val="bg1"/>
                </a:solidFill>
              </a:rPr>
              <a:t> present in an </a:t>
            </a:r>
            <a:r>
              <a:rPr lang="en-US" dirty="0" err="1">
                <a:solidFill>
                  <a:schemeClr val="bg1"/>
                </a:solidFill>
              </a:rPr>
              <a:t>organisation</a:t>
            </a:r>
            <a:r>
              <a:rPr lang="en-US" dirty="0">
                <a:solidFill>
                  <a:schemeClr val="bg1"/>
                </a:solidFill>
              </a:rPr>
              <a:t> that shapes risk decisions of management and employees. One important element of risk culture is a common understanding of an </a:t>
            </a:r>
            <a:r>
              <a:rPr lang="en-US" dirty="0" err="1">
                <a:solidFill>
                  <a:schemeClr val="bg1"/>
                </a:solidFill>
              </a:rPr>
              <a:t>organisation</a:t>
            </a:r>
            <a:r>
              <a:rPr lang="en-US" dirty="0">
                <a:solidFill>
                  <a:schemeClr val="bg1"/>
                </a:solidFill>
              </a:rPr>
              <a:t> and its business purpose.</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2768282" cy="2193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Development of a Risk Culture</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681988" y="1110511"/>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68" name="Group 67">
            <a:extLst>
              <a:ext uri="{FF2B5EF4-FFF2-40B4-BE49-F238E27FC236}">
                <a16:creationId xmlns:a16="http://schemas.microsoft.com/office/drawing/2014/main" id="{F45DEF9C-A2F3-C325-D049-91691C33371B}"/>
              </a:ext>
            </a:extLst>
          </p:cNvPr>
          <p:cNvGrpSpPr/>
          <p:nvPr/>
        </p:nvGrpSpPr>
        <p:grpSpPr>
          <a:xfrm flipH="1">
            <a:off x="2216746" y="2452870"/>
            <a:ext cx="8784189" cy="4128119"/>
            <a:chOff x="650291" y="2508495"/>
            <a:chExt cx="8784189" cy="4128119"/>
          </a:xfrm>
        </p:grpSpPr>
        <p:sp>
          <p:nvSpPr>
            <p:cNvPr id="2" name="Freeform 1">
              <a:extLst>
                <a:ext uri="{FF2B5EF4-FFF2-40B4-BE49-F238E27FC236}">
                  <a16:creationId xmlns:a16="http://schemas.microsoft.com/office/drawing/2014/main" id="{C863D48F-4C7E-C74D-9B53-FBDBF6E4AEFC}"/>
                </a:ext>
              </a:extLst>
            </p:cNvPr>
            <p:cNvSpPr>
              <a:spLocks noChangeArrowheads="1"/>
            </p:cNvSpPr>
            <p:nvPr/>
          </p:nvSpPr>
          <p:spPr bwMode="auto">
            <a:xfrm>
              <a:off x="6848387" y="5849846"/>
              <a:ext cx="2586093" cy="786768"/>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rgbClr val="005757"/>
            </a:solidFill>
            <a:ln>
              <a:noFill/>
            </a:ln>
            <a:effectLst/>
          </p:spPr>
          <p:txBody>
            <a:bodyPr wrap="none" anchor="ctr"/>
            <a:lstStyle/>
            <a:p>
              <a:endParaRPr lang="en-GB" sz="2450" dirty="0">
                <a:latin typeface="Lato Light" panose="020F0502020204030203" pitchFamily="34" charset="0"/>
              </a:endParaRPr>
            </a:p>
          </p:txBody>
        </p:sp>
        <p:sp>
          <p:nvSpPr>
            <p:cNvPr id="4" name="Freeform 5">
              <a:extLst>
                <a:ext uri="{FF2B5EF4-FFF2-40B4-BE49-F238E27FC236}">
                  <a16:creationId xmlns:a16="http://schemas.microsoft.com/office/drawing/2014/main" id="{2D2358DE-84C2-097B-F1EB-EB9260D41AA0}"/>
                </a:ext>
              </a:extLst>
            </p:cNvPr>
            <p:cNvSpPr>
              <a:spLocks noChangeArrowheads="1"/>
            </p:cNvSpPr>
            <p:nvPr/>
          </p:nvSpPr>
          <p:spPr bwMode="auto">
            <a:xfrm>
              <a:off x="7625208" y="5674788"/>
              <a:ext cx="1028470" cy="382941"/>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 name="Freeform 15">
              <a:extLst>
                <a:ext uri="{FF2B5EF4-FFF2-40B4-BE49-F238E27FC236}">
                  <a16:creationId xmlns:a16="http://schemas.microsoft.com/office/drawing/2014/main" id="{1EFF0481-D56D-84DE-A2A7-5BB8E3425618}"/>
                </a:ext>
              </a:extLst>
            </p:cNvPr>
            <p:cNvSpPr>
              <a:spLocks noChangeArrowheads="1"/>
            </p:cNvSpPr>
            <p:nvPr/>
          </p:nvSpPr>
          <p:spPr bwMode="auto">
            <a:xfrm>
              <a:off x="6848469" y="5379734"/>
              <a:ext cx="2581723" cy="976794"/>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rgbClr val="086D6E">
                <a:alpha val="77255"/>
              </a:srgbClr>
            </a:solidFill>
            <a:ln>
              <a:noFill/>
            </a:ln>
            <a:effectLst/>
          </p:spPr>
          <p:txBody>
            <a:bodyPr wrap="square" anchor="ctr">
              <a:noAutofit/>
            </a:bodyPr>
            <a:lstStyle/>
            <a:p>
              <a:endParaRPr lang="en-GB" sz="2450" dirty="0">
                <a:latin typeface="Lato Light" panose="020F0502020204030203" pitchFamily="34" charset="0"/>
              </a:endParaRPr>
            </a:p>
          </p:txBody>
        </p:sp>
        <p:sp>
          <p:nvSpPr>
            <p:cNvPr id="6" name="Freeform 7">
              <a:extLst>
                <a:ext uri="{FF2B5EF4-FFF2-40B4-BE49-F238E27FC236}">
                  <a16:creationId xmlns:a16="http://schemas.microsoft.com/office/drawing/2014/main" id="{956125B1-D49A-DA75-F81C-CAFFDA4D78BB}"/>
                </a:ext>
              </a:extLst>
            </p:cNvPr>
            <p:cNvSpPr>
              <a:spLocks noChangeArrowheads="1"/>
            </p:cNvSpPr>
            <p:nvPr/>
          </p:nvSpPr>
          <p:spPr bwMode="auto">
            <a:xfrm>
              <a:off x="8215037" y="2508495"/>
              <a:ext cx="250049" cy="75991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086D6E"/>
            </a:solidFill>
            <a:ln>
              <a:noFill/>
            </a:ln>
            <a:effectLst/>
          </p:spPr>
          <p:txBody>
            <a:bodyPr wrap="none" anchor="ctr"/>
            <a:lstStyle/>
            <a:p>
              <a:endParaRPr lang="en-GB" sz="2450" dirty="0">
                <a:latin typeface="Lato Light" panose="020F0502020204030203" pitchFamily="34" charset="0"/>
              </a:endParaRPr>
            </a:p>
          </p:txBody>
        </p:sp>
        <p:sp>
          <p:nvSpPr>
            <p:cNvPr id="7" name="Freeform 9">
              <a:extLst>
                <a:ext uri="{FF2B5EF4-FFF2-40B4-BE49-F238E27FC236}">
                  <a16:creationId xmlns:a16="http://schemas.microsoft.com/office/drawing/2014/main" id="{83274E39-0AF2-F7FF-76EF-EEEB05946CBE}"/>
                </a:ext>
              </a:extLst>
            </p:cNvPr>
            <p:cNvSpPr>
              <a:spLocks noChangeArrowheads="1"/>
            </p:cNvSpPr>
            <p:nvPr/>
          </p:nvSpPr>
          <p:spPr bwMode="auto">
            <a:xfrm>
              <a:off x="7822357" y="2510236"/>
              <a:ext cx="251771" cy="75991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086D6E"/>
            </a:solidFill>
            <a:ln>
              <a:noFill/>
            </a:ln>
            <a:effectLst/>
          </p:spPr>
          <p:txBody>
            <a:bodyPr wrap="none" anchor="ctr"/>
            <a:lstStyle/>
            <a:p>
              <a:endParaRPr lang="en-GB" sz="2450" dirty="0">
                <a:latin typeface="Lato Light" panose="020F0502020204030203" pitchFamily="34" charset="0"/>
              </a:endParaRPr>
            </a:p>
          </p:txBody>
        </p:sp>
        <p:sp>
          <p:nvSpPr>
            <p:cNvPr id="8" name="Freeform 10">
              <a:extLst>
                <a:ext uri="{FF2B5EF4-FFF2-40B4-BE49-F238E27FC236}">
                  <a16:creationId xmlns:a16="http://schemas.microsoft.com/office/drawing/2014/main" id="{99FC935F-A1F0-E858-96CA-14FAEBE8C812}"/>
                </a:ext>
              </a:extLst>
            </p:cNvPr>
            <p:cNvSpPr>
              <a:spLocks noChangeArrowheads="1"/>
            </p:cNvSpPr>
            <p:nvPr/>
          </p:nvSpPr>
          <p:spPr bwMode="auto">
            <a:xfrm>
              <a:off x="8122534" y="5402253"/>
              <a:ext cx="639561" cy="438640"/>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rgbClr val="086D6E">
                <a:alpha val="60000"/>
              </a:srgbClr>
            </a:solidFill>
            <a:ln>
              <a:noFill/>
            </a:ln>
            <a:effectLst/>
          </p:spPr>
          <p:txBody>
            <a:bodyPr wrap="none" anchor="ctr"/>
            <a:lstStyle/>
            <a:p>
              <a:endParaRPr lang="en-GB" sz="2450" dirty="0">
                <a:latin typeface="Lato Light" panose="020F0502020204030203" pitchFamily="34" charset="0"/>
              </a:endParaRPr>
            </a:p>
          </p:txBody>
        </p:sp>
        <p:sp>
          <p:nvSpPr>
            <p:cNvPr id="9" name="Freeform 11">
              <a:extLst>
                <a:ext uri="{FF2B5EF4-FFF2-40B4-BE49-F238E27FC236}">
                  <a16:creationId xmlns:a16="http://schemas.microsoft.com/office/drawing/2014/main" id="{4FF3CA8B-5B1D-03F5-DCED-DF34BD612321}"/>
                </a:ext>
              </a:extLst>
            </p:cNvPr>
            <p:cNvSpPr>
              <a:spLocks noChangeArrowheads="1"/>
            </p:cNvSpPr>
            <p:nvPr/>
          </p:nvSpPr>
          <p:spPr bwMode="auto">
            <a:xfrm>
              <a:off x="8069817" y="2737584"/>
              <a:ext cx="147208" cy="3139117"/>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005757"/>
            </a:solidFill>
            <a:ln>
              <a:noFill/>
            </a:ln>
            <a:effectLst/>
          </p:spPr>
          <p:txBody>
            <a:bodyPr wrap="none" anchor="ctr"/>
            <a:lstStyle/>
            <a:p>
              <a:endParaRPr lang="en-GB" sz="2450" dirty="0">
                <a:latin typeface="Lato Light" panose="020F0502020204030203" pitchFamily="34" charset="0"/>
              </a:endParaRPr>
            </a:p>
          </p:txBody>
        </p:sp>
        <p:sp>
          <p:nvSpPr>
            <p:cNvPr id="10" name="Chevron 9">
              <a:extLst>
                <a:ext uri="{FF2B5EF4-FFF2-40B4-BE49-F238E27FC236}">
                  <a16:creationId xmlns:a16="http://schemas.microsoft.com/office/drawing/2014/main" id="{3AF4EC5F-434B-C9BB-8E7F-5C73947C5981}"/>
                </a:ext>
              </a:extLst>
            </p:cNvPr>
            <p:cNvSpPr/>
            <p:nvPr/>
          </p:nvSpPr>
          <p:spPr>
            <a:xfrm flipH="1">
              <a:off x="650291" y="3322743"/>
              <a:ext cx="7109133" cy="538661"/>
            </a:xfrm>
            <a:prstGeom prst="chevron">
              <a:avLst>
                <a:gd name="adj" fmla="val 29491"/>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1" name="Chevron 21">
              <a:extLst>
                <a:ext uri="{FF2B5EF4-FFF2-40B4-BE49-F238E27FC236}">
                  <a16:creationId xmlns:a16="http://schemas.microsoft.com/office/drawing/2014/main" id="{2C57938D-D683-533A-5D36-7165FC93C474}"/>
                </a:ext>
              </a:extLst>
            </p:cNvPr>
            <p:cNvSpPr/>
            <p:nvPr/>
          </p:nvSpPr>
          <p:spPr>
            <a:xfrm flipH="1">
              <a:off x="650291" y="3890434"/>
              <a:ext cx="7109133" cy="538661"/>
            </a:xfrm>
            <a:prstGeom prst="chevron">
              <a:avLst>
                <a:gd name="adj" fmla="val 29491"/>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2" name="Chevron 24">
              <a:extLst>
                <a:ext uri="{FF2B5EF4-FFF2-40B4-BE49-F238E27FC236}">
                  <a16:creationId xmlns:a16="http://schemas.microsoft.com/office/drawing/2014/main" id="{C833579B-9E38-2EBE-4F89-EFE7EC9974A2}"/>
                </a:ext>
              </a:extLst>
            </p:cNvPr>
            <p:cNvSpPr/>
            <p:nvPr/>
          </p:nvSpPr>
          <p:spPr>
            <a:xfrm flipH="1">
              <a:off x="650291" y="4460474"/>
              <a:ext cx="7109133" cy="538661"/>
            </a:xfrm>
            <a:prstGeom prst="chevron">
              <a:avLst>
                <a:gd name="adj" fmla="val 29491"/>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3" name="Chevron 27">
              <a:extLst>
                <a:ext uri="{FF2B5EF4-FFF2-40B4-BE49-F238E27FC236}">
                  <a16:creationId xmlns:a16="http://schemas.microsoft.com/office/drawing/2014/main" id="{A7C0E869-2F92-1C28-53DA-53B4F2BDE3A6}"/>
                </a:ext>
              </a:extLst>
            </p:cNvPr>
            <p:cNvSpPr/>
            <p:nvPr/>
          </p:nvSpPr>
          <p:spPr>
            <a:xfrm flipH="1">
              <a:off x="650291" y="5026893"/>
              <a:ext cx="7109133" cy="538661"/>
            </a:xfrm>
            <a:prstGeom prst="chevron">
              <a:avLst>
                <a:gd name="adj" fmla="val 29491"/>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4" name="Pentagon 29">
              <a:extLst>
                <a:ext uri="{FF2B5EF4-FFF2-40B4-BE49-F238E27FC236}">
                  <a16:creationId xmlns:a16="http://schemas.microsoft.com/office/drawing/2014/main" id="{6B8513B9-CAB1-F1EE-30A3-D81B66CAF3B7}"/>
                </a:ext>
              </a:extLst>
            </p:cNvPr>
            <p:cNvSpPr/>
            <p:nvPr/>
          </p:nvSpPr>
          <p:spPr>
            <a:xfrm flipH="1">
              <a:off x="7653746" y="3890555"/>
              <a:ext cx="581871" cy="537793"/>
            </a:xfrm>
            <a:prstGeom prst="homePlate">
              <a:avLst>
                <a:gd name="adj" fmla="val 29904"/>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3" name="Pentagon 30">
              <a:extLst>
                <a:ext uri="{FF2B5EF4-FFF2-40B4-BE49-F238E27FC236}">
                  <a16:creationId xmlns:a16="http://schemas.microsoft.com/office/drawing/2014/main" id="{C924A2BE-2887-4CB5-1418-016C64507315}"/>
                </a:ext>
              </a:extLst>
            </p:cNvPr>
            <p:cNvSpPr/>
            <p:nvPr/>
          </p:nvSpPr>
          <p:spPr>
            <a:xfrm flipH="1">
              <a:off x="7653746" y="3322864"/>
              <a:ext cx="581871" cy="537793"/>
            </a:xfrm>
            <a:prstGeom prst="homePlate">
              <a:avLst>
                <a:gd name="adj" fmla="val 29904"/>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4" name="Pentagon 31">
              <a:extLst>
                <a:ext uri="{FF2B5EF4-FFF2-40B4-BE49-F238E27FC236}">
                  <a16:creationId xmlns:a16="http://schemas.microsoft.com/office/drawing/2014/main" id="{B11435BA-BE7B-DB78-C038-D3FA40048F85}"/>
                </a:ext>
              </a:extLst>
            </p:cNvPr>
            <p:cNvSpPr/>
            <p:nvPr/>
          </p:nvSpPr>
          <p:spPr>
            <a:xfrm flipH="1">
              <a:off x="7653746" y="4461343"/>
              <a:ext cx="581871" cy="537793"/>
            </a:xfrm>
            <a:prstGeom prst="homePlate">
              <a:avLst>
                <a:gd name="adj" fmla="val 29904"/>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0" name="Pentagon 32">
              <a:extLst>
                <a:ext uri="{FF2B5EF4-FFF2-40B4-BE49-F238E27FC236}">
                  <a16:creationId xmlns:a16="http://schemas.microsoft.com/office/drawing/2014/main" id="{8014FC59-97B9-8A73-5B0D-EDC15D7D95CB}"/>
                </a:ext>
              </a:extLst>
            </p:cNvPr>
            <p:cNvSpPr/>
            <p:nvPr/>
          </p:nvSpPr>
          <p:spPr>
            <a:xfrm flipH="1">
              <a:off x="7653746" y="5025846"/>
              <a:ext cx="581871" cy="537793"/>
            </a:xfrm>
            <a:prstGeom prst="homePlate">
              <a:avLst>
                <a:gd name="adj" fmla="val 29904"/>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sp>
        <p:nvSpPr>
          <p:cNvPr id="69" name="TextBox 39">
            <a:extLst>
              <a:ext uri="{FF2B5EF4-FFF2-40B4-BE49-F238E27FC236}">
                <a16:creationId xmlns:a16="http://schemas.microsoft.com/office/drawing/2014/main" id="{CAAE3B1E-B114-1285-FF77-4BF5180B2F17}"/>
              </a:ext>
            </a:extLst>
          </p:cNvPr>
          <p:cNvSpPr txBox="1"/>
          <p:nvPr/>
        </p:nvSpPr>
        <p:spPr>
          <a:xfrm>
            <a:off x="4348865" y="3318936"/>
            <a:ext cx="1925527" cy="430887"/>
          </a:xfrm>
          <a:prstGeom prst="rect">
            <a:avLst/>
          </a:prstGeom>
          <a:noFill/>
        </p:spPr>
        <p:txBody>
          <a:bodyPr wrap="non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Tone at the top</a:t>
            </a:r>
          </a:p>
        </p:txBody>
      </p:sp>
      <p:sp>
        <p:nvSpPr>
          <p:cNvPr id="70" name="TextBox 41">
            <a:extLst>
              <a:ext uri="{FF2B5EF4-FFF2-40B4-BE49-F238E27FC236}">
                <a16:creationId xmlns:a16="http://schemas.microsoft.com/office/drawing/2014/main" id="{54BE3756-7C15-DC12-9B7C-74A9DD8E58F2}"/>
              </a:ext>
            </a:extLst>
          </p:cNvPr>
          <p:cNvSpPr txBox="1"/>
          <p:nvPr/>
        </p:nvSpPr>
        <p:spPr>
          <a:xfrm>
            <a:off x="4348865" y="3853480"/>
            <a:ext cx="3316803"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Code of Conduct or Ethics</a:t>
            </a:r>
          </a:p>
        </p:txBody>
      </p:sp>
      <p:sp>
        <p:nvSpPr>
          <p:cNvPr id="71" name="TextBox 43">
            <a:extLst>
              <a:ext uri="{FF2B5EF4-FFF2-40B4-BE49-F238E27FC236}">
                <a16:creationId xmlns:a16="http://schemas.microsoft.com/office/drawing/2014/main" id="{CEDB5679-052B-5E6B-DC02-BC39B8B0D695}"/>
              </a:ext>
            </a:extLst>
          </p:cNvPr>
          <p:cNvSpPr txBox="1"/>
          <p:nvPr/>
        </p:nvSpPr>
        <p:spPr>
          <a:xfrm>
            <a:off x="4348865" y="4463043"/>
            <a:ext cx="6338057"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Risk performance implemented in incentive plans</a:t>
            </a:r>
          </a:p>
        </p:txBody>
      </p:sp>
      <p:sp>
        <p:nvSpPr>
          <p:cNvPr id="72" name="TextBox 45">
            <a:extLst>
              <a:ext uri="{FF2B5EF4-FFF2-40B4-BE49-F238E27FC236}">
                <a16:creationId xmlns:a16="http://schemas.microsoft.com/office/drawing/2014/main" id="{C124F951-9F4C-B160-0983-32523028518A}"/>
              </a:ext>
            </a:extLst>
          </p:cNvPr>
          <p:cNvSpPr txBox="1"/>
          <p:nvPr/>
        </p:nvSpPr>
        <p:spPr>
          <a:xfrm>
            <a:off x="4348865" y="5002277"/>
            <a:ext cx="6103430"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Clearly defined roles and responsibilities</a:t>
            </a:r>
          </a:p>
        </p:txBody>
      </p:sp>
    </p:spTree>
    <p:extLst>
      <p:ext uri="{BB962C8B-B14F-4D97-AF65-F5344CB8AC3E}">
        <p14:creationId xmlns:p14="http://schemas.microsoft.com/office/powerpoint/2010/main" val="4419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29759" y="642972"/>
            <a:ext cx="3288472" cy="1965103"/>
          </a:xfrm>
        </p:spPr>
        <p:txBody>
          <a:bodyPr>
            <a:normAutofit/>
          </a:bodyPr>
          <a:lstStyle/>
          <a:p>
            <a:r>
              <a:rPr lang="en-GB" dirty="0">
                <a:solidFill>
                  <a:schemeClr val="bg1"/>
                </a:solidFill>
              </a:rPr>
              <a:t>Effects of Different Risk Cultures</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480775" y="2488492"/>
            <a:ext cx="3842251" cy="4240516"/>
          </a:xfrm>
        </p:spPr>
        <p:txBody>
          <a:bodyPr/>
          <a:lstStyle/>
          <a:p>
            <a:pPr marL="12700" indent="-12700"/>
            <a:r>
              <a:rPr lang="en-US" dirty="0">
                <a:solidFill>
                  <a:schemeClr val="bg1"/>
                </a:solidFill>
              </a:rPr>
              <a:t>A positive risk culture is one where staff at every level appropriately manage risk as an intrinsic part of their day-to-day work. Such a culture supports an open discussion about uncertainties and opportunities, encourages staff to express concerns, and maintains processes to elevate concerns to appropriate levels.</a:t>
            </a:r>
          </a:p>
        </p:txBody>
      </p:sp>
      <p:sp>
        <p:nvSpPr>
          <p:cNvPr id="4" name="Rectangle 3">
            <a:extLst>
              <a:ext uri="{FF2B5EF4-FFF2-40B4-BE49-F238E27FC236}">
                <a16:creationId xmlns:a16="http://schemas.microsoft.com/office/drawing/2014/main" id="{D471AC1A-B17C-908B-5B71-30E440AD085B}"/>
              </a:ext>
            </a:extLst>
          </p:cNvPr>
          <p:cNvSpPr/>
          <p:nvPr/>
        </p:nvSpPr>
        <p:spPr>
          <a:xfrm>
            <a:off x="542242" y="235044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oup 8">
            <a:extLst>
              <a:ext uri="{FF2B5EF4-FFF2-40B4-BE49-F238E27FC236}">
                <a16:creationId xmlns:a16="http://schemas.microsoft.com/office/drawing/2014/main" id="{6F1D1498-3F33-6190-099F-2EAB66B2AFD7}"/>
              </a:ext>
            </a:extLst>
          </p:cNvPr>
          <p:cNvGrpSpPr/>
          <p:nvPr/>
        </p:nvGrpSpPr>
        <p:grpSpPr>
          <a:xfrm>
            <a:off x="4243914" y="235523"/>
            <a:ext cx="1688078" cy="1248564"/>
            <a:chOff x="4243808" y="3119998"/>
            <a:chExt cx="2177248" cy="1610372"/>
          </a:xfrm>
        </p:grpSpPr>
        <p:sp>
          <p:nvSpPr>
            <p:cNvPr id="29" name="Hexagon 1">
              <a:extLst>
                <a:ext uri="{FF2B5EF4-FFF2-40B4-BE49-F238E27FC236}">
                  <a16:creationId xmlns:a16="http://schemas.microsoft.com/office/drawing/2014/main" id="{4EE3691B-00E7-F7DA-5EE1-B613982CB47F}"/>
                </a:ext>
              </a:extLst>
            </p:cNvPr>
            <p:cNvSpPr/>
            <p:nvPr/>
          </p:nvSpPr>
          <p:spPr>
            <a:xfrm>
              <a:off x="4243808" y="3119998"/>
              <a:ext cx="1868032" cy="1610372"/>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sp>
          <p:nvSpPr>
            <p:cNvPr id="34" name="Freeform 15">
              <a:extLst>
                <a:ext uri="{FF2B5EF4-FFF2-40B4-BE49-F238E27FC236}">
                  <a16:creationId xmlns:a16="http://schemas.microsoft.com/office/drawing/2014/main" id="{7EB96A90-FD30-2284-12A4-25AD91A3D74B}"/>
                </a:ext>
              </a:extLst>
            </p:cNvPr>
            <p:cNvSpPr>
              <a:spLocks noChangeArrowheads="1"/>
            </p:cNvSpPr>
            <p:nvPr/>
          </p:nvSpPr>
          <p:spPr bwMode="auto">
            <a:xfrm>
              <a:off x="4675127" y="3487291"/>
              <a:ext cx="982855" cy="875785"/>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GB" sz="567" dirty="0">
                <a:solidFill>
                  <a:schemeClr val="bg1"/>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657982" y="3631263"/>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7235570-0028-5F56-B319-91924092A653}"/>
              </a:ext>
            </a:extLst>
          </p:cNvPr>
          <p:cNvGrpSpPr/>
          <p:nvPr/>
        </p:nvGrpSpPr>
        <p:grpSpPr>
          <a:xfrm>
            <a:off x="4288738" y="3228867"/>
            <a:ext cx="1699328" cy="1248564"/>
            <a:chOff x="5333142" y="4753451"/>
            <a:chExt cx="2191758" cy="1610372"/>
          </a:xfrm>
        </p:grpSpPr>
        <p:sp>
          <p:nvSpPr>
            <p:cNvPr id="31" name="Hexagon 2">
              <a:extLst>
                <a:ext uri="{FF2B5EF4-FFF2-40B4-BE49-F238E27FC236}">
                  <a16:creationId xmlns:a16="http://schemas.microsoft.com/office/drawing/2014/main" id="{9F49E895-6B88-4B58-C880-33AC09C55E05}"/>
                </a:ext>
              </a:extLst>
            </p:cNvPr>
            <p:cNvSpPr/>
            <p:nvPr/>
          </p:nvSpPr>
          <p:spPr>
            <a:xfrm>
              <a:off x="5333142" y="4753451"/>
              <a:ext cx="1868032" cy="1610372"/>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sp>
          <p:nvSpPr>
            <p:cNvPr id="35" name="Freeform 18">
              <a:extLst>
                <a:ext uri="{FF2B5EF4-FFF2-40B4-BE49-F238E27FC236}">
                  <a16:creationId xmlns:a16="http://schemas.microsoft.com/office/drawing/2014/main" id="{AB3D5CC9-74E4-04A4-C553-9F066A06EB03}"/>
                </a:ext>
              </a:extLst>
            </p:cNvPr>
            <p:cNvSpPr>
              <a:spLocks noChangeArrowheads="1"/>
            </p:cNvSpPr>
            <p:nvPr/>
          </p:nvSpPr>
          <p:spPr bwMode="auto">
            <a:xfrm>
              <a:off x="5834355" y="4997353"/>
              <a:ext cx="831406" cy="1122565"/>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GB" sz="567" dirty="0">
                <a:solidFill>
                  <a:schemeClr val="bg1"/>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6761826" y="5165512"/>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 name="Subtitle 2">
            <a:extLst>
              <a:ext uri="{FF2B5EF4-FFF2-40B4-BE49-F238E27FC236}">
                <a16:creationId xmlns:a16="http://schemas.microsoft.com/office/drawing/2014/main" id="{56D45506-1191-AA9C-F61C-5EB2D0A8C76A}"/>
              </a:ext>
            </a:extLst>
          </p:cNvPr>
          <p:cNvSpPr txBox="1">
            <a:spLocks/>
          </p:cNvSpPr>
          <p:nvPr/>
        </p:nvSpPr>
        <p:spPr>
          <a:xfrm>
            <a:off x="6223794" y="3428121"/>
            <a:ext cx="5861109" cy="400608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80"/>
              </a:lnSpc>
              <a:buClr>
                <a:srgbClr val="F16924"/>
              </a:buClr>
            </a:pPr>
            <a:r>
              <a:rPr lang="en-GB" b="1" dirty="0">
                <a:solidFill>
                  <a:srgbClr val="F16924"/>
                </a:solidFill>
                <a:latin typeface="Calibri" panose="020F0502020204030204" pitchFamily="34" charset="0"/>
                <a:ea typeface="League Spartan" charset="0"/>
                <a:cs typeface="Calibri" panose="020F0502020204030204" pitchFamily="34" charset="0"/>
              </a:rPr>
              <a:t>Negative Risk Cultures</a:t>
            </a:r>
          </a:p>
          <a:p>
            <a:pPr algn="l">
              <a:lnSpc>
                <a:spcPct val="100000"/>
              </a:lnSpc>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 Misalignment</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Blind spots</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Incubation of crises</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Recklessness</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Suppressing feedback, sharing, learning</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Suffocating initiative</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Groupthink</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Pressure &amp; stress effects</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Over-powerful leaders</a:t>
            </a:r>
          </a:p>
          <a:p>
            <a:pPr marL="411163" indent="-4111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Can be toxic to performance and reputation</a:t>
            </a:r>
          </a:p>
          <a:p>
            <a:pPr marL="411163" indent="-411163" algn="l">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170369" y="470887"/>
            <a:ext cx="5861109" cy="272367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80"/>
              </a:lnSpc>
              <a:buClr>
                <a:srgbClr val="F16924"/>
              </a:buClr>
            </a:pPr>
            <a:r>
              <a:rPr lang="en-GB" b="1" dirty="0">
                <a:solidFill>
                  <a:srgbClr val="F16924"/>
                </a:solidFill>
                <a:latin typeface="Calibri" panose="020F0502020204030204" pitchFamily="34" charset="0"/>
                <a:ea typeface="League Spartan" charset="0"/>
                <a:cs typeface="Calibri" panose="020F0502020204030204" pitchFamily="34" charset="0"/>
              </a:rPr>
              <a:t>Positive Risk Cultures</a:t>
            </a:r>
          </a:p>
          <a:p>
            <a:pPr marL="360363" indent="-360363" algn="l">
              <a:lnSpc>
                <a:spcPct val="100000"/>
              </a:lnSpc>
              <a:buClr>
                <a:srgbClr val="F16924"/>
              </a:buClr>
              <a:buFont typeface="Arial" panose="020B0604020202020204" pitchFamily="34" charset="0"/>
              <a:buChar cha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Serve as a barometer</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Reinforce messages</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Guide for judgement</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Reduce error, permits learning</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Promote consistency and allow flexibility</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Alert to ‘weak signals’</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Allow reflection</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Boost performance, confidence, engagement</a:t>
            </a:r>
          </a:p>
        </p:txBody>
      </p:sp>
    </p:spTree>
    <p:extLst>
      <p:ext uri="{BB962C8B-B14F-4D97-AF65-F5344CB8AC3E}">
        <p14:creationId xmlns:p14="http://schemas.microsoft.com/office/powerpoint/2010/main" val="251983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39939"/>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While proactive action is necessary at the beginning in order to </a:t>
            </a:r>
            <a:r>
              <a:rPr lang="en-US" dirty="0" err="1">
                <a:solidFill>
                  <a:schemeClr val="bg1"/>
                </a:solidFill>
              </a:rPr>
              <a:t>recognise</a:t>
            </a:r>
            <a:r>
              <a:rPr lang="en-US" dirty="0">
                <a:solidFill>
                  <a:schemeClr val="bg1"/>
                </a:solidFill>
              </a:rPr>
              <a:t> crisis signals and to make the right preparations based on them - after the outbreak of the crisis the focus is on reactive capabilities. In order to generate sustainable crisis resilience, the right lessons must be drawn after the crisis.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275791" y="406686"/>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Specific Skills Needed at Different Stages of 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775875" y="4384965"/>
            <a:ext cx="1827359" cy="338554"/>
          </a:xfrm>
          <a:prstGeom prst="rect">
            <a:avLst/>
          </a:prstGeom>
          <a:noFill/>
        </p:spPr>
        <p:txBody>
          <a:bodyPr wrap="none" rtlCol="0" anchor="b" anchorCtr="0">
            <a:spAutoFit/>
          </a:bodyPr>
          <a:lstStyle/>
          <a:p>
            <a:pPr algn="ctr"/>
            <a:r>
              <a:rPr lang="en-GB" sz="1600" b="1" dirty="0">
                <a:solidFill>
                  <a:srgbClr val="EDA13E"/>
                </a:solidFill>
                <a:ea typeface="League Spartan" charset="0"/>
                <a:cs typeface="Poppins" pitchFamily="2" charset="77"/>
              </a:rPr>
              <a:t>SIGNAL DETECTION</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a:r>
              <a:rPr lang="en-GB" sz="1600" b="1" dirty="0">
                <a:solidFill>
                  <a:srgbClr val="F16924"/>
                </a:solidFill>
                <a:ea typeface="League Spartan" charset="0"/>
                <a:cs typeface="Poppins" pitchFamily="2" charset="77"/>
              </a:rPr>
              <a:t>PREPARATION</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554675" y="4370667"/>
            <a:ext cx="2012667" cy="584775"/>
          </a:xfrm>
          <a:prstGeom prst="rect">
            <a:avLst/>
          </a:prstGeom>
          <a:noFill/>
        </p:spPr>
        <p:txBody>
          <a:bodyPr wrap="none" rtlCol="0" anchor="b" anchorCtr="0">
            <a:spAutoFit/>
          </a:bodyPr>
          <a:lstStyle/>
          <a:p>
            <a:pPr algn="ctr"/>
            <a:r>
              <a:rPr lang="en-GB" sz="1600" b="1" dirty="0">
                <a:solidFill>
                  <a:srgbClr val="B41F7A"/>
                </a:solidFill>
                <a:ea typeface="League Spartan" charset="0"/>
                <a:cs typeface="Poppins" pitchFamily="2" charset="77"/>
              </a:rPr>
              <a:t>CONTAINMENT/ </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DAMAGE LIMITATION</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958079" y="5210795"/>
            <a:ext cx="1080167"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RECOVERY</a:t>
            </a: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PROACTIVE</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Reactive</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10542" y="3918333"/>
            <a:ext cx="713657"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CRISIS</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LEARNING</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REACTIVE</a:t>
            </a:r>
          </a:p>
        </p:txBody>
      </p:sp>
    </p:spTree>
    <p:extLst>
      <p:ext uri="{BB962C8B-B14F-4D97-AF65-F5344CB8AC3E}">
        <p14:creationId xmlns:p14="http://schemas.microsoft.com/office/powerpoint/2010/main" val="292309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Very few business leaders combine all the necessary prerequisites for effective management in various crisis phases in one person. </a:t>
            </a:r>
          </a:p>
          <a:p>
            <a:pPr marL="12700" indent="-12700"/>
            <a:r>
              <a:rPr lang="en-US" dirty="0">
                <a:solidFill>
                  <a:schemeClr val="bg1"/>
                </a:solidFill>
              </a:rPr>
              <a:t>The roles they have to take on are extremely different.</a:t>
            </a:r>
          </a:p>
          <a:p>
            <a:pPr marL="12700" indent="-12700"/>
            <a:r>
              <a:rPr lang="en-US" dirty="0">
                <a:solidFill>
                  <a:schemeClr val="bg1"/>
                </a:solidFill>
              </a:rPr>
              <a:t>The art is to know your own strengths - and even more importantly your own weaknesses - in the individual phases and to build a crisis management team - if necessary, with external support.</a:t>
            </a: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Overview of the Skills Needed during 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9" y="2917397"/>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60" y="2935861"/>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6" y="2935860"/>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2" y="293586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9" y="3079924"/>
            <a:ext cx="854826"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4" y="3093282"/>
            <a:ext cx="872238"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871240"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81679"/>
            <a:ext cx="2545416" cy="61460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PRE-CRISIS </a:t>
            </a:r>
          </a:p>
          <a:p>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4062882"/>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DURING CRISIS</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4067350"/>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POST-CRISIS</a:t>
            </a:r>
            <a:endParaRPr lang="en-US" dirty="0"/>
          </a:p>
          <a:p>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4048552"/>
            <a:ext cx="2640970"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LEARNING</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324771" y="4462022"/>
            <a:ext cx="2545416"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Detecting </a:t>
            </a:r>
          </a:p>
          <a:p>
            <a:pPr marL="285750" indent="-285750">
              <a:lnSpc>
                <a:spcPts val="1960"/>
              </a:lnSpc>
              <a:spcBef>
                <a:spcPts val="0"/>
              </a:spcBef>
              <a:buFont typeface="Arial" panose="020B0604020202020204" pitchFamily="34" charset="0"/>
              <a:buChar char="•"/>
            </a:pPr>
            <a:r>
              <a:rPr lang="en-US" sz="1800" dirty="0"/>
              <a:t>Containing</a:t>
            </a:r>
          </a:p>
          <a:p>
            <a:pPr marL="285750" indent="-285750">
              <a:lnSpc>
                <a:spcPts val="1960"/>
              </a:lnSpc>
              <a:spcBef>
                <a:spcPts val="0"/>
              </a:spcBef>
              <a:buFont typeface="Arial" panose="020B0604020202020204" pitchFamily="34" charset="0"/>
              <a:buChar char="•"/>
            </a:pPr>
            <a:r>
              <a:rPr lang="en-US" sz="1800" dirty="0"/>
              <a:t>Recovering</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673579" y="4462022"/>
            <a:ext cx="2334776"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Following Up</a:t>
            </a:r>
          </a:p>
          <a:p>
            <a:pPr marL="285750" indent="-285750">
              <a:lnSpc>
                <a:spcPts val="1960"/>
              </a:lnSpc>
              <a:spcBef>
                <a:spcPts val="0"/>
              </a:spcBef>
              <a:buFont typeface="Arial" panose="020B0604020202020204" pitchFamily="34" charset="0"/>
              <a:buChar char="•"/>
            </a:pPr>
            <a:r>
              <a:rPr lang="en-US" sz="1800" dirty="0"/>
              <a:t>Shaping memories</a:t>
            </a:r>
          </a:p>
          <a:p>
            <a:pPr marL="285750" indent="-285750">
              <a:lnSpc>
                <a:spcPts val="1960"/>
              </a:lnSpc>
              <a:spcBef>
                <a:spcPts val="0"/>
              </a:spcBef>
              <a:buFont typeface="Arial" panose="020B0604020202020204" pitchFamily="34" charset="0"/>
              <a:buChar char="•"/>
            </a:pPr>
            <a:r>
              <a:rPr lang="en-US" sz="1800" dirty="0"/>
              <a:t>Assessing effectiveness</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7958508" y="4462022"/>
            <a:ext cx="2624552"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Learning from Failures</a:t>
            </a:r>
          </a:p>
          <a:p>
            <a:pPr marL="285750" indent="-285750">
              <a:lnSpc>
                <a:spcPts val="1960"/>
              </a:lnSpc>
              <a:spcBef>
                <a:spcPts val="0"/>
              </a:spcBef>
              <a:buFont typeface="Arial" panose="020B0604020202020204" pitchFamily="34" charset="0"/>
              <a:buChar char="•"/>
            </a:pPr>
            <a:r>
              <a:rPr lang="en-US" sz="1800" dirty="0"/>
              <a:t>Implementing the right measures</a:t>
            </a:r>
          </a:p>
          <a:p>
            <a:pPr marL="285750" indent="-285750" algn="r">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046396" y="4462022"/>
            <a:ext cx="2492564" cy="1645907"/>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GB" sz="1800" dirty="0"/>
              <a:t>Scanning</a:t>
            </a:r>
          </a:p>
          <a:p>
            <a:pPr marL="285750" indent="-285750">
              <a:lnSpc>
                <a:spcPts val="1960"/>
              </a:lnSpc>
              <a:spcBef>
                <a:spcPts val="0"/>
              </a:spcBef>
              <a:buFont typeface="Arial" panose="020B0604020202020204" pitchFamily="34" charset="0"/>
              <a:buChar char="•"/>
            </a:pPr>
            <a:r>
              <a:rPr lang="en-GB" sz="1800" dirty="0"/>
              <a:t>Assessing Situation</a:t>
            </a:r>
          </a:p>
          <a:p>
            <a:pPr marL="285750" indent="-285750">
              <a:lnSpc>
                <a:spcPts val="1960"/>
              </a:lnSpc>
              <a:spcBef>
                <a:spcPts val="0"/>
              </a:spcBef>
              <a:buFont typeface="Arial" panose="020B0604020202020204" pitchFamily="34" charset="0"/>
              <a:buChar char="•"/>
            </a:pPr>
            <a:r>
              <a:rPr lang="en-GB" sz="1800" dirty="0"/>
              <a:t>Designing Tools &amp; Systems</a:t>
            </a:r>
          </a:p>
          <a:p>
            <a:pPr marL="285750" indent="-285750">
              <a:lnSpc>
                <a:spcPts val="1960"/>
              </a:lnSpc>
              <a:spcBef>
                <a:spcPts val="0"/>
              </a:spcBef>
              <a:buFont typeface="Arial" panose="020B0604020202020204" pitchFamily="34" charset="0"/>
              <a:buChar char="•"/>
            </a:pPr>
            <a:r>
              <a:rPr lang="en-GB" sz="1800" dirty="0"/>
              <a:t>Monitoring</a:t>
            </a:r>
          </a:p>
        </p:txBody>
      </p:sp>
    </p:spTree>
    <p:extLst>
      <p:ext uri="{BB962C8B-B14F-4D97-AF65-F5344CB8AC3E}">
        <p14:creationId xmlns:p14="http://schemas.microsoft.com/office/powerpoint/2010/main" val="64266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6010872"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b="1" dirty="0">
                <a:solidFill>
                  <a:schemeClr val="bg1"/>
                </a:solidFill>
              </a:rPr>
              <a:t>How does one shape an </a:t>
            </a:r>
            <a:r>
              <a:rPr lang="en-US" b="1" dirty="0" err="1">
                <a:solidFill>
                  <a:schemeClr val="bg1"/>
                </a:solidFill>
              </a:rPr>
              <a:t>organisational</a:t>
            </a:r>
            <a:r>
              <a:rPr lang="en-US" b="1" dirty="0">
                <a:solidFill>
                  <a:schemeClr val="bg1"/>
                </a:solidFill>
              </a:rPr>
              <a:t> culture? </a:t>
            </a:r>
            <a:r>
              <a:rPr lang="en-US" dirty="0">
                <a:solidFill>
                  <a:schemeClr val="bg1"/>
                </a:solidFill>
              </a:rPr>
              <a:t>Through six “embedding mechanisms” according to </a:t>
            </a:r>
            <a:r>
              <a:rPr lang="en-US" dirty="0">
                <a:solidFill>
                  <a:schemeClr val="bg1"/>
                </a:solidFill>
                <a:hlinkClick r:id="rId3"/>
              </a:rPr>
              <a:t>Dr. Schein</a:t>
            </a:r>
            <a:r>
              <a:rPr lang="en-US" dirty="0">
                <a:solidFill>
                  <a:schemeClr val="bg1"/>
                </a:solidFill>
              </a:rPr>
              <a:t>, a former professor at the MIT Sloan School of Management</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419799"/>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Creating a Culture for the Future: A Leader’s Role</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707827" y="2046514"/>
            <a:ext cx="10820871" cy="4233237"/>
            <a:chOff x="707827" y="2046514"/>
            <a:chExt cx="10820871" cy="4233237"/>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113153" y="2126977"/>
              <a:ext cx="1450655" cy="400110"/>
            </a:xfrm>
            <a:prstGeom prst="rect">
              <a:avLst/>
            </a:prstGeom>
            <a:noFill/>
          </p:spPr>
          <p:txBody>
            <a:bodyPr wrap="none" rtlCol="0" anchor="ctr" anchorCtr="0">
              <a:spAutoFit/>
            </a:bodyPr>
            <a:lstStyle/>
            <a:p>
              <a:pPr algn="r"/>
              <a:r>
                <a:rPr lang="en-GB" sz="2000" b="1" dirty="0">
                  <a:solidFill>
                    <a:srgbClr val="C01F75"/>
                  </a:solidFill>
                  <a:ea typeface="League Spartan" charset="0"/>
                  <a:cs typeface="Poppins" pitchFamily="2" charset="77"/>
                </a:rPr>
                <a:t>1. Attention</a:t>
              </a: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449986"/>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What do you systematically pay attention to?</a:t>
              </a:r>
            </a:p>
          </p:txBody>
        </p:sp>
        <p:sp>
          <p:nvSpPr>
            <p:cNvPr id="6" name="TextBox 56">
              <a:extLst>
                <a:ext uri="{FF2B5EF4-FFF2-40B4-BE49-F238E27FC236}">
                  <a16:creationId xmlns:a16="http://schemas.microsoft.com/office/drawing/2014/main" id="{9926B52A-16F8-2A78-33C6-B006C2EEEE04}"/>
                </a:ext>
              </a:extLst>
            </p:cNvPr>
            <p:cNvSpPr txBox="1"/>
            <p:nvPr/>
          </p:nvSpPr>
          <p:spPr>
            <a:xfrm>
              <a:off x="1478204" y="3333125"/>
              <a:ext cx="2126059" cy="707886"/>
            </a:xfrm>
            <a:prstGeom prst="rect">
              <a:avLst/>
            </a:prstGeom>
            <a:noFill/>
          </p:spPr>
          <p:txBody>
            <a:bodyPr wrap="square" rtlCol="0" anchor="ctr" anchorCtr="0">
              <a:spAutoFit/>
            </a:bodyPr>
            <a:lstStyle/>
            <a:p>
              <a:pPr algn="r"/>
              <a:r>
                <a:rPr lang="en-GB" sz="2000" b="1" dirty="0">
                  <a:solidFill>
                    <a:srgbClr val="005757"/>
                  </a:solidFill>
                  <a:ea typeface="League Spartan" charset="0"/>
                  <a:cs typeface="Poppins" pitchFamily="2" charset="77"/>
                </a:rPr>
                <a:t>2. Signals through budgeting process</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752492" y="4015109"/>
              <a:ext cx="2810833"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rPr>
                <a:t>What signals are sent, unintentionally or not during the budgeting process? </a:t>
              </a:r>
            </a:p>
          </p:txBody>
        </p:sp>
        <p:sp>
          <p:nvSpPr>
            <p:cNvPr id="8" name="TextBox 60">
              <a:extLst>
                <a:ext uri="{FF2B5EF4-FFF2-40B4-BE49-F238E27FC236}">
                  <a16:creationId xmlns:a16="http://schemas.microsoft.com/office/drawing/2014/main" id="{A56F8044-F810-0351-0ED6-4B58352B5687}"/>
                </a:ext>
              </a:extLst>
            </p:cNvPr>
            <p:cNvSpPr txBox="1"/>
            <p:nvPr/>
          </p:nvSpPr>
          <p:spPr>
            <a:xfrm>
              <a:off x="1505362" y="5001455"/>
              <a:ext cx="2126059" cy="707886"/>
            </a:xfrm>
            <a:prstGeom prst="rect">
              <a:avLst/>
            </a:prstGeom>
            <a:noFill/>
          </p:spPr>
          <p:txBody>
            <a:bodyPr wrap="square" rtlCol="0" anchor="ctr" anchorCtr="0">
              <a:spAutoFit/>
            </a:bodyPr>
            <a:lstStyle/>
            <a:p>
              <a:pPr algn="r"/>
              <a:r>
                <a:rPr lang="en-GB" sz="2000" b="1" dirty="0">
                  <a:solidFill>
                    <a:srgbClr val="EDA13E"/>
                  </a:solidFill>
                  <a:ea typeface="League Spartan" charset="0"/>
                  <a:cs typeface="Poppins" pitchFamily="2" charset="77"/>
                </a:rPr>
                <a:t>3. Rewards and punishment</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1109050" y="5680724"/>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What behaviours do you reward and punish?</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238856"/>
              <a:ext cx="2233432" cy="400110"/>
            </a:xfrm>
            <a:prstGeom prst="rect">
              <a:avLst/>
            </a:prstGeom>
            <a:noFill/>
          </p:spPr>
          <p:txBody>
            <a:bodyPr wrap="none" rtlCol="0" anchor="ctr" anchorCtr="0">
              <a:spAutoFit/>
            </a:bodyPr>
            <a:lstStyle/>
            <a:p>
              <a:r>
                <a:rPr lang="en-GB" sz="2000" b="1" dirty="0">
                  <a:solidFill>
                    <a:srgbClr val="7F1C58"/>
                  </a:solidFill>
                  <a:ea typeface="League Spartan" charset="0"/>
                  <a:cs typeface="Poppins" pitchFamily="2" charset="77"/>
                </a:rPr>
                <a:t>4. Respond to crisis</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33763" y="260444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How do you respond in time of crisis? </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r>
                <a:rPr lang="en-GB" sz="2000" b="1" dirty="0">
                  <a:solidFill>
                    <a:srgbClr val="CD6634"/>
                  </a:solidFill>
                  <a:ea typeface="League Spartan" charset="0"/>
                  <a:cs typeface="Poppins" pitchFamily="2" charset="77"/>
                </a:rPr>
                <a:t>5. Consistency</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9" y="382026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How does what you say compare to what you do?</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986752"/>
              <a:ext cx="1885003" cy="400110"/>
            </a:xfrm>
            <a:prstGeom prst="rect">
              <a:avLst/>
            </a:prstGeom>
            <a:noFill/>
          </p:spPr>
          <p:txBody>
            <a:bodyPr wrap="none" rtlCol="0" anchor="ctr" anchorCtr="0">
              <a:spAutoFit/>
            </a:bodyPr>
            <a:lstStyle/>
            <a:p>
              <a:r>
                <a:rPr lang="en-GB" sz="2000" b="1" dirty="0">
                  <a:solidFill>
                    <a:srgbClr val="C01F75"/>
                  </a:solidFill>
                  <a:ea typeface="League Spartan" charset="0"/>
                  <a:cs typeface="Poppins" pitchFamily="2" charset="77"/>
                </a:rPr>
                <a:t>6. HR behaviour</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184809"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Who do you recruit, promote and fire; what does that say about the organisation’s values?</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r"/>
              <a:r>
                <a:rPr lang="en-GB" b="1" dirty="0">
                  <a:solidFill>
                    <a:schemeClr val="bg1"/>
                  </a:solidFill>
                  <a:ea typeface="League Spartan" charset="0"/>
                  <a:cs typeface="Poppins" pitchFamily="2" charset="77"/>
                </a:rPr>
                <a:t>Attention</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18547" y="2046514"/>
              <a:ext cx="3648270" cy="4233237"/>
              <a:chOff x="4218547" y="2046514"/>
              <a:chExt cx="3648270"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548731" y="2516408"/>
                <a:ext cx="1264477" cy="384721"/>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Attention</a:t>
                </a: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12112"/>
                <a:ext cx="1454316" cy="677108"/>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Rewards + punishment</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552429"/>
                <a:ext cx="1134565"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Respond to Crisis</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Consistency</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HR Behaviour</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21149" y="3371023"/>
                <a:ext cx="1592059" cy="1261884"/>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Signals through budgeting process</a:t>
                </a:r>
              </a:p>
            </p:txBody>
          </p:sp>
        </p:grpSp>
      </p:grpSp>
    </p:spTree>
    <p:extLst>
      <p:ext uri="{BB962C8B-B14F-4D97-AF65-F5344CB8AC3E}">
        <p14:creationId xmlns:p14="http://schemas.microsoft.com/office/powerpoint/2010/main" val="11073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Based on the findings of the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 International Early Warning System Learning Framework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the SECure VET Package and learning model has been designed across six engaging training modules:-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What is a business crisis and what are early detection mechanisms?</a:t>
            </a:r>
          </a:p>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Knowing when –an overview of the 3 phases on SME/business crisis - main stages, the pre-crisis, the management and response stage itself and the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THE FUNDAMENTALS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You did not see this coming, it’s not usually something you’re prepared for, but once it happens, you wish you were, e.g.  natural crisis, weakening economy and calamities, market environment e.g., supply chains , technology related issues .</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EXTERNAL UNAVOIDABLE FACTORS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Management skills and culture,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Product sales crisis, Customer base, dependency, relationships.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Data systems and tools of internal and external analysis within the business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Earnings and liquidity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Operational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Technology deficits – lack of skills and resources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Organisational/personnel crisis</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A CRISIS THAT COMES FROM INTERNAL FACTORS </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UNDERSTANDING FINANCIAL AND LIQUIDITY RATIOS &amp; INSOLVENCY AS A RESTRUCTURING APPROACH</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a:solidFill>
                  <a:srgbClr val="4B4B4B"/>
                </a:solidFill>
                <a:latin typeface="Calibri" panose="020F0502020204030204" pitchFamily="34" charset="0"/>
                <a:cs typeface="Calibri" panose="020F0502020204030204" pitchFamily="34" charset="0"/>
              </a:rPr>
              <a:t>As an SME with limited resources, how can you implement early warning systems that enable you to detect crises at an early stage before they take on dimensions that threaten the company's existence.</a:t>
            </a:r>
            <a:endParaRPr lang="en-GB" sz="1600" dirty="0">
              <a:solidFill>
                <a:srgbClr val="4B4B4B"/>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EARLY WARNING SYSTEMS </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901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1284" y="1610558"/>
            <a:ext cx="9031493" cy="3867704"/>
          </a:xfrm>
        </p:spPr>
        <p:txBody>
          <a:bodyPr>
            <a:noAutofit/>
          </a:bodyPr>
          <a:lstStyle/>
          <a:p>
            <a:pPr marL="12700" indent="-12700"/>
            <a:r>
              <a:rPr lang="en-GB" sz="2000" dirty="0"/>
              <a:t>Invest a few minutes right now and assess your current leadership “style.”  You may at times be democratic or a delegator, a pace-setter, or any other number of styles, but more than likely you have a “go-to” style.  The recommendation is to move away from a singular style or “golf club” during this time of crisis and instead think of your leadership as a “golf bag” carrying different leadership styles for various situations.</a:t>
            </a:r>
          </a:p>
          <a:p>
            <a:pPr marL="12700" indent="-12700"/>
            <a:endParaRPr lang="en-GB" sz="2000" dirty="0"/>
          </a:p>
          <a:p>
            <a:pPr marL="12700" indent="-12700"/>
            <a:r>
              <a:rPr lang="en-GB" sz="2000" dirty="0"/>
              <a:t>In the great game of golf, you want to select the right club once you have assessed the lay of the ball, the distance, and various other factors.  The same should be true for our leadership styles.  For most of us, the lay of the ball has shifted — our environment has changed dramatically in the midst of this crisis.  You need to now feel empowered to “select a different club” or style than you normally would because everything happening is unprecedented.  That might mean you are a lot more directive and commanding in your leadership style for the sake of saving the company.  Communicate this shift in your leadership style to your people. It certainly will not be like this forever, but this is how we will survive today.  As a leader, you have the freedom to change that style in order to combat the present circumstances</a:t>
            </a:r>
            <a:r>
              <a:rPr lang="en-GB" dirty="0"/>
              <a:t>.</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Have you heard of Golf Bag Leadership?</a:t>
            </a:r>
          </a:p>
        </p:txBody>
      </p:sp>
      <p:pic>
        <p:nvPicPr>
          <p:cNvPr id="10" name="Picture 9" descr="A picture containing grass, outdoor, golf&#10;&#10;Description automatically generated">
            <a:extLst>
              <a:ext uri="{FF2B5EF4-FFF2-40B4-BE49-F238E27FC236}">
                <a16:creationId xmlns:a16="http://schemas.microsoft.com/office/drawing/2014/main" id="{58CEB359-E9A7-39D3-F53C-529FFEA513B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232777" y="1775534"/>
            <a:ext cx="2863036" cy="4486923"/>
          </a:xfrm>
          <a:prstGeom prst="rect">
            <a:avLst/>
          </a:prstGeom>
        </p:spPr>
      </p:pic>
      <p:sp>
        <p:nvSpPr>
          <p:cNvPr id="13" name="TextBox 12">
            <a:extLst>
              <a:ext uri="{FF2B5EF4-FFF2-40B4-BE49-F238E27FC236}">
                <a16:creationId xmlns:a16="http://schemas.microsoft.com/office/drawing/2014/main" id="{936307AA-A138-9D72-6ACC-E7C6EC199FE7}"/>
              </a:ext>
            </a:extLst>
          </p:cNvPr>
          <p:cNvSpPr txBox="1"/>
          <p:nvPr/>
        </p:nvSpPr>
        <p:spPr>
          <a:xfrm>
            <a:off x="3428999" y="6427433"/>
            <a:ext cx="9825361" cy="307777"/>
          </a:xfrm>
          <a:prstGeom prst="rect">
            <a:avLst/>
          </a:prstGeom>
          <a:noFill/>
        </p:spPr>
        <p:txBody>
          <a:bodyPr wrap="square">
            <a:spAutoFit/>
          </a:bodyPr>
          <a:lstStyle/>
          <a:p>
            <a:r>
              <a:rPr lang="en-GB" sz="1400" dirty="0">
                <a:hlinkClick r:id="rId5"/>
              </a:rPr>
              <a:t>SOURCE:  LEADERSHIP DURING A CRISIS: Leadership, Engagement and Culture — ENNIS Legacy Partners (ennislp.com)</a:t>
            </a:r>
            <a:endParaRPr lang="en-IE" sz="1400" dirty="0"/>
          </a:p>
        </p:txBody>
      </p:sp>
    </p:spTree>
    <p:extLst>
      <p:ext uri="{BB962C8B-B14F-4D97-AF65-F5344CB8AC3E}">
        <p14:creationId xmlns:p14="http://schemas.microsoft.com/office/powerpoint/2010/main" val="3390174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2806555"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Crisis Leadership</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Online Media 1" title="Crisis is inevitable, failure doesn't have to be: Paul Robertson at TEDxBristol">
            <a:hlinkClick r:id="" action="ppaction://media"/>
            <a:extLst>
              <a:ext uri="{FF2B5EF4-FFF2-40B4-BE49-F238E27FC236}">
                <a16:creationId xmlns:a16="http://schemas.microsoft.com/office/drawing/2014/main" id="{B146CF39-AA77-4903-5DB3-3AA4F38B5BE1}"/>
              </a:ext>
            </a:extLst>
          </p:cNvPr>
          <p:cNvPicPr>
            <a:picLocks noRot="1" noChangeAspect="1"/>
          </p:cNvPicPr>
          <p:nvPr>
            <a:videoFile r:link="rId1"/>
          </p:nvPr>
        </p:nvPicPr>
        <p:blipFill>
          <a:blip r:embed="rId3"/>
          <a:stretch>
            <a:fillRect/>
          </a:stretch>
        </p:blipFill>
        <p:spPr>
          <a:xfrm>
            <a:off x="5042568" y="2399210"/>
            <a:ext cx="6255084" cy="3534122"/>
          </a:xfrm>
          <a:prstGeom prst="rect">
            <a:avLst/>
          </a:prstGeom>
        </p:spPr>
      </p:pic>
      <p:sp>
        <p:nvSpPr>
          <p:cNvPr id="5" name="TextBox 4">
            <a:extLst>
              <a:ext uri="{FF2B5EF4-FFF2-40B4-BE49-F238E27FC236}">
                <a16:creationId xmlns:a16="http://schemas.microsoft.com/office/drawing/2014/main" id="{2737B7AC-1E74-A44F-F815-2A049E5A4AF5}"/>
              </a:ext>
            </a:extLst>
          </p:cNvPr>
          <p:cNvSpPr txBox="1"/>
          <p:nvPr/>
        </p:nvSpPr>
        <p:spPr>
          <a:xfrm>
            <a:off x="262045" y="2399210"/>
            <a:ext cx="4598713" cy="3046988"/>
          </a:xfrm>
          <a:prstGeom prst="rect">
            <a:avLst/>
          </a:prstGeom>
          <a:noFill/>
        </p:spPr>
        <p:txBody>
          <a:bodyPr wrap="square">
            <a:spAutoFit/>
          </a:bodyPr>
          <a:lstStyle/>
          <a:p>
            <a:pPr algn="l" fontAlgn="base"/>
            <a:r>
              <a:rPr lang="en-GB" sz="3200" b="1" i="0" dirty="0">
                <a:solidFill>
                  <a:srgbClr val="595959"/>
                </a:solidFill>
                <a:effectLst/>
              </a:rPr>
              <a:t>Crisis is inevitable, failure doesn't have to be</a:t>
            </a:r>
            <a:endParaRPr lang="en-GB" sz="3200" b="1" dirty="0">
              <a:solidFill>
                <a:srgbClr val="595959"/>
              </a:solidFill>
            </a:endParaRPr>
          </a:p>
          <a:p>
            <a:pPr algn="l" fontAlgn="base"/>
            <a:r>
              <a:rPr lang="en-GB" sz="3200" b="0" i="0" dirty="0">
                <a:solidFill>
                  <a:srgbClr val="595959"/>
                </a:solidFill>
                <a:effectLst/>
              </a:rPr>
              <a:t>Paul Robertson,  PWC at </a:t>
            </a:r>
            <a:r>
              <a:rPr lang="en-GB" sz="3200" b="0" i="0" dirty="0" err="1">
                <a:solidFill>
                  <a:srgbClr val="595959"/>
                </a:solidFill>
                <a:effectLst/>
              </a:rPr>
              <a:t>TEDxBristol</a:t>
            </a:r>
            <a:endParaRPr lang="en-GB" sz="3200" b="0" i="0" dirty="0">
              <a:solidFill>
                <a:srgbClr val="595959"/>
              </a:solidFill>
              <a:effectLst/>
            </a:endParaRPr>
          </a:p>
          <a:p>
            <a:pPr algn="l" fontAlgn="base"/>
            <a:endParaRPr lang="en-GB" sz="3200" dirty="0">
              <a:solidFill>
                <a:srgbClr val="2D2D2D"/>
              </a:solidFill>
            </a:endParaRPr>
          </a:p>
          <a:p>
            <a:pPr algn="l" fontAlgn="base"/>
            <a:r>
              <a:rPr lang="en-GB" sz="3200" b="0" i="0" dirty="0">
                <a:solidFill>
                  <a:schemeClr val="bg1"/>
                </a:solidFill>
                <a:effectLst/>
                <a:highlight>
                  <a:srgbClr val="F16924"/>
                </a:highlight>
              </a:rPr>
              <a:t>Click play ……</a:t>
            </a:r>
          </a:p>
        </p:txBody>
      </p:sp>
    </p:spTree>
    <p:extLst>
      <p:ext uri="{BB962C8B-B14F-4D97-AF65-F5344CB8AC3E}">
        <p14:creationId xmlns:p14="http://schemas.microsoft.com/office/powerpoint/2010/main" val="21517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60521-07F2-9468-27DA-DB7CF2998B59}"/>
              </a:ext>
            </a:extLst>
          </p:cNvPr>
          <p:cNvSpPr>
            <a:spLocks noGrp="1"/>
          </p:cNvSpPr>
          <p:nvPr>
            <p:ph type="body" sz="quarter" idx="16"/>
          </p:nvPr>
        </p:nvSpPr>
        <p:spPr>
          <a:xfrm>
            <a:off x="2149153" y="1379071"/>
            <a:ext cx="4278279" cy="383300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Product Sales Crisis:</a:t>
            </a:r>
          </a:p>
        </p:txBody>
      </p:sp>
      <p:sp>
        <p:nvSpPr>
          <p:cNvPr id="6" name="Text Placeholder 5">
            <a:extLst>
              <a:ext uri="{FF2B5EF4-FFF2-40B4-BE49-F238E27FC236}">
                <a16:creationId xmlns:a16="http://schemas.microsoft.com/office/drawing/2014/main" id="{ABF418C7-69E0-D01D-E496-294CF698030B}"/>
              </a:ext>
            </a:extLst>
          </p:cNvPr>
          <p:cNvSpPr>
            <a:spLocks noGrp="1"/>
          </p:cNvSpPr>
          <p:nvPr>
            <p:ph type="body" sz="quarter" idx="17"/>
          </p:nvPr>
        </p:nvSpPr>
        <p:spPr/>
        <p:txBody>
          <a:bodyPr/>
          <a:lstStyle/>
          <a:p>
            <a:r>
              <a:rPr lang="en-US" dirty="0"/>
              <a:t>03</a:t>
            </a:r>
          </a:p>
        </p:txBody>
      </p:sp>
      <p:sp>
        <p:nvSpPr>
          <p:cNvPr id="7" name="Text Placeholder 1">
            <a:extLst>
              <a:ext uri="{FF2B5EF4-FFF2-40B4-BE49-F238E27FC236}">
                <a16:creationId xmlns:a16="http://schemas.microsoft.com/office/drawing/2014/main" id="{CF547DCB-3A10-EEB3-035A-A92ABA303AA2}"/>
              </a:ext>
            </a:extLst>
          </p:cNvPr>
          <p:cNvSpPr txBox="1">
            <a:spLocks/>
          </p:cNvSpPr>
          <p:nvPr/>
        </p:nvSpPr>
        <p:spPr>
          <a:xfrm>
            <a:off x="2149154" y="3295575"/>
            <a:ext cx="4213546" cy="1826092"/>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pPr>
            <a:r>
              <a:rPr lang="en-US" sz="2200" dirty="0">
                <a:latin typeface="Calibri" panose="020F0502020204030204" pitchFamily="34" charset="0"/>
                <a:cs typeface="Calibri" panose="020F0502020204030204" pitchFamily="34" charset="0"/>
              </a:rPr>
              <a:t>When your product or company experiences a sudden drop in demand leading to loss</a:t>
            </a:r>
          </a:p>
        </p:txBody>
      </p:sp>
    </p:spTree>
    <p:extLst>
      <p:ext uri="{BB962C8B-B14F-4D97-AF65-F5344CB8AC3E}">
        <p14:creationId xmlns:p14="http://schemas.microsoft.com/office/powerpoint/2010/main" val="425085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164670" y="680643"/>
            <a:ext cx="4931330" cy="582221"/>
          </a:xfrm>
        </p:spPr>
        <p:txBody>
          <a:bodyPr>
            <a:normAutofit lnSpcReduction="10000"/>
          </a:bodyPr>
          <a:lstStyle/>
          <a:p>
            <a:r>
              <a:rPr lang="en-US" dirty="0"/>
              <a:t>Product Sales Crisis</a:t>
            </a:r>
          </a:p>
        </p:txBody>
      </p:sp>
      <p:sp>
        <p:nvSpPr>
          <p:cNvPr id="8" name="TextBox 7">
            <a:extLst>
              <a:ext uri="{FF2B5EF4-FFF2-40B4-BE49-F238E27FC236}">
                <a16:creationId xmlns:a16="http://schemas.microsoft.com/office/drawing/2014/main" id="{2E56839D-E9CB-E5FB-47EB-F77BE9EF3578}"/>
              </a:ext>
            </a:extLst>
          </p:cNvPr>
          <p:cNvSpPr txBox="1"/>
          <p:nvPr/>
        </p:nvSpPr>
        <p:spPr>
          <a:xfrm>
            <a:off x="7000257" y="702324"/>
            <a:ext cx="4931330" cy="5453352"/>
          </a:xfrm>
          <a:prstGeom prst="rect">
            <a:avLst/>
          </a:prstGeom>
          <a:noFill/>
        </p:spPr>
        <p:txBody>
          <a:bodyPr wrap="square">
            <a:spAutoFit/>
          </a:bodyPr>
          <a:lstStyle/>
          <a:p>
            <a:pPr>
              <a:lnSpc>
                <a:spcPts val="2200"/>
              </a:lnSpc>
            </a:pPr>
            <a:r>
              <a:rPr lang="en-GB" sz="2100" dirty="0">
                <a:solidFill>
                  <a:srgbClr val="595959"/>
                </a:solidFill>
              </a:rPr>
              <a:t>According to </a:t>
            </a:r>
            <a:r>
              <a:rPr lang="en-GB" sz="2100" dirty="0">
                <a:solidFill>
                  <a:srgbClr val="595959"/>
                </a:solidFill>
                <a:hlinkClick r:id="rId2"/>
              </a:rPr>
              <a:t>Benny Reich, Strategic Product Leader</a:t>
            </a:r>
            <a:r>
              <a:rPr lang="en-GB" sz="2100" dirty="0">
                <a:solidFill>
                  <a:srgbClr val="595959"/>
                </a:solidFill>
              </a:rPr>
              <a:t>, when we work on a product we have our strategy, our roadmap, and our plan. The team can execute it and we adapt it in an agile way as we go. Sometimes the plan can face a crisis. It can be a good crisis such as a big potential customer that may require some new features to be developed very fast to win them or a bad crisis such as a critical problem in our production system that might cause it to stop working if we do not handle it properly in time.</a:t>
            </a:r>
          </a:p>
          <a:p>
            <a:pPr>
              <a:lnSpc>
                <a:spcPts val="2200"/>
              </a:lnSpc>
            </a:pPr>
            <a:endParaRPr lang="en-GB" sz="2100" dirty="0">
              <a:solidFill>
                <a:srgbClr val="595959"/>
              </a:solidFill>
            </a:endParaRPr>
          </a:p>
          <a:p>
            <a:pPr>
              <a:lnSpc>
                <a:spcPts val="2200"/>
              </a:lnSpc>
            </a:pPr>
            <a:r>
              <a:rPr lang="en-GB" sz="2100" dirty="0">
                <a:solidFill>
                  <a:srgbClr val="595959"/>
                </a:solidFill>
              </a:rPr>
              <a:t>In such situations, several things might happen. If the process works as it should, the right people will jump on the crisis or the opportunity and will do the necessary things to work on it and solve what is needed to be solved within time. </a:t>
            </a:r>
            <a:endParaRPr lang="en-BA" sz="2100" dirty="0">
              <a:solidFill>
                <a:srgbClr val="595959"/>
              </a:solidFill>
            </a:endParaRPr>
          </a:p>
        </p:txBody>
      </p:sp>
      <p:sp>
        <p:nvSpPr>
          <p:cNvPr id="2" name="Rectangle 1">
            <a:extLst>
              <a:ext uri="{FF2B5EF4-FFF2-40B4-BE49-F238E27FC236}">
                <a16:creationId xmlns:a16="http://schemas.microsoft.com/office/drawing/2014/main" id="{F6149F3E-D504-294E-794E-E4D86E71A0F2}"/>
              </a:ext>
            </a:extLst>
          </p:cNvPr>
          <p:cNvSpPr/>
          <p:nvPr/>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10" name="Text Placeholder 5">
            <a:extLst>
              <a:ext uri="{FF2B5EF4-FFF2-40B4-BE49-F238E27FC236}">
                <a16:creationId xmlns:a16="http://schemas.microsoft.com/office/drawing/2014/main" id="{EA5C5F45-7A50-A445-7B3F-C79AAA5A3D6D}"/>
              </a:ext>
            </a:extLst>
          </p:cNvPr>
          <p:cNvGraphicFramePr/>
          <p:nvPr>
            <p:extLst>
              <p:ext uri="{D42A27DB-BD31-4B8C-83A1-F6EECF244321}">
                <p14:modId xmlns:p14="http://schemas.microsoft.com/office/powerpoint/2010/main" val="3076129916"/>
              </p:ext>
            </p:extLst>
          </p:nvPr>
        </p:nvGraphicFramePr>
        <p:xfrm>
          <a:off x="1207364" y="1675136"/>
          <a:ext cx="5655075" cy="480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04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11881224" cy="1079376"/>
          </a:xfrm>
        </p:spPr>
        <p:txBody>
          <a:bodyPr>
            <a:noAutofit/>
          </a:bodyPr>
          <a:lstStyle/>
          <a:p>
            <a:pPr marL="0" indent="0">
              <a:lnSpc>
                <a:spcPts val="2200"/>
              </a:lnSpc>
            </a:pPr>
            <a:r>
              <a:rPr lang="en-GB" sz="2000" dirty="0">
                <a:solidFill>
                  <a:srgbClr val="595959"/>
                </a:solidFill>
              </a:rPr>
              <a:t>That is the easy part, even though it sometimes seems like magic. </a:t>
            </a:r>
            <a:r>
              <a:rPr lang="en-GB" sz="2000" dirty="0"/>
              <a:t>Depending on the type of crisis, this</a:t>
            </a:r>
            <a:r>
              <a:rPr lang="en-GB" sz="2000" dirty="0">
                <a:solidFill>
                  <a:srgbClr val="595959"/>
                </a:solidFill>
              </a:rPr>
              <a:t> is the time in which a good product lead or sales manager can make a difference. Their job should be to calm things, put them in proportion and make sure that while the right team solves the crisis, keeping collateral damage to a minimum.</a:t>
            </a:r>
          </a:p>
          <a:p>
            <a:pPr marL="0" indent="0">
              <a:lnSpc>
                <a:spcPts val="2200"/>
              </a:lnSpc>
            </a:pPr>
            <a:endParaRPr lang="en-GB" sz="20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Actions to take in a product crisis</a:t>
            </a:r>
          </a:p>
        </p:txBody>
      </p:sp>
      <p:sp>
        <p:nvSpPr>
          <p:cNvPr id="5" name="TextBox 4">
            <a:extLst>
              <a:ext uri="{FF2B5EF4-FFF2-40B4-BE49-F238E27FC236}">
                <a16:creationId xmlns:a16="http://schemas.microsoft.com/office/drawing/2014/main" id="{18E3FFE7-7CA1-E650-C854-EBB17FFAE105}"/>
              </a:ext>
            </a:extLst>
          </p:cNvPr>
          <p:cNvSpPr txBox="1"/>
          <p:nvPr/>
        </p:nvSpPr>
        <p:spPr>
          <a:xfrm>
            <a:off x="130206" y="2796633"/>
            <a:ext cx="5854086" cy="3750386"/>
          </a:xfrm>
          <a:prstGeom prst="rect">
            <a:avLst/>
          </a:prstGeom>
          <a:noFill/>
        </p:spPr>
        <p:txBody>
          <a:bodyPr wrap="square">
            <a:spAutoFit/>
          </a:bodyPr>
          <a:lstStyle/>
          <a:p>
            <a:pPr marL="0" indent="0">
              <a:lnSpc>
                <a:spcPts val="2200"/>
              </a:lnSpc>
            </a:pPr>
            <a:r>
              <a:rPr lang="en-GB" sz="1800" dirty="0">
                <a:solidFill>
                  <a:schemeClr val="bg1"/>
                </a:solidFill>
                <a:highlight>
                  <a:srgbClr val="B41F7A"/>
                </a:highlight>
              </a:rPr>
              <a:t>PRODUCT CRISIS </a:t>
            </a:r>
          </a:p>
          <a:p>
            <a:pPr>
              <a:lnSpc>
                <a:spcPts val="2200"/>
              </a:lnSpc>
            </a:pPr>
            <a:endParaRPr lang="en-GB" sz="1800" dirty="0">
              <a:solidFill>
                <a:srgbClr val="595959"/>
              </a:solidFill>
            </a:endParaRPr>
          </a:p>
          <a:p>
            <a:pPr marL="457200" indent="-457200">
              <a:lnSpc>
                <a:spcPts val="2200"/>
              </a:lnSpc>
              <a:buAutoNum type="arabicParenR"/>
            </a:pPr>
            <a:r>
              <a:rPr lang="en-GB" sz="1800" dirty="0" err="1">
                <a:solidFill>
                  <a:srgbClr val="595959"/>
                </a:solidFill>
              </a:rPr>
              <a:t>Analyze</a:t>
            </a:r>
            <a:r>
              <a:rPr lang="en-GB" sz="1800" dirty="0">
                <a:solidFill>
                  <a:srgbClr val="595959"/>
                </a:solidFill>
              </a:rPr>
              <a:t> the product crisis and make sure it gets the right resources. No less. No more. </a:t>
            </a:r>
          </a:p>
          <a:p>
            <a:pPr marL="457200" indent="-457200">
              <a:lnSpc>
                <a:spcPts val="2200"/>
              </a:lnSpc>
              <a:buAutoNum type="arabicParenR"/>
            </a:pPr>
            <a:r>
              <a:rPr lang="en-GB" sz="1800" dirty="0"/>
              <a:t>C</a:t>
            </a:r>
            <a:r>
              <a:rPr lang="en-GB" sz="1800" dirty="0">
                <a:solidFill>
                  <a:srgbClr val="595959"/>
                </a:solidFill>
              </a:rPr>
              <a:t>ontrol the flow of information. Make sure that the team working on the crisis has all the right data on the situation. Share timely updates with the rest of the team but make sure not interfere with the team working on the crisis. You have to protect this team.</a:t>
            </a:r>
          </a:p>
          <a:p>
            <a:pPr marL="457200" indent="-457200">
              <a:lnSpc>
                <a:spcPts val="2200"/>
              </a:lnSpc>
              <a:buAutoNum type="arabicParenR"/>
            </a:pPr>
            <a:r>
              <a:rPr lang="en-GB" sz="1800" dirty="0"/>
              <a:t>O</a:t>
            </a:r>
            <a:r>
              <a:rPr lang="en-GB" sz="1800" dirty="0">
                <a:solidFill>
                  <a:srgbClr val="595959"/>
                </a:solidFill>
              </a:rPr>
              <a:t>nce things are in motion, make sure whoever is not needed for solving the crisis can continue to work. You may need to shift priorities, update the plan, but there is no point in paralyzing the team. </a:t>
            </a:r>
          </a:p>
        </p:txBody>
      </p:sp>
      <p:sp>
        <p:nvSpPr>
          <p:cNvPr id="6" name="TextBox 5">
            <a:extLst>
              <a:ext uri="{FF2B5EF4-FFF2-40B4-BE49-F238E27FC236}">
                <a16:creationId xmlns:a16="http://schemas.microsoft.com/office/drawing/2014/main" id="{EA1EAB85-023F-F656-9309-A8805015BD2E}"/>
              </a:ext>
            </a:extLst>
          </p:cNvPr>
          <p:cNvSpPr txBox="1"/>
          <p:nvPr/>
        </p:nvSpPr>
        <p:spPr>
          <a:xfrm>
            <a:off x="6104134" y="2867654"/>
            <a:ext cx="5854087" cy="3750386"/>
          </a:xfrm>
          <a:prstGeom prst="rect">
            <a:avLst/>
          </a:prstGeom>
          <a:noFill/>
        </p:spPr>
        <p:txBody>
          <a:bodyPr wrap="square">
            <a:spAutoFit/>
          </a:bodyPr>
          <a:lstStyle/>
          <a:p>
            <a:pPr marL="0" indent="0">
              <a:lnSpc>
                <a:spcPts val="2200"/>
              </a:lnSpc>
            </a:pPr>
            <a:r>
              <a:rPr lang="en-GB" sz="1800" dirty="0">
                <a:solidFill>
                  <a:schemeClr val="bg1"/>
                </a:solidFill>
                <a:highlight>
                  <a:srgbClr val="B41F7A"/>
                </a:highlight>
              </a:rPr>
              <a:t>PRODUCT SALES CRISIS </a:t>
            </a:r>
          </a:p>
          <a:p>
            <a:pPr marL="0" indent="0">
              <a:lnSpc>
                <a:spcPts val="2200"/>
              </a:lnSpc>
            </a:pPr>
            <a:endParaRPr lang="en-GB" sz="900" dirty="0">
              <a:solidFill>
                <a:schemeClr val="bg1"/>
              </a:solidFill>
              <a:highlight>
                <a:srgbClr val="B41F7A"/>
              </a:highlight>
            </a:endParaRPr>
          </a:p>
          <a:p>
            <a:pPr>
              <a:lnSpc>
                <a:spcPts val="2200"/>
              </a:lnSpc>
            </a:pPr>
            <a:r>
              <a:rPr lang="en-GB" sz="1800" dirty="0">
                <a:solidFill>
                  <a:srgbClr val="595959"/>
                </a:solidFill>
              </a:rPr>
              <a:t>In terms of a product sales crisis, in a sales drop, driven by panic, poor leadership, or a combination of both, many sellers fall prey to bad behaviours, which amplifies an already dire situation and damages their business prospects for the future. </a:t>
            </a:r>
          </a:p>
          <a:p>
            <a:pPr>
              <a:lnSpc>
                <a:spcPts val="2200"/>
              </a:lnSpc>
            </a:pPr>
            <a:endParaRPr lang="en-GB" sz="1800" dirty="0">
              <a:solidFill>
                <a:srgbClr val="595959"/>
              </a:solidFill>
            </a:endParaRPr>
          </a:p>
          <a:p>
            <a:pPr>
              <a:lnSpc>
                <a:spcPts val="2200"/>
              </a:lnSpc>
            </a:pPr>
            <a:r>
              <a:rPr lang="en-GB" sz="1800" dirty="0">
                <a:solidFill>
                  <a:srgbClr val="595959"/>
                </a:solidFill>
              </a:rPr>
              <a:t>In a crisis, fear and panic are pervasive - both within selling organisations and also within their customers’ organisations. Increasing pressure to close deals, without clear guidance on how to navigate a crisis situation, exacerbates fear and is more likely to trigger unproductive seller responses. </a:t>
            </a:r>
            <a:endParaRPr lang="en-BA" sz="1800" dirty="0">
              <a:solidFill>
                <a:srgbClr val="595959"/>
              </a:solidFill>
            </a:endParaRPr>
          </a:p>
        </p:txBody>
      </p:sp>
      <p:cxnSp>
        <p:nvCxnSpPr>
          <p:cNvPr id="8" name="Straight Connector 7">
            <a:extLst>
              <a:ext uri="{FF2B5EF4-FFF2-40B4-BE49-F238E27FC236}">
                <a16:creationId xmlns:a16="http://schemas.microsoft.com/office/drawing/2014/main" id="{D39A68B5-1785-263C-7B16-2D4D600EC53A}"/>
              </a:ext>
            </a:extLst>
          </p:cNvPr>
          <p:cNvCxnSpPr/>
          <p:nvPr/>
        </p:nvCxnSpPr>
        <p:spPr>
          <a:xfrm>
            <a:off x="5859262" y="2938509"/>
            <a:ext cx="0" cy="3515557"/>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4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79575" y="1756230"/>
            <a:ext cx="4283933" cy="4802214"/>
          </a:xfrm>
        </p:spPr>
        <p:txBody>
          <a:bodyPr>
            <a:normAutofit/>
          </a:bodyPr>
          <a:lstStyle/>
          <a:p>
            <a:pPr marL="0" indent="0">
              <a:lnSpc>
                <a:spcPts val="2280"/>
              </a:lnSpc>
            </a:pPr>
            <a:r>
              <a:rPr lang="en-GB" sz="2200" dirty="0"/>
              <a:t>SMEs should ask themselves two critical questions: </a:t>
            </a:r>
          </a:p>
          <a:p>
            <a:pPr marL="342900" indent="-342900">
              <a:lnSpc>
                <a:spcPts val="2280"/>
              </a:lnSpc>
              <a:buClr>
                <a:srgbClr val="EDA13E"/>
              </a:buClr>
              <a:buFont typeface="Arial" panose="020B0604020202020204" pitchFamily="34" charset="0"/>
              <a:buChar char="•"/>
            </a:pPr>
            <a:r>
              <a:rPr lang="en-GB" sz="2200" dirty="0"/>
              <a:t>Do we have a product the world needs right now? </a:t>
            </a:r>
          </a:p>
          <a:p>
            <a:pPr marL="342900" indent="-342900">
              <a:lnSpc>
                <a:spcPts val="2280"/>
              </a:lnSpc>
              <a:buClr>
                <a:srgbClr val="EDA13E"/>
              </a:buClr>
              <a:buFont typeface="Arial" panose="020B0604020202020204" pitchFamily="34" charset="0"/>
              <a:buChar char="•"/>
            </a:pPr>
            <a:r>
              <a:rPr lang="en-GB" sz="2200" dirty="0"/>
              <a:t>Or, can we rapidly adapt our product portfolio to provide goods that are urgently needed? </a:t>
            </a:r>
          </a:p>
          <a:p>
            <a:pPr marL="0" indent="0">
              <a:lnSpc>
                <a:spcPts val="2280"/>
              </a:lnSpc>
              <a:buClr>
                <a:srgbClr val="EDA13E"/>
              </a:buClr>
            </a:pPr>
            <a:r>
              <a:rPr lang="en-GB" sz="2200" dirty="0"/>
              <a:t>In pursuing this approach, companies can use their strengths to provide essential products, even if those goods are outside of their current product offering. </a:t>
            </a:r>
          </a:p>
          <a:p>
            <a:pPr marL="0" indent="0">
              <a:lnSpc>
                <a:spcPts val="2280"/>
              </a:lnSpc>
              <a:buClr>
                <a:srgbClr val="EDA13E"/>
              </a:buClr>
            </a:pPr>
            <a:r>
              <a:rPr lang="en-GB" sz="2000" b="0" i="0" dirty="0">
                <a:effectLst/>
                <a:latin typeface="source-serif-pro"/>
              </a:rPr>
              <a:t>More practical advice can also be found in </a:t>
            </a:r>
            <a:r>
              <a:rPr lang="en-GB" sz="2000" b="0" i="0" u="sng" dirty="0">
                <a:effectLst/>
                <a:latin typeface="source-serif-pro"/>
                <a:hlinkClick r:id="rId2">
                  <a:extLst>
                    <a:ext uri="{A12FA001-AC4F-418D-AE19-62706E023703}">
                      <ahyp:hlinkClr xmlns:ahyp="http://schemas.microsoft.com/office/drawing/2018/hyperlinkcolor" val="tx"/>
                    </a:ext>
                  </a:extLst>
                </a:hlinkClick>
              </a:rPr>
              <a:t>Product Planning in Times of Crisis</a:t>
            </a:r>
            <a:r>
              <a:rPr lang="en-GB" sz="2000" b="0" i="0" dirty="0">
                <a:effectLst/>
                <a:latin typeface="source-serif-pro"/>
              </a:rPr>
              <a:t>.</a:t>
            </a:r>
            <a:endParaRPr lang="en-GB" sz="2800" dirty="0"/>
          </a:p>
          <a:p>
            <a:pPr marL="342900" indent="-342900">
              <a:lnSpc>
                <a:spcPts val="2280"/>
              </a:lnSpc>
              <a:buClr>
                <a:srgbClr val="EDA13E"/>
              </a:buClr>
              <a:buFont typeface="Arial" panose="020B0604020202020204" pitchFamily="34" charset="0"/>
              <a:buChar char="•"/>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r>
              <a:rPr lang="en-US" dirty="0"/>
              <a:t>Innovating your Product Portfolio</a:t>
            </a:r>
          </a:p>
        </p:txBody>
      </p:sp>
      <p:sp>
        <p:nvSpPr>
          <p:cNvPr id="4" name="Rectangle 3">
            <a:extLst>
              <a:ext uri="{FF2B5EF4-FFF2-40B4-BE49-F238E27FC236}">
                <a16:creationId xmlns:a16="http://schemas.microsoft.com/office/drawing/2014/main" id="{B234B736-F96E-D62E-5AF9-A5AA8AF2177F}"/>
              </a:ext>
            </a:extLst>
          </p:cNvPr>
          <p:cNvSpPr/>
          <p:nvPr/>
        </p:nvSpPr>
        <p:spPr>
          <a:xfrm>
            <a:off x="1400660" y="153086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0" name="Picture 9">
            <a:extLst>
              <a:ext uri="{FF2B5EF4-FFF2-40B4-BE49-F238E27FC236}">
                <a16:creationId xmlns:a16="http://schemas.microsoft.com/office/drawing/2014/main" id="{56DB6C82-D709-95FF-D04E-9E5671141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510" y="444388"/>
            <a:ext cx="3970971" cy="2849228"/>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BF070A7D-3BB1-21E2-5692-6BA5FF356676}"/>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169509" y="3518947"/>
            <a:ext cx="3970971" cy="2647314"/>
          </a:xfrm>
          <a:prstGeom prst="rect">
            <a:avLst/>
          </a:prstGeom>
        </p:spPr>
      </p:pic>
    </p:spTree>
    <p:extLst>
      <p:ext uri="{BB962C8B-B14F-4D97-AF65-F5344CB8AC3E}">
        <p14:creationId xmlns:p14="http://schemas.microsoft.com/office/powerpoint/2010/main" val="219794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7451268" cy="1745202"/>
          </a:xfrm>
        </p:spPr>
        <p:txBody>
          <a:bodyPr>
            <a:noAutofit/>
          </a:bodyPr>
          <a:lstStyle/>
          <a:p>
            <a:pPr marL="0" indent="0">
              <a:lnSpc>
                <a:spcPts val="2200"/>
              </a:lnSpc>
            </a:pPr>
            <a:r>
              <a:rPr lang="en-GB" b="1" dirty="0">
                <a:effectLst/>
              </a:rPr>
              <a:t>Product Managers are like the mortar in a brick wall. Like mortar, they must fluidly fill  the gaps to make the product proposition and the whole team stronger.</a:t>
            </a:r>
          </a:p>
          <a:p>
            <a:pPr marL="0" indent="0">
              <a:lnSpc>
                <a:spcPts val="2200"/>
              </a:lnSpc>
            </a:pPr>
            <a:endParaRPr lang="en-GB" b="1" i="1" dirty="0"/>
          </a:p>
          <a:p>
            <a:pPr marL="0" indent="0">
              <a:lnSpc>
                <a:spcPts val="2200"/>
              </a:lnSpc>
            </a:pPr>
            <a:r>
              <a:rPr lang="en-GB" b="0" i="0" dirty="0">
                <a:solidFill>
                  <a:srgbClr val="313B3F"/>
                </a:solidFill>
                <a:effectLst/>
              </a:rPr>
              <a:t>The </a:t>
            </a:r>
            <a:r>
              <a:rPr lang="en-GB" dirty="0">
                <a:solidFill>
                  <a:srgbClr val="313B3F"/>
                </a:solidFill>
              </a:rPr>
              <a:t>are </a:t>
            </a:r>
            <a:r>
              <a:rPr lang="en-GB" b="0" i="0" dirty="0">
                <a:solidFill>
                  <a:srgbClr val="313B3F"/>
                </a:solidFill>
                <a:effectLst/>
              </a:rPr>
              <a:t>four key areas of Product Management that are critical to driving business impact: </a:t>
            </a:r>
          </a:p>
          <a:p>
            <a:pPr marL="0" indent="0">
              <a:lnSpc>
                <a:spcPts val="2200"/>
              </a:lnSpc>
            </a:pPr>
            <a:endParaRPr lang="en-GB" dirty="0">
              <a:solidFill>
                <a:srgbClr val="313B3F"/>
              </a:solidFill>
            </a:endParaRPr>
          </a:p>
          <a:p>
            <a:pPr marL="342900" indent="-342900">
              <a:lnSpc>
                <a:spcPts val="2200"/>
              </a:lnSpc>
              <a:buAutoNum type="arabicParenR"/>
            </a:pPr>
            <a:r>
              <a:rPr lang="en-GB" b="1" i="0" dirty="0">
                <a:solidFill>
                  <a:srgbClr val="313B3F"/>
                </a:solidFill>
                <a:effectLst/>
              </a:rPr>
              <a:t>Product Execution </a:t>
            </a:r>
            <a:r>
              <a:rPr lang="en-GB" b="0" i="0" dirty="0">
                <a:solidFill>
                  <a:srgbClr val="313B3F"/>
                </a:solidFill>
                <a:effectLst/>
              </a:rPr>
              <a:t>(the ability to build exceptional products)</a:t>
            </a:r>
          </a:p>
          <a:p>
            <a:pPr marL="342900" indent="-342900">
              <a:lnSpc>
                <a:spcPts val="2200"/>
              </a:lnSpc>
              <a:buAutoNum type="arabicParenR"/>
            </a:pPr>
            <a:r>
              <a:rPr lang="en-GB" b="1" i="0" dirty="0">
                <a:solidFill>
                  <a:srgbClr val="313B3F"/>
                </a:solidFill>
                <a:effectLst/>
              </a:rPr>
              <a:t>Customer Insight </a:t>
            </a:r>
            <a:r>
              <a:rPr lang="en-GB" b="0" i="0" dirty="0">
                <a:solidFill>
                  <a:srgbClr val="313B3F"/>
                </a:solidFill>
                <a:effectLst/>
              </a:rPr>
              <a:t>(the ability to understand and deliver on customer needs)</a:t>
            </a:r>
          </a:p>
          <a:p>
            <a:pPr marL="342900" indent="-342900">
              <a:lnSpc>
                <a:spcPts val="2200"/>
              </a:lnSpc>
              <a:buAutoNum type="arabicParenR"/>
            </a:pPr>
            <a:r>
              <a:rPr lang="en-GB" b="1" i="0" dirty="0">
                <a:solidFill>
                  <a:srgbClr val="313B3F"/>
                </a:solidFill>
                <a:effectLst/>
              </a:rPr>
              <a:t>Product Strategy </a:t>
            </a:r>
            <a:r>
              <a:rPr lang="en-GB" b="0" i="0" dirty="0">
                <a:solidFill>
                  <a:srgbClr val="313B3F"/>
                </a:solidFill>
                <a:effectLst/>
              </a:rPr>
              <a:t>(the ability to drive business impact via product innovation), and </a:t>
            </a:r>
          </a:p>
          <a:p>
            <a:pPr marL="342900" indent="-342900">
              <a:lnSpc>
                <a:spcPts val="2200"/>
              </a:lnSpc>
              <a:buAutoNum type="arabicParenR"/>
            </a:pPr>
            <a:r>
              <a:rPr lang="en-GB" b="1" i="0" dirty="0">
                <a:solidFill>
                  <a:srgbClr val="313B3F"/>
                </a:solidFill>
                <a:effectLst/>
              </a:rPr>
              <a:t>Influencing People </a:t>
            </a:r>
            <a:r>
              <a:rPr lang="en-GB" b="0" i="0" dirty="0">
                <a:solidFill>
                  <a:srgbClr val="313B3F"/>
                </a:solidFill>
                <a:effectLst/>
              </a:rPr>
              <a:t>(the ability to rally people around the team’s work).</a:t>
            </a:r>
          </a:p>
          <a:p>
            <a:pPr marL="0" indent="0">
              <a:lnSpc>
                <a:spcPts val="2200"/>
              </a:lnSpc>
            </a:pPr>
            <a:endParaRPr lang="en-GB" b="0" i="0" dirty="0">
              <a:solidFill>
                <a:srgbClr val="313B3F"/>
              </a:solidFill>
              <a:effectLst/>
            </a:endParaRPr>
          </a:p>
          <a:p>
            <a:pPr marL="0" indent="0">
              <a:lnSpc>
                <a:spcPts val="2200"/>
              </a:lnSpc>
            </a:pPr>
            <a:r>
              <a:rPr lang="en-GB" dirty="0">
                <a:solidFill>
                  <a:srgbClr val="313B3F"/>
                </a:solidFill>
              </a:rPr>
              <a:t>Ravi Mehta is doing impressive work in this area ..</a:t>
            </a:r>
            <a:endParaRPr lang="en-GB" b="0" i="0" dirty="0">
              <a:solidFill>
                <a:srgbClr val="313B3F"/>
              </a:solidFill>
              <a:effectLst/>
            </a:endParaRPr>
          </a:p>
          <a:p>
            <a:pPr marL="0" indent="0">
              <a:lnSpc>
                <a:spcPts val="2200"/>
              </a:lnSpc>
            </a:pPr>
            <a:r>
              <a:rPr lang="en-GB" dirty="0">
                <a:solidFill>
                  <a:srgbClr val="313B3F"/>
                </a:solidFill>
              </a:rPr>
              <a:t> </a:t>
            </a:r>
            <a:r>
              <a:rPr lang="en-GB" dirty="0">
                <a:hlinkClick r:id="rId3"/>
              </a:rPr>
              <a:t>How To Become a Peak Product Manager (ravi-mehta.com)</a:t>
            </a:r>
            <a:endParaRPr lang="en-GB"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The function of Product Management</a:t>
            </a:r>
          </a:p>
        </p:txBody>
      </p:sp>
      <p:pic>
        <p:nvPicPr>
          <p:cNvPr id="10" name="Picture 9">
            <a:extLst>
              <a:ext uri="{FF2B5EF4-FFF2-40B4-BE49-F238E27FC236}">
                <a16:creationId xmlns:a16="http://schemas.microsoft.com/office/drawing/2014/main" id="{FCE50FEF-BF51-EAC4-631C-08C808D14410}"/>
              </a:ext>
            </a:extLst>
          </p:cNvPr>
          <p:cNvPicPr>
            <a:picLocks noChangeAspect="1"/>
          </p:cNvPicPr>
          <p:nvPr/>
        </p:nvPicPr>
        <p:blipFill>
          <a:blip r:embed="rId4"/>
          <a:stretch>
            <a:fillRect/>
          </a:stretch>
        </p:blipFill>
        <p:spPr>
          <a:xfrm>
            <a:off x="7590408" y="1495148"/>
            <a:ext cx="4329893" cy="4724986"/>
          </a:xfrm>
          <a:prstGeom prst="rect">
            <a:avLst/>
          </a:prstGeom>
        </p:spPr>
      </p:pic>
    </p:spTree>
    <p:extLst>
      <p:ext uri="{BB962C8B-B14F-4D97-AF65-F5344CB8AC3E}">
        <p14:creationId xmlns:p14="http://schemas.microsoft.com/office/powerpoint/2010/main" val="152330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8272920" cy="1745202"/>
          </a:xfrm>
        </p:spPr>
        <p:txBody>
          <a:bodyPr>
            <a:noAutofit/>
          </a:bodyPr>
          <a:lstStyle/>
          <a:p>
            <a:pPr marL="0" indent="0">
              <a:lnSpc>
                <a:spcPts val="2200"/>
              </a:lnSpc>
            </a:pPr>
            <a:r>
              <a:rPr lang="en-GB" dirty="0"/>
              <a:t>Most of us are familiar with :ego System A/S, better known as LEGO,  the Danish toy company. Its best-known product is building blocks, but it also has its own series (Bionicle, Ninjago); a line of preschool products (Lego Duplo) and a line of robotics toys (Lego Mindstorms) among other assets. It also lends its brand to the Legoland theme park chain. </a:t>
            </a:r>
          </a:p>
          <a:p>
            <a:pPr marL="0" indent="0">
              <a:lnSpc>
                <a:spcPts val="2200"/>
              </a:lnSpc>
            </a:pPr>
            <a:endParaRPr lang="en-GB" dirty="0"/>
          </a:p>
          <a:p>
            <a:pPr marL="0" indent="0">
              <a:lnSpc>
                <a:spcPts val="2200"/>
              </a:lnSpc>
            </a:pPr>
            <a:r>
              <a:rPr lang="en-GB" dirty="0"/>
              <a:t>The company wanted to grow, but it innovated in the wrong direction. LEGO introduced new products that focused on rare pieces and extravagant sets that drove up costs. They invested too much in a strategy that didn't work. </a:t>
            </a:r>
          </a:p>
          <a:p>
            <a:pPr marL="0" indent="0">
              <a:lnSpc>
                <a:spcPts val="2200"/>
              </a:lnSpc>
            </a:pPr>
            <a:endParaRPr lang="en-GB" dirty="0"/>
          </a:p>
          <a:p>
            <a:pPr marL="0" indent="0">
              <a:lnSpc>
                <a:spcPts val="2200"/>
              </a:lnSpc>
            </a:pPr>
            <a:r>
              <a:rPr lang="en-GB" dirty="0"/>
              <a:t>In this period of crisis, they had occasional successes with characters and universes such as Star Wars or Harry Potter, but they were temporary successes, when the movie went out of the headlines, sales suffered and they did not manage to compensate for the losses</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LEGO  - the challenge</a:t>
            </a:r>
          </a:p>
        </p:txBody>
      </p:sp>
      <p:pic>
        <p:nvPicPr>
          <p:cNvPr id="5" name="Picture 4" descr="A picture containing text&#10;&#10;Description automatically generated">
            <a:extLst>
              <a:ext uri="{FF2B5EF4-FFF2-40B4-BE49-F238E27FC236}">
                <a16:creationId xmlns:a16="http://schemas.microsoft.com/office/drawing/2014/main" id="{BC351416-18E6-EDCE-3596-075EF902EB4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594735" y="1588168"/>
            <a:ext cx="3296577" cy="4523874"/>
          </a:xfrm>
          <a:prstGeom prst="rect">
            <a:avLst/>
          </a:prstGeom>
        </p:spPr>
      </p:pic>
    </p:spTree>
    <p:extLst>
      <p:ext uri="{BB962C8B-B14F-4D97-AF65-F5344CB8AC3E}">
        <p14:creationId xmlns:p14="http://schemas.microsoft.com/office/powerpoint/2010/main" val="17660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65824" cy="1745202"/>
          </a:xfrm>
        </p:spPr>
        <p:txBody>
          <a:bodyPr>
            <a:noAutofit/>
          </a:bodyPr>
          <a:lstStyle/>
          <a:p>
            <a:pPr marL="0" indent="0">
              <a:lnSpc>
                <a:spcPts val="2200"/>
              </a:lnSpc>
            </a:pPr>
            <a:endParaRPr lang="en-GB" dirty="0"/>
          </a:p>
          <a:p>
            <a:pPr marL="0" indent="0">
              <a:lnSpc>
                <a:spcPts val="2200"/>
              </a:lnSpc>
            </a:pPr>
            <a:r>
              <a:rPr lang="en-GB" dirty="0" err="1"/>
              <a:t>Jørgen</a:t>
            </a:r>
            <a:r>
              <a:rPr lang="en-GB" dirty="0"/>
              <a:t> </a:t>
            </a:r>
            <a:r>
              <a:rPr lang="en-GB" dirty="0" err="1"/>
              <a:t>Vig</a:t>
            </a:r>
            <a:r>
              <a:rPr lang="en-GB" dirty="0"/>
              <a:t> Knudstorp joined LEGO in 2001 after working as a McKinsey &amp; Company consultant and university researcher at Aarhus University. Under Knudstorp's tenure, LEGO Group's yearly income went from a loss to drawing a notable profit and a 600% increase in turnover from 6.3 billion to 37.9 billion in 2016.  In December 2016, it was announced that Knudstorp would step down as CEO of LEGO, and instead take the position of chairman of the group.</a:t>
            </a:r>
          </a:p>
          <a:p>
            <a:pPr marL="0" indent="0">
              <a:lnSpc>
                <a:spcPts val="2200"/>
              </a:lnSpc>
            </a:pPr>
            <a:endParaRPr lang="en-GB" dirty="0"/>
          </a:p>
          <a:p>
            <a:pPr marL="0" indent="0">
              <a:lnSpc>
                <a:spcPts val="2200"/>
              </a:lnSpc>
            </a:pPr>
            <a:r>
              <a:rPr lang="en-GB" dirty="0"/>
              <a:t>He led a company refocus on reducing costs and improved the product mix. Themed sets that did not work were no longer sold. Key lines were revived: City, Technic and even Duplo, which had been discontinued. Aware that children were moving away from traditional toys and did not want to play with just plastic parts, he started using digital components to complement the experience. It turned to the Internet. LEGO created its own social network, discussion forums and mini-games on its website. An online community was designed so that users could share their creations.. Not all digital initiatives worked, but the company learned that it had to be very agile. </a:t>
            </a:r>
          </a:p>
          <a:p>
            <a:pPr marL="0" indent="0">
              <a:lnSpc>
                <a:spcPts val="2200"/>
              </a:lnSpc>
            </a:pPr>
            <a:endParaRPr lang="en-GB" dirty="0"/>
          </a:p>
          <a:p>
            <a:pPr marL="0" indent="0">
              <a:lnSpc>
                <a:spcPts val="2200"/>
              </a:lnSpc>
            </a:pPr>
            <a:r>
              <a:rPr lang="en-GB" dirty="0"/>
              <a:t>Today, Lego is considered the most profitable game manufacturer in the world and exceeds Mattel in turnover.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LEGO – the intervention</a:t>
            </a:r>
          </a:p>
        </p:txBody>
      </p:sp>
    </p:spTree>
    <p:extLst>
      <p:ext uri="{BB962C8B-B14F-4D97-AF65-F5344CB8AC3E}">
        <p14:creationId xmlns:p14="http://schemas.microsoft.com/office/powerpoint/2010/main" val="1992615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125394" y="1820000"/>
            <a:ext cx="8404996" cy="1745202"/>
          </a:xfrm>
        </p:spPr>
        <p:txBody>
          <a:bodyPr>
            <a:noAutofit/>
          </a:bodyPr>
          <a:lstStyle/>
          <a:p>
            <a:pPr marL="0" indent="0">
              <a:lnSpc>
                <a:spcPts val="2200"/>
              </a:lnSpc>
            </a:pPr>
            <a:endParaRPr lang="en-GB" dirty="0"/>
          </a:p>
          <a:p>
            <a:pPr marL="0" indent="0">
              <a:lnSpc>
                <a:spcPts val="2200"/>
              </a:lnSpc>
            </a:pPr>
            <a:r>
              <a:rPr lang="en-GB" dirty="0" err="1"/>
              <a:t>Jørgen</a:t>
            </a:r>
            <a:r>
              <a:rPr lang="en-GB" dirty="0"/>
              <a:t> </a:t>
            </a:r>
            <a:r>
              <a:rPr lang="en-GB" dirty="0" err="1"/>
              <a:t>Vig</a:t>
            </a:r>
            <a:r>
              <a:rPr lang="en-GB" dirty="0"/>
              <a:t> Knudstorp joined LEGO in 2001 after working as a McKinsey &amp; Company consultant and university researcher at Aarhus University. He led a company refocus on reducing costs and improved the product mix. Themed sets that did not work were no longer sold. Key lines were revived: City, Technic and even Duplo, which had been discontinued. </a:t>
            </a:r>
          </a:p>
          <a:p>
            <a:pPr marL="0" indent="0">
              <a:lnSpc>
                <a:spcPts val="2200"/>
              </a:lnSpc>
            </a:pPr>
            <a:endParaRPr lang="en-GB" dirty="0"/>
          </a:p>
          <a:p>
            <a:pPr marL="0" indent="0">
              <a:lnSpc>
                <a:spcPts val="2200"/>
              </a:lnSpc>
            </a:pPr>
            <a:r>
              <a:rPr lang="en-GB" dirty="0"/>
              <a:t>Aware that children were moving away from traditional toys and did not want to play with just plastic parts, he started using digital components to complement the experience. It turned to the Internet. LEGO created its own social network, discussion forums and mini-games on its website. An online community was designed so that users could share their creations.. Not all digital initiatives worked, but the company learned that it had to be very agile.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LEGO – the intervention</a:t>
            </a:r>
          </a:p>
        </p:txBody>
      </p:sp>
      <p:pic>
        <p:nvPicPr>
          <p:cNvPr id="5" name="Picture 4" descr="A picture containing text, toy&#10;&#10;Description automatically generated">
            <a:extLst>
              <a:ext uri="{FF2B5EF4-FFF2-40B4-BE49-F238E27FC236}">
                <a16:creationId xmlns:a16="http://schemas.microsoft.com/office/drawing/2014/main" id="{EA3C156F-33E2-5C75-7738-D9A1233D48E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38675" y="1957733"/>
            <a:ext cx="3144069" cy="3977247"/>
          </a:xfrm>
          <a:prstGeom prst="rect">
            <a:avLst/>
          </a:prstGeom>
        </p:spPr>
      </p:pic>
    </p:spTree>
    <p:extLst>
      <p:ext uri="{BB962C8B-B14F-4D97-AF65-F5344CB8AC3E}">
        <p14:creationId xmlns:p14="http://schemas.microsoft.com/office/powerpoint/2010/main" val="389684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5261049"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Internal factors and risk management </a:t>
            </a:r>
            <a:endParaRPr lang="en-US" sz="2400"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5010380" cy="6300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Risk management - management skills and culture, openness to innovation</a:t>
            </a:r>
            <a:endParaRPr lang="en-US" sz="2400"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400" dirty="0">
                <a:latin typeface="Calibri" panose="020F0502020204030204" pitchFamily="34" charset="0"/>
                <a:ea typeface="Calibri" panose="020F0502020204030204" pitchFamily="34" charset="0"/>
              </a:rPr>
              <a:t>Customer base, dependency, and relationships</a:t>
            </a:r>
            <a:endParaRPr lang="en-US" sz="24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551034"/>
            <a:ext cx="4754535" cy="630000"/>
          </a:xfrm>
        </p:spPr>
        <p:txBody>
          <a:bodyPr/>
          <a:lstStyle/>
          <a:p>
            <a:r>
              <a:rPr lang="en-US" sz="2400" dirty="0">
                <a:latin typeface="Calibri" panose="020F0502020204030204" pitchFamily="34" charset="0"/>
              </a:rPr>
              <a:t>Understanding the role and function of data systems and tools of internal and external analysis</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5"/>
            <a:ext cx="4378451" cy="2019396"/>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A CRISIS that comes from INTERNAL FACTORS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54656" y="2924632"/>
            <a:ext cx="4306395" cy="2769154"/>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This module will introduce learners to crises that come from internal factors. Using problem-based learning approaches, learners will understand and apply mechanisms to respond to crisis that emerges from internal factors that puts the stability of the SME at risk.</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MODULE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Product sales crisis, a sudden drop in demand leading to loss</a:t>
            </a:r>
            <a:endParaRPr lang="en-US" sz="24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58760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326706"/>
            <a:ext cx="8489216" cy="1745202"/>
          </a:xfrm>
        </p:spPr>
        <p:txBody>
          <a:bodyPr>
            <a:noAutofit/>
          </a:bodyPr>
          <a:lstStyle/>
          <a:p>
            <a:pPr marL="0" indent="0">
              <a:lnSpc>
                <a:spcPts val="2200"/>
              </a:lnSpc>
            </a:pPr>
            <a:endParaRPr lang="en-GB" dirty="0"/>
          </a:p>
          <a:p>
            <a:pPr marL="0" indent="0">
              <a:lnSpc>
                <a:spcPts val="2200"/>
              </a:lnSpc>
            </a:pPr>
            <a:r>
              <a:rPr lang="en-GB" dirty="0"/>
              <a:t>Under Knudstorp's tenure, LEGO Group's yearly income went from a loss to drawing a notable profit and a 600% increase in turnover from 6.3 billion to 37.9 billion in 2016.  In December 2016, it was announced that Knudstorp would step down as CEO of LEGO, and instead take the position of chairman of the group.</a:t>
            </a:r>
          </a:p>
          <a:p>
            <a:pPr marL="0" indent="0">
              <a:lnSpc>
                <a:spcPts val="2200"/>
              </a:lnSpc>
            </a:pPr>
            <a:endParaRPr lang="en-GB" sz="1800" dirty="0"/>
          </a:p>
          <a:p>
            <a:pPr marL="0" indent="0">
              <a:lnSpc>
                <a:spcPts val="2200"/>
              </a:lnSpc>
            </a:pPr>
            <a:r>
              <a:rPr lang="en-GB" dirty="0"/>
              <a:t>Today, Lego is considered the most profitable game manufacturer in the world and exceeds Mattel in turnover. Lego’s revival has been called the greatest turnaround in corporate history. A book devoted to the subject, David Robertson’s Brick by Brick: How Lego Rewrote the Rules of Innovation, has become a set business text. Sony, Adidas and Boeing are said to refer to it. Google now uses Lego bricks to help its employees innovate. </a:t>
            </a:r>
          </a:p>
          <a:p>
            <a:pPr marL="0" indent="0">
              <a:lnSpc>
                <a:spcPts val="2200"/>
              </a:lnSpc>
            </a:pPr>
            <a:endParaRPr lang="en-GB" dirty="0"/>
          </a:p>
          <a:p>
            <a:pPr marL="0" indent="0">
              <a:lnSpc>
                <a:spcPts val="2200"/>
              </a:lnSpc>
            </a:pPr>
            <a:r>
              <a:rPr lang="en-GB" b="1" dirty="0">
                <a:solidFill>
                  <a:schemeClr val="bg2"/>
                </a:solidFill>
                <a:highlight>
                  <a:srgbClr val="F16924"/>
                </a:highlight>
              </a:rPr>
              <a:t>READ MORE ABOUT LEGO’S TURNAROUND</a:t>
            </a:r>
          </a:p>
          <a:p>
            <a:pPr marL="0" indent="0">
              <a:lnSpc>
                <a:spcPts val="2200"/>
              </a:lnSpc>
            </a:pPr>
            <a:r>
              <a:rPr lang="en-GB" dirty="0">
                <a:hlinkClick r:id="rId3"/>
              </a:rPr>
              <a:t>LEGO is an amazing business turnaround story - Mani Masood</a:t>
            </a:r>
            <a:endParaRPr lang="en-GB"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LEGO – outcome</a:t>
            </a:r>
          </a:p>
        </p:txBody>
      </p:sp>
      <p:pic>
        <p:nvPicPr>
          <p:cNvPr id="5" name="Picture 4" descr="A hand holding a red toy&#10;&#10;Description automatically generated with low confidence">
            <a:extLst>
              <a:ext uri="{FF2B5EF4-FFF2-40B4-BE49-F238E27FC236}">
                <a16:creationId xmlns:a16="http://schemas.microsoft.com/office/drawing/2014/main" id="{6B820C7E-A3B4-59F6-F298-9ED46BAE8C34}"/>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868957" y="1860189"/>
            <a:ext cx="3089365" cy="4119153"/>
          </a:xfrm>
          <a:prstGeom prst="rect">
            <a:avLst/>
          </a:prstGeom>
        </p:spPr>
      </p:pic>
    </p:spTree>
    <p:extLst>
      <p:ext uri="{BB962C8B-B14F-4D97-AF65-F5344CB8AC3E}">
        <p14:creationId xmlns:p14="http://schemas.microsoft.com/office/powerpoint/2010/main" val="188161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19F22-2907-4DAD-09E1-D3004CB0D528}"/>
              </a:ext>
            </a:extLst>
          </p:cNvPr>
          <p:cNvSpPr>
            <a:spLocks noGrp="1"/>
          </p:cNvSpPr>
          <p:nvPr>
            <p:ph type="body" sz="quarter" idx="16"/>
          </p:nvPr>
        </p:nvSpPr>
        <p:spPr>
          <a:xfrm>
            <a:off x="2149153" y="1379071"/>
            <a:ext cx="4465959" cy="3833009"/>
          </a:xfrm>
        </p:spPr>
        <p:txBody>
          <a:bodyPr>
            <a:normAutofit/>
          </a:bodyPr>
          <a:lstStyle/>
          <a:p>
            <a:r>
              <a:rPr lang="en-US" dirty="0"/>
              <a:t>Customer Base, Dependency, and Relationships</a:t>
            </a:r>
          </a:p>
        </p:txBody>
      </p:sp>
      <p:sp>
        <p:nvSpPr>
          <p:cNvPr id="5" name="Text Placeholder 4">
            <a:extLst>
              <a:ext uri="{FF2B5EF4-FFF2-40B4-BE49-F238E27FC236}">
                <a16:creationId xmlns:a16="http://schemas.microsoft.com/office/drawing/2014/main" id="{409B2713-300F-C6BD-930F-DB47FBCF7F85}"/>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43650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85129" y="430174"/>
            <a:ext cx="3713632" cy="2379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Developing a Loyal Customer Base to withstand a crisis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400" dirty="0">
                <a:solidFill>
                  <a:schemeClr val="bg1"/>
                </a:solidFill>
              </a:rPr>
              <a:t>A customer base is a targeted demographic or group of people with similar interests, which make their interest in a product or service more likely. </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16301" y="10265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40"/>
              </a:lnSpc>
            </a:pPr>
            <a:r>
              <a:rPr lang="en-US" sz="2200" dirty="0">
                <a:solidFill>
                  <a:srgbClr val="616161"/>
                </a:solidFill>
              </a:rPr>
              <a:t>Constantly know their needs and cater to them with proactive new products and ideas to meet demand.</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26753" y="3030369"/>
            <a:ext cx="3778566" cy="1157102"/>
          </a:xfrm>
        </p:spPr>
        <p:txBody>
          <a:bodyPr>
            <a:noAutofit/>
          </a:bodyPr>
          <a:lstStyle/>
          <a:p>
            <a:pPr>
              <a:lnSpc>
                <a:spcPts val="2240"/>
              </a:lnSpc>
              <a:spcBef>
                <a:spcPts val="0"/>
              </a:spcBef>
            </a:pPr>
            <a:r>
              <a:rPr lang="en-US" sz="2200" dirty="0">
                <a:solidFill>
                  <a:srgbClr val="616161"/>
                </a:solidFill>
              </a:rPr>
              <a:t>Offer discounts, incentives and subscriptions for return customers to keep them loyal</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90683" y="5474528"/>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40"/>
              </a:lnSpc>
            </a:pPr>
            <a:r>
              <a:rPr lang="en-US" sz="2200" dirty="0">
                <a:solidFill>
                  <a:srgbClr val="616161"/>
                </a:solidFill>
              </a:rPr>
              <a:t>Superior customer care -let customers know that you actually care.</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43D51CB-B3A7-B64A-F830-2CBE98F16685}"/>
              </a:ext>
            </a:extLst>
          </p:cNvPr>
          <p:cNvSpPr txBox="1"/>
          <p:nvPr/>
        </p:nvSpPr>
        <p:spPr>
          <a:xfrm>
            <a:off x="285130" y="5776068"/>
            <a:ext cx="3827550" cy="738664"/>
          </a:xfrm>
          <a:prstGeom prst="rect">
            <a:avLst/>
          </a:prstGeom>
          <a:noFill/>
        </p:spPr>
        <p:txBody>
          <a:bodyPr wrap="square">
            <a:spAutoFit/>
          </a:bodyPr>
          <a:lstStyle/>
          <a:p>
            <a:pPr indent="0"/>
            <a:r>
              <a:rPr lang="en-US" sz="1400" b="1" dirty="0">
                <a:solidFill>
                  <a:schemeClr val="bg1"/>
                </a:solidFill>
                <a:latin typeface="+mj-lt"/>
              </a:rPr>
              <a:t>Source: diriya.lk (2022), </a:t>
            </a:r>
          </a:p>
          <a:p>
            <a:pPr indent="0"/>
            <a:r>
              <a:rPr lang="en-US" sz="1400" dirty="0">
                <a:solidFill>
                  <a:schemeClr val="bg1"/>
                </a:solidFill>
                <a:latin typeface="+mj-lt"/>
              </a:rPr>
              <a:t>https://diriya.lk/developing-a-loyal-customer-base-during-the-current-crisis/</a:t>
            </a:r>
          </a:p>
        </p:txBody>
      </p: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C0A22654-5DA5-3592-736E-770594E5C2C1}"/>
              </a:ext>
            </a:extLst>
          </p:cNvPr>
          <p:cNvGrpSpPr/>
          <p:nvPr/>
        </p:nvGrpSpPr>
        <p:grpSpPr>
          <a:xfrm>
            <a:off x="7074556" y="3071216"/>
            <a:ext cx="743642" cy="742830"/>
            <a:chOff x="7257599" y="768348"/>
            <a:chExt cx="868457" cy="867509"/>
          </a:xfrm>
          <a:solidFill>
            <a:srgbClr val="595959"/>
          </a:solidFill>
        </p:grpSpPr>
        <p:sp>
          <p:nvSpPr>
            <p:cNvPr id="48" name="Freeform 47">
              <a:extLst>
                <a:ext uri="{FF2B5EF4-FFF2-40B4-BE49-F238E27FC236}">
                  <a16:creationId xmlns:a16="http://schemas.microsoft.com/office/drawing/2014/main" id="{5EDC350B-E91F-E6F9-7901-CA88624D872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9" name="Graphic 2">
              <a:extLst>
                <a:ext uri="{FF2B5EF4-FFF2-40B4-BE49-F238E27FC236}">
                  <a16:creationId xmlns:a16="http://schemas.microsoft.com/office/drawing/2014/main" id="{BDA6F60E-56D8-4317-81F9-621518C06E8E}"/>
                </a:ext>
              </a:extLst>
            </p:cNvPr>
            <p:cNvGrpSpPr/>
            <p:nvPr/>
          </p:nvGrpSpPr>
          <p:grpSpPr>
            <a:xfrm>
              <a:off x="7257599" y="768348"/>
              <a:ext cx="868457" cy="867509"/>
              <a:chOff x="7257599" y="768348"/>
              <a:chExt cx="868457" cy="867509"/>
            </a:xfrm>
            <a:grpFill/>
          </p:grpSpPr>
          <p:sp>
            <p:nvSpPr>
              <p:cNvPr id="50" name="Freeform 49">
                <a:extLst>
                  <a:ext uri="{FF2B5EF4-FFF2-40B4-BE49-F238E27FC236}">
                    <a16:creationId xmlns:a16="http://schemas.microsoft.com/office/drawing/2014/main" id="{84BF202C-AD27-87BC-CCCD-E5BDAEE6241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7945662-BE0C-D833-6592-3235E62BC51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E860D46-6B4F-56D6-0483-5C2368073F2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0BE9A55C-D6C7-078E-B299-FE141FE7241D}"/>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4972141D-8441-77BA-D6E4-3A027CDF7F9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5" name="Group 54">
            <a:extLst>
              <a:ext uri="{FF2B5EF4-FFF2-40B4-BE49-F238E27FC236}">
                <a16:creationId xmlns:a16="http://schemas.microsoft.com/office/drawing/2014/main" id="{6720D921-6D5C-EFC5-4615-38960D5206AC}"/>
              </a:ext>
            </a:extLst>
          </p:cNvPr>
          <p:cNvGrpSpPr/>
          <p:nvPr/>
        </p:nvGrpSpPr>
        <p:grpSpPr>
          <a:xfrm>
            <a:off x="6002796" y="5240358"/>
            <a:ext cx="817883" cy="729072"/>
            <a:chOff x="4422991" y="1951890"/>
            <a:chExt cx="1086135" cy="968195"/>
          </a:xfrm>
          <a:solidFill>
            <a:srgbClr val="595959"/>
          </a:solidFill>
        </p:grpSpPr>
        <p:sp>
          <p:nvSpPr>
            <p:cNvPr id="56" name="Freeform 55">
              <a:extLst>
                <a:ext uri="{FF2B5EF4-FFF2-40B4-BE49-F238E27FC236}">
                  <a16:creationId xmlns:a16="http://schemas.microsoft.com/office/drawing/2014/main" id="{063AFFD2-F74D-DFB4-A9B9-A8C41AB6E3D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73738231-87DD-3D8E-FD1C-FC3F8E8C7D63}"/>
                </a:ext>
              </a:extLst>
            </p:cNvPr>
            <p:cNvGrpSpPr/>
            <p:nvPr/>
          </p:nvGrpSpPr>
          <p:grpSpPr>
            <a:xfrm>
              <a:off x="4738409" y="2001259"/>
              <a:ext cx="466270" cy="416899"/>
              <a:chOff x="4738409" y="2001259"/>
              <a:chExt cx="466270" cy="416899"/>
            </a:xfrm>
            <a:grpFill/>
          </p:grpSpPr>
          <p:sp>
            <p:nvSpPr>
              <p:cNvPr id="58" name="Freeform 57">
                <a:extLst>
                  <a:ext uri="{FF2B5EF4-FFF2-40B4-BE49-F238E27FC236}">
                    <a16:creationId xmlns:a16="http://schemas.microsoft.com/office/drawing/2014/main" id="{6FDF16F6-807A-9913-9AFF-F5AF19C11A80}"/>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B41F7A"/>
              </a:solid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66039AB-B616-79C7-D97E-D64830D6078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B41F7A"/>
              </a:solid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38729C1-DDCD-4580-A77A-68A498D00D1A}"/>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B41F7A"/>
              </a:solidFill>
              <a:ln w="27426" cap="flat">
                <a:noFill/>
                <a:prstDash val="solid"/>
                <a:miter/>
              </a:ln>
            </p:spPr>
            <p:txBody>
              <a:bodyPr rtlCol="0" anchor="ctr"/>
              <a:lstStyle/>
              <a:p>
                <a:endParaRPr lang="en-US" dirty="0"/>
              </a:p>
            </p:txBody>
          </p:sp>
        </p:grpSp>
      </p:grpSp>
      <p:grpSp>
        <p:nvGrpSpPr>
          <p:cNvPr id="61" name="Group 60">
            <a:extLst>
              <a:ext uri="{FF2B5EF4-FFF2-40B4-BE49-F238E27FC236}">
                <a16:creationId xmlns:a16="http://schemas.microsoft.com/office/drawing/2014/main" id="{71A7C4BD-8E14-34B0-41D8-AB041B6115F6}"/>
              </a:ext>
            </a:extLst>
          </p:cNvPr>
          <p:cNvGrpSpPr/>
          <p:nvPr/>
        </p:nvGrpSpPr>
        <p:grpSpPr>
          <a:xfrm>
            <a:off x="5930190" y="929329"/>
            <a:ext cx="728515" cy="727800"/>
            <a:chOff x="10376768" y="2334933"/>
            <a:chExt cx="920484" cy="919581"/>
          </a:xfrm>
          <a:solidFill>
            <a:srgbClr val="595959"/>
          </a:solidFill>
        </p:grpSpPr>
        <p:sp>
          <p:nvSpPr>
            <p:cNvPr id="62" name="Freeform 61">
              <a:extLst>
                <a:ext uri="{FF2B5EF4-FFF2-40B4-BE49-F238E27FC236}">
                  <a16:creationId xmlns:a16="http://schemas.microsoft.com/office/drawing/2014/main" id="{96EE82F5-45FC-3DC4-D364-7CCFFC08B3C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DCDDA323-AD24-59B2-8A6A-78854A71216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2" name="Graphic 2">
              <a:extLst>
                <a:ext uri="{FF2B5EF4-FFF2-40B4-BE49-F238E27FC236}">
                  <a16:creationId xmlns:a16="http://schemas.microsoft.com/office/drawing/2014/main" id="{F8E603E1-CA06-2587-6170-4ADF6C5B7A0C}"/>
                </a:ext>
              </a:extLst>
            </p:cNvPr>
            <p:cNvGrpSpPr/>
            <p:nvPr/>
          </p:nvGrpSpPr>
          <p:grpSpPr>
            <a:xfrm>
              <a:off x="10376768" y="2334933"/>
              <a:ext cx="920484" cy="919581"/>
              <a:chOff x="10376768" y="2334933"/>
              <a:chExt cx="920484" cy="919581"/>
            </a:xfrm>
            <a:grpFill/>
          </p:grpSpPr>
          <p:sp>
            <p:nvSpPr>
              <p:cNvPr id="193" name="Freeform 192">
                <a:extLst>
                  <a:ext uri="{FF2B5EF4-FFF2-40B4-BE49-F238E27FC236}">
                    <a16:creationId xmlns:a16="http://schemas.microsoft.com/office/drawing/2014/main" id="{05F930F4-9B50-B6EC-EC48-32F89135AF0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4" name="Freeform 193">
                <a:extLst>
                  <a:ext uri="{FF2B5EF4-FFF2-40B4-BE49-F238E27FC236}">
                    <a16:creationId xmlns:a16="http://schemas.microsoft.com/office/drawing/2014/main" id="{CC673966-548F-4290-DC1A-219EDD349897}"/>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15" name="Rectangle 214">
            <a:extLst>
              <a:ext uri="{FF2B5EF4-FFF2-40B4-BE49-F238E27FC236}">
                <a16:creationId xmlns:a16="http://schemas.microsoft.com/office/drawing/2014/main" id="{13AFE945-1351-4152-C7FB-365CFAADD6FC}"/>
              </a:ext>
            </a:extLst>
          </p:cNvPr>
          <p:cNvSpPr/>
          <p:nvPr/>
        </p:nvSpPr>
        <p:spPr>
          <a:xfrm>
            <a:off x="399047" y="26888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908080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7"/>
            <a:ext cx="4028795" cy="4386228"/>
          </a:xfrm>
        </p:spPr>
        <p:txBody>
          <a:bodyPr>
            <a:normAutofit/>
          </a:bodyPr>
          <a:lstStyle/>
          <a:p>
            <a:r>
              <a:rPr lang="en-GB" sz="3200" b="1" dirty="0">
                <a:solidFill>
                  <a:schemeClr val="bg1"/>
                </a:solidFill>
              </a:rPr>
              <a:t>Six things </a:t>
            </a:r>
            <a:r>
              <a:rPr lang="en-GB" sz="3200" dirty="0">
                <a:solidFill>
                  <a:schemeClr val="bg1"/>
                </a:solidFill>
              </a:rPr>
              <a:t>you can do right now to build and maintain strong customer relationships: </a:t>
            </a:r>
          </a:p>
          <a:p>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66241" y="497781"/>
            <a:ext cx="6501924" cy="605657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(Re)focus on your forever promise.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Step back from your products and services and just think about the business environment your customer faces and how you can help them to succeed in meeting their objectives.</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Determine who your best customers/target markets are and, more importantly, who they aren’t.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Be very specific about who you serve and why.</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Expand “customer success” beyond your support teams.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Everyone in the business should be working together to make sure that customer needs are met and communications with customers are clear</a:t>
            </a:r>
            <a:r>
              <a:rPr lang="en-GB" sz="2200" b="1" dirty="0">
                <a:solidFill>
                  <a:srgbClr val="F16924"/>
                </a:solidFill>
                <a:latin typeface="+mn-lt"/>
                <a:ea typeface="Open Sans Light" panose="020B0306030504020204" pitchFamily="34" charset="0"/>
                <a:cs typeface="Open Sans Light" panose="020B0306030504020204" pitchFamily="34" charset="0"/>
              </a:rPr>
              <a:t>.</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68085"/>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2394634"/>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032763"/>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67115" y="2539544"/>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02</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80723" y="41608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Tree>
    <p:extLst>
      <p:ext uri="{BB962C8B-B14F-4D97-AF65-F5344CB8AC3E}">
        <p14:creationId xmlns:p14="http://schemas.microsoft.com/office/powerpoint/2010/main" val="434706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7"/>
            <a:ext cx="4028795" cy="4386228"/>
          </a:xfrm>
        </p:spPr>
        <p:txBody>
          <a:bodyPr>
            <a:normAutofit/>
          </a:bodyPr>
          <a:lstStyle/>
          <a:p>
            <a:r>
              <a:rPr lang="en-GB" b="1" dirty="0">
                <a:solidFill>
                  <a:schemeClr val="bg1"/>
                </a:solidFill>
              </a:rPr>
              <a:t>Six things </a:t>
            </a:r>
            <a:r>
              <a:rPr lang="en-GB" dirty="0">
                <a:solidFill>
                  <a:schemeClr val="bg1"/>
                </a:solidFill>
              </a:rPr>
              <a:t>you can do right now to build and maintain strong customer relationships during this crisis: </a:t>
            </a:r>
          </a:p>
          <a:p>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66241" y="349863"/>
            <a:ext cx="6501924" cy="694143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Include members of your frontline customer team in diagnosing relationship weaknesses</a:t>
            </a:r>
          </a:p>
          <a:p>
            <a:pPr algn="l">
              <a:lnSpc>
                <a:spcPct val="100000"/>
              </a:lnSpc>
              <a:spcBef>
                <a:spcPts val="0"/>
              </a:spcBef>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These individuals have a much clearer line of sight to the customers and the problems they face.</a:t>
            </a: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Find a way to have the customer “in all rooms” where decisions are being made, both in structured and unstructured meetings.</a:t>
            </a:r>
          </a:p>
          <a:p>
            <a:pPr algn="l">
              <a:lnSpc>
                <a:spcPct val="100000"/>
              </a:lnSpc>
              <a:spcBef>
                <a:spcPts val="0"/>
              </a:spcBef>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You want to feel as if your customers are watching you, eager to see how you are leading, and hoping you’re worthy of their trust. Amazon leaves an “empty seat for the customer” in meetings to ensure customer-aware decisions.</a:t>
            </a: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Identify the biggest challenges that are preventing your best customers from achieving that goal you promised to help them with. </a:t>
            </a:r>
          </a:p>
          <a:p>
            <a:pPr algn="l">
              <a:lnSpc>
                <a:spcPct val="100000"/>
              </a:lnSpc>
              <a:spcBef>
                <a:spcPts val="0"/>
              </a:spcBef>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And determine if this crisis requires a different, short-term approach to take better care of current and future members, right now.</a:t>
            </a: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14297"/>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1834961"/>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516857"/>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54872" y="1889697"/>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05</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54872" y="4619775"/>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Tree>
    <p:extLst>
      <p:ext uri="{BB962C8B-B14F-4D97-AF65-F5344CB8AC3E}">
        <p14:creationId xmlns:p14="http://schemas.microsoft.com/office/powerpoint/2010/main" val="810096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E06D-939F-608A-6B73-0D6B4BDDED90}"/>
              </a:ext>
            </a:extLst>
          </p:cNvPr>
          <p:cNvSpPr>
            <a:spLocks noGrp="1"/>
          </p:cNvSpPr>
          <p:nvPr>
            <p:ph type="body" sz="quarter" idx="16"/>
          </p:nvPr>
        </p:nvSpPr>
        <p:spPr>
          <a:xfrm>
            <a:off x="2149153" y="1379071"/>
            <a:ext cx="4851721" cy="3833009"/>
          </a:xfrm>
        </p:spPr>
        <p:txBody>
          <a:bodyPr>
            <a:noAutofit/>
          </a:bodyPr>
          <a:lstStyle/>
          <a:p>
            <a:r>
              <a:rPr lang="en-US" dirty="0"/>
              <a:t>Understanding the Role and Function of Data Systems and Tools of Internal and External Analysis</a:t>
            </a:r>
          </a:p>
        </p:txBody>
      </p:sp>
      <p:sp>
        <p:nvSpPr>
          <p:cNvPr id="5" name="Text Placeholder 4">
            <a:extLst>
              <a:ext uri="{FF2B5EF4-FFF2-40B4-BE49-F238E27FC236}">
                <a16:creationId xmlns:a16="http://schemas.microsoft.com/office/drawing/2014/main" id="{F88E76F7-5AE4-55B4-2A4D-908D891BB57E}"/>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957159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36245" y="188188"/>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5202" y="419783"/>
            <a:ext cx="1499278" cy="335989"/>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Sick Leave</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23942" y="353127"/>
            <a:ext cx="5156055"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Did the percentage of</a:t>
            </a:r>
            <a:br>
              <a:rPr lang="en-GB" sz="1800" dirty="0">
                <a:solidFill>
                  <a:schemeClr val="bg1"/>
                </a:solidFill>
                <a:latin typeface="+mn-lt"/>
                <a:ea typeface="Lato Light" panose="020F0502020204030203" pitchFamily="34" charset="0"/>
                <a:cs typeface="Mukta ExtraLight" panose="020B0000000000000000" pitchFamily="34" charset="77"/>
              </a:rPr>
            </a:br>
            <a:r>
              <a:rPr lang="en-GB" sz="1800" dirty="0">
                <a:solidFill>
                  <a:schemeClr val="bg1"/>
                </a:solidFill>
                <a:latin typeface="+mn-lt"/>
                <a:ea typeface="Lato Light" panose="020F0502020204030203" pitchFamily="34" charset="0"/>
                <a:cs typeface="Mukta ExtraLight" panose="020B0000000000000000" pitchFamily="34" charset="77"/>
              </a:rPr>
              <a:t>sick leaves change over time?</a:t>
            </a:r>
          </a:p>
        </p:txBody>
      </p:sp>
      <p:sp>
        <p:nvSpPr>
          <p:cNvPr id="33" name="Pentagon 32">
            <a:extLst>
              <a:ext uri="{FF2B5EF4-FFF2-40B4-BE49-F238E27FC236}">
                <a16:creationId xmlns:a16="http://schemas.microsoft.com/office/drawing/2014/main" id="{C341E196-C78F-4483-80F7-EEE64418048F}"/>
              </a:ext>
            </a:extLst>
          </p:cNvPr>
          <p:cNvSpPr/>
          <p:nvPr/>
        </p:nvSpPr>
        <p:spPr>
          <a:xfrm>
            <a:off x="4436245" y="992037"/>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5202" y="1054028"/>
            <a:ext cx="239348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Time until positions</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can be re-staffed</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23942" y="1143122"/>
            <a:ext cx="4592074"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Is it more difficult to re-staff positions or do you need to pay more to convince candidates?</a:t>
            </a:r>
          </a:p>
        </p:txBody>
      </p:sp>
      <p:sp>
        <p:nvSpPr>
          <p:cNvPr id="36" name="Pentagon 35">
            <a:extLst>
              <a:ext uri="{FF2B5EF4-FFF2-40B4-BE49-F238E27FC236}">
                <a16:creationId xmlns:a16="http://schemas.microsoft.com/office/drawing/2014/main" id="{A2F28C16-1CBC-DBE5-8011-858E0DA46ACE}"/>
              </a:ext>
            </a:extLst>
          </p:cNvPr>
          <p:cNvSpPr/>
          <p:nvPr/>
        </p:nvSpPr>
        <p:spPr>
          <a:xfrm>
            <a:off x="4436245" y="1791849"/>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5202" y="1891961"/>
            <a:ext cx="178472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Agony</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Box</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23943" y="1930032"/>
            <a:ext cx="458404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Do your employees have the chance to mention important topics anonymously?</a:t>
            </a:r>
          </a:p>
        </p:txBody>
      </p:sp>
      <p:sp>
        <p:nvSpPr>
          <p:cNvPr id="39" name="Pentagon 38">
            <a:extLst>
              <a:ext uri="{FF2B5EF4-FFF2-40B4-BE49-F238E27FC236}">
                <a16:creationId xmlns:a16="http://schemas.microsoft.com/office/drawing/2014/main" id="{F8DCEED6-531C-BF6C-3A63-E751C0662C26}"/>
              </a:ext>
            </a:extLst>
          </p:cNvPr>
          <p:cNvSpPr/>
          <p:nvPr/>
        </p:nvSpPr>
        <p:spPr>
          <a:xfrm>
            <a:off x="4436245" y="2595698"/>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5202" y="2702243"/>
            <a:ext cx="164662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Staff</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Interviews</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23942" y="2774492"/>
            <a:ext cx="5156057"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Do you conduct regular Staff Interviews?                         Are they open to for constructive feedback?</a:t>
            </a:r>
          </a:p>
        </p:txBody>
      </p:sp>
      <p:sp>
        <p:nvSpPr>
          <p:cNvPr id="42" name="Pentagon 41">
            <a:extLst>
              <a:ext uri="{FF2B5EF4-FFF2-40B4-BE49-F238E27FC236}">
                <a16:creationId xmlns:a16="http://schemas.microsoft.com/office/drawing/2014/main" id="{5EE6CBC6-4376-A60C-1006-EB68A79A6BEA}"/>
              </a:ext>
            </a:extLst>
          </p:cNvPr>
          <p:cNvSpPr/>
          <p:nvPr/>
        </p:nvSpPr>
        <p:spPr>
          <a:xfrm>
            <a:off x="4436245" y="3392032"/>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5202" y="3483243"/>
            <a:ext cx="1714516"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Initiative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Applications</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23942" y="36796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Do less people send you initiative Applications?</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78536" y="2269767"/>
            <a:ext cx="3760261" cy="4478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A large number of indicators for crises in early phases can be determined from the personnel department.  Employees usually have a very sensitive feeling for the company - even if they do not articulate it directly.  With relatively little effort you can generate important information about the state of the company – especially when you review them over time.</a:t>
            </a:r>
          </a:p>
          <a:p>
            <a:pPr marL="0" indent="0">
              <a:lnSpc>
                <a:spcPts val="2280"/>
              </a:lnSpc>
            </a:pPr>
            <a:endParaRPr lang="en-GB" sz="22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HR</a:t>
            </a:r>
          </a:p>
        </p:txBody>
      </p:sp>
      <p:sp>
        <p:nvSpPr>
          <p:cNvPr id="52" name="Rectangle 51">
            <a:extLst>
              <a:ext uri="{FF2B5EF4-FFF2-40B4-BE49-F238E27FC236}">
                <a16:creationId xmlns:a16="http://schemas.microsoft.com/office/drawing/2014/main" id="{50A70684-FCBB-8592-BFD2-474A09103682}"/>
              </a:ext>
            </a:extLst>
          </p:cNvPr>
          <p:cNvSpPr/>
          <p:nvPr/>
        </p:nvSpPr>
        <p:spPr>
          <a:xfrm>
            <a:off x="684016" y="214024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36245" y="4198057"/>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45202" y="4291898"/>
            <a:ext cx="187829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Online Ratings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as  Employer</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923942" y="4336101"/>
            <a:ext cx="4283539"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Do you track online platforms for ratings of Employers?</a:t>
            </a:r>
          </a:p>
        </p:txBody>
      </p:sp>
      <p:sp>
        <p:nvSpPr>
          <p:cNvPr id="6" name="Pentagon 5">
            <a:extLst>
              <a:ext uri="{FF2B5EF4-FFF2-40B4-BE49-F238E27FC236}">
                <a16:creationId xmlns:a16="http://schemas.microsoft.com/office/drawing/2014/main" id="{ADD8069C-F5EE-CFDA-2035-0283BC3D3487}"/>
              </a:ext>
            </a:extLst>
          </p:cNvPr>
          <p:cNvSpPr/>
          <p:nvPr/>
        </p:nvSpPr>
        <p:spPr>
          <a:xfrm>
            <a:off x="4436245" y="5001906"/>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45202" y="5063897"/>
            <a:ext cx="228247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Employee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surveys</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923942" y="5166844"/>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What are the topics your employees rate as important?</a:t>
            </a:r>
          </a:p>
        </p:txBody>
      </p:sp>
      <p:sp>
        <p:nvSpPr>
          <p:cNvPr id="9" name="Pentagon 8">
            <a:extLst>
              <a:ext uri="{FF2B5EF4-FFF2-40B4-BE49-F238E27FC236}">
                <a16:creationId xmlns:a16="http://schemas.microsoft.com/office/drawing/2014/main" id="{B012ACB7-FDBD-A5B2-657C-B51920A5A1A1}"/>
              </a:ext>
            </a:extLst>
          </p:cNvPr>
          <p:cNvSpPr/>
          <p:nvPr/>
        </p:nvSpPr>
        <p:spPr>
          <a:xfrm>
            <a:off x="4385955" y="5795634"/>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7">
            <a:extLst>
              <a:ext uri="{FF2B5EF4-FFF2-40B4-BE49-F238E27FC236}">
                <a16:creationId xmlns:a16="http://schemas.microsoft.com/office/drawing/2014/main" id="{A4DCA237-D46C-DCBF-7117-9B4781DB0CCC}"/>
              </a:ext>
            </a:extLst>
          </p:cNvPr>
          <p:cNvSpPr txBox="1"/>
          <p:nvPr/>
        </p:nvSpPr>
        <p:spPr>
          <a:xfrm>
            <a:off x="4494912" y="5886845"/>
            <a:ext cx="1714516"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Feedback</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Culture</a:t>
            </a:r>
          </a:p>
        </p:txBody>
      </p:sp>
      <p:sp>
        <p:nvSpPr>
          <p:cNvPr id="11" name="Subtitle 2">
            <a:extLst>
              <a:ext uri="{FF2B5EF4-FFF2-40B4-BE49-F238E27FC236}">
                <a16:creationId xmlns:a16="http://schemas.microsoft.com/office/drawing/2014/main" id="{99506AD9-AA1B-1BA3-3AE5-8593B67AE474}"/>
              </a:ext>
            </a:extLst>
          </p:cNvPr>
          <p:cNvSpPr txBox="1">
            <a:spLocks/>
          </p:cNvSpPr>
          <p:nvPr/>
        </p:nvSpPr>
        <p:spPr>
          <a:xfrm>
            <a:off x="6873652" y="5935366"/>
            <a:ext cx="4642364"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Do you have a constructive, open company culture? Did Mood and Motivation change?</a:t>
            </a:r>
          </a:p>
        </p:txBody>
      </p:sp>
      <p:cxnSp>
        <p:nvCxnSpPr>
          <p:cNvPr id="13" name="Straight Connector 12">
            <a:extLst>
              <a:ext uri="{FF2B5EF4-FFF2-40B4-BE49-F238E27FC236}">
                <a16:creationId xmlns:a16="http://schemas.microsoft.com/office/drawing/2014/main" id="{6CE8B3AF-97B6-0DF7-E94F-DB66B948CE2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07151" y="0"/>
            <a:ext cx="28713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3351E67-4939-BB5C-1C2E-022031ACA560}"/>
              </a:ext>
            </a:extLst>
          </p:cNvPr>
          <p:cNvSpPr/>
          <p:nvPr/>
        </p:nvSpPr>
        <p:spPr>
          <a:xfrm>
            <a:off x="1" y="0"/>
            <a:ext cx="118088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52053" y="2486713"/>
            <a:ext cx="3874171" cy="4199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The R&amp;D Department or the  person responsible for developing the innovations that are essential for the sustainable success of the company. Therefore, it is especially important to monitor if there are signs of deterioration in performance. Some ways you can monitor R&amp;D performance and reveal any first warning signs are….</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R&amp;D</a:t>
            </a:r>
          </a:p>
        </p:txBody>
      </p:sp>
      <p:sp>
        <p:nvSpPr>
          <p:cNvPr id="52" name="Rectangle 51">
            <a:extLst>
              <a:ext uri="{FF2B5EF4-FFF2-40B4-BE49-F238E27FC236}">
                <a16:creationId xmlns:a16="http://schemas.microsoft.com/office/drawing/2014/main" id="{50A70684-FCBB-8592-BFD2-474A09103682}"/>
              </a:ext>
            </a:extLst>
          </p:cNvPr>
          <p:cNvSpPr/>
          <p:nvPr/>
        </p:nvSpPr>
        <p:spPr>
          <a:xfrm>
            <a:off x="743379" y="217766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oup 3">
            <a:extLst>
              <a:ext uri="{FF2B5EF4-FFF2-40B4-BE49-F238E27FC236}">
                <a16:creationId xmlns:a16="http://schemas.microsoft.com/office/drawing/2014/main" id="{50C710E0-73E3-4DA3-EC93-BF29181995EC}"/>
              </a:ext>
            </a:extLst>
          </p:cNvPr>
          <p:cNvGrpSpPr/>
          <p:nvPr/>
        </p:nvGrpSpPr>
        <p:grpSpPr>
          <a:xfrm>
            <a:off x="9105566" y="377370"/>
            <a:ext cx="2350567" cy="2266305"/>
            <a:chOff x="6436863" y="326624"/>
            <a:chExt cx="11616260" cy="12375510"/>
          </a:xfrm>
        </p:grpSpPr>
        <p:sp>
          <p:nvSpPr>
            <p:cNvPr id="10" name="Freeform 1">
              <a:extLst>
                <a:ext uri="{FF2B5EF4-FFF2-40B4-BE49-F238E27FC236}">
                  <a16:creationId xmlns:a16="http://schemas.microsoft.com/office/drawing/2014/main" id="{8A7B6566-B281-B774-7699-F6A0677C0BB5}"/>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 name="Freeform 2">
              <a:extLst>
                <a:ext uri="{FF2B5EF4-FFF2-40B4-BE49-F238E27FC236}">
                  <a16:creationId xmlns:a16="http://schemas.microsoft.com/office/drawing/2014/main" id="{91880985-BD31-D04E-A661-F8DB8835999C}"/>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 name="Freeform 3">
              <a:extLst>
                <a:ext uri="{FF2B5EF4-FFF2-40B4-BE49-F238E27FC236}">
                  <a16:creationId xmlns:a16="http://schemas.microsoft.com/office/drawing/2014/main" id="{E2E2A2E7-28AA-8AA3-EB8E-E8C2B114004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 name="Freeform 4">
              <a:extLst>
                <a:ext uri="{FF2B5EF4-FFF2-40B4-BE49-F238E27FC236}">
                  <a16:creationId xmlns:a16="http://schemas.microsoft.com/office/drawing/2014/main" id="{9B65E405-C31E-5181-2471-FF76848D0CB1}"/>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 name="Freeform 5">
              <a:extLst>
                <a:ext uri="{FF2B5EF4-FFF2-40B4-BE49-F238E27FC236}">
                  <a16:creationId xmlns:a16="http://schemas.microsoft.com/office/drawing/2014/main" id="{D6B50CEB-774A-8AAA-CD91-1937AF954EB7}"/>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 name="Freeform 6">
              <a:extLst>
                <a:ext uri="{FF2B5EF4-FFF2-40B4-BE49-F238E27FC236}">
                  <a16:creationId xmlns:a16="http://schemas.microsoft.com/office/drawing/2014/main" id="{E379CCCE-570C-3955-9DF6-EC53252D325E}"/>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 name="Freeform 7">
              <a:extLst>
                <a:ext uri="{FF2B5EF4-FFF2-40B4-BE49-F238E27FC236}">
                  <a16:creationId xmlns:a16="http://schemas.microsoft.com/office/drawing/2014/main" id="{38B53762-C4E8-7891-074E-A66015B59867}"/>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 name="Freeform 8">
              <a:extLst>
                <a:ext uri="{FF2B5EF4-FFF2-40B4-BE49-F238E27FC236}">
                  <a16:creationId xmlns:a16="http://schemas.microsoft.com/office/drawing/2014/main" id="{E0FFDB34-D98E-B9C3-6345-F0D96FA9A6E6}"/>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 name="Freeform 9">
              <a:extLst>
                <a:ext uri="{FF2B5EF4-FFF2-40B4-BE49-F238E27FC236}">
                  <a16:creationId xmlns:a16="http://schemas.microsoft.com/office/drawing/2014/main" id="{BA46C489-0882-3CA3-2138-B4A055CE9836}"/>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 name="Freeform 10">
              <a:extLst>
                <a:ext uri="{FF2B5EF4-FFF2-40B4-BE49-F238E27FC236}">
                  <a16:creationId xmlns:a16="http://schemas.microsoft.com/office/drawing/2014/main" id="{7FB25CFF-07DE-3961-96D0-CA837DF287FF}"/>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 name="Freeform 11">
              <a:extLst>
                <a:ext uri="{FF2B5EF4-FFF2-40B4-BE49-F238E27FC236}">
                  <a16:creationId xmlns:a16="http://schemas.microsoft.com/office/drawing/2014/main" id="{66BA1C04-F60E-56D2-45F7-BBF44E382EB4}"/>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 name="Freeform 12">
              <a:extLst>
                <a:ext uri="{FF2B5EF4-FFF2-40B4-BE49-F238E27FC236}">
                  <a16:creationId xmlns:a16="http://schemas.microsoft.com/office/drawing/2014/main" id="{C693C5B0-C83F-92F3-E0E6-364FACDBC93E}"/>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 name="Freeform 13">
              <a:extLst>
                <a:ext uri="{FF2B5EF4-FFF2-40B4-BE49-F238E27FC236}">
                  <a16:creationId xmlns:a16="http://schemas.microsoft.com/office/drawing/2014/main" id="{0F2F3929-A92B-E59F-9F62-721F5CB0083E}"/>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 name="Freeform 14">
              <a:extLst>
                <a:ext uri="{FF2B5EF4-FFF2-40B4-BE49-F238E27FC236}">
                  <a16:creationId xmlns:a16="http://schemas.microsoft.com/office/drawing/2014/main" id="{44BA00EB-1F7A-814F-2598-506A7852097D}"/>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 name="Freeform 15">
              <a:extLst>
                <a:ext uri="{FF2B5EF4-FFF2-40B4-BE49-F238E27FC236}">
                  <a16:creationId xmlns:a16="http://schemas.microsoft.com/office/drawing/2014/main" id="{36C84385-5476-3EDD-42C8-2D4A2B1C2898}"/>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 name="Freeform 16">
              <a:extLst>
                <a:ext uri="{FF2B5EF4-FFF2-40B4-BE49-F238E27FC236}">
                  <a16:creationId xmlns:a16="http://schemas.microsoft.com/office/drawing/2014/main" id="{0ECDD28E-D43C-159A-1C54-44B3A7785C88}"/>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 name="Freeform 17">
              <a:extLst>
                <a:ext uri="{FF2B5EF4-FFF2-40B4-BE49-F238E27FC236}">
                  <a16:creationId xmlns:a16="http://schemas.microsoft.com/office/drawing/2014/main" id="{2B0CD6C0-DE64-E561-EEAD-99C781F9A2FA}"/>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 name="Freeform 18">
              <a:extLst>
                <a:ext uri="{FF2B5EF4-FFF2-40B4-BE49-F238E27FC236}">
                  <a16:creationId xmlns:a16="http://schemas.microsoft.com/office/drawing/2014/main" id="{7AE4844C-8F46-E19D-11E6-5CB8B0E075D0}"/>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8" name="Freeform 19">
              <a:extLst>
                <a:ext uri="{FF2B5EF4-FFF2-40B4-BE49-F238E27FC236}">
                  <a16:creationId xmlns:a16="http://schemas.microsoft.com/office/drawing/2014/main" id="{1248E3DE-2B1E-276D-AC9A-03751949F836}"/>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9" name="Freeform 20">
              <a:extLst>
                <a:ext uri="{FF2B5EF4-FFF2-40B4-BE49-F238E27FC236}">
                  <a16:creationId xmlns:a16="http://schemas.microsoft.com/office/drawing/2014/main" id="{7F7AB3A4-E441-CCF5-64CF-B321184C5B87}"/>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6" name="Freeform 21">
              <a:extLst>
                <a:ext uri="{FF2B5EF4-FFF2-40B4-BE49-F238E27FC236}">
                  <a16:creationId xmlns:a16="http://schemas.microsoft.com/office/drawing/2014/main" id="{C64A022A-D656-0ECF-B0CA-EEB34B2E2C81}"/>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7" name="Freeform 22">
              <a:extLst>
                <a:ext uri="{FF2B5EF4-FFF2-40B4-BE49-F238E27FC236}">
                  <a16:creationId xmlns:a16="http://schemas.microsoft.com/office/drawing/2014/main" id="{90768B33-4501-DEE2-5F46-85CD0DF4DC6B}"/>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8" name="Freeform 23">
              <a:extLst>
                <a:ext uri="{FF2B5EF4-FFF2-40B4-BE49-F238E27FC236}">
                  <a16:creationId xmlns:a16="http://schemas.microsoft.com/office/drawing/2014/main" id="{06E4BDAC-EF68-F6EE-993F-1E74F483E8B6}"/>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9" name="Freeform 24">
              <a:extLst>
                <a:ext uri="{FF2B5EF4-FFF2-40B4-BE49-F238E27FC236}">
                  <a16:creationId xmlns:a16="http://schemas.microsoft.com/office/drawing/2014/main" id="{47BF7B8C-AD1D-D8C0-97CD-1A4E23400B90}"/>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3" name="Freeform 25">
              <a:extLst>
                <a:ext uri="{FF2B5EF4-FFF2-40B4-BE49-F238E27FC236}">
                  <a16:creationId xmlns:a16="http://schemas.microsoft.com/office/drawing/2014/main" id="{FA379FB0-E661-05BE-448C-8EBB2BCF25E0}"/>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4" name="Freeform 26">
              <a:extLst>
                <a:ext uri="{FF2B5EF4-FFF2-40B4-BE49-F238E27FC236}">
                  <a16:creationId xmlns:a16="http://schemas.microsoft.com/office/drawing/2014/main" id="{5D1461BF-7AB5-4E7D-EE65-FCE85CEFF813}"/>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5" name="Freeform 27">
              <a:extLst>
                <a:ext uri="{FF2B5EF4-FFF2-40B4-BE49-F238E27FC236}">
                  <a16:creationId xmlns:a16="http://schemas.microsoft.com/office/drawing/2014/main" id="{74389B0F-D65E-D1AC-7FAD-CB9E71FD2667}"/>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6" name="Freeform 28">
              <a:extLst>
                <a:ext uri="{FF2B5EF4-FFF2-40B4-BE49-F238E27FC236}">
                  <a16:creationId xmlns:a16="http://schemas.microsoft.com/office/drawing/2014/main" id="{B86428B7-E8A4-B4DD-3A21-9DB70843D4ED}"/>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7" name="Freeform 29">
              <a:extLst>
                <a:ext uri="{FF2B5EF4-FFF2-40B4-BE49-F238E27FC236}">
                  <a16:creationId xmlns:a16="http://schemas.microsoft.com/office/drawing/2014/main" id="{18DC10E1-0694-A0F5-14A4-372A1E42C2F3}"/>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9" name="Freeform 33">
              <a:extLst>
                <a:ext uri="{FF2B5EF4-FFF2-40B4-BE49-F238E27FC236}">
                  <a16:creationId xmlns:a16="http://schemas.microsoft.com/office/drawing/2014/main" id="{CDDCEFB1-938A-9B16-CB50-4551340479D1}"/>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0" name="Freeform 32">
              <a:extLst>
                <a:ext uri="{FF2B5EF4-FFF2-40B4-BE49-F238E27FC236}">
                  <a16:creationId xmlns:a16="http://schemas.microsoft.com/office/drawing/2014/main" id="{1DBE9096-BEFB-A85F-271B-2D53B9EDF341}"/>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1" name="Freeform 33">
              <a:extLst>
                <a:ext uri="{FF2B5EF4-FFF2-40B4-BE49-F238E27FC236}">
                  <a16:creationId xmlns:a16="http://schemas.microsoft.com/office/drawing/2014/main" id="{1125A524-334C-BB1C-5C82-A08E25328B86}"/>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2" name="Freeform 34">
              <a:extLst>
                <a:ext uri="{FF2B5EF4-FFF2-40B4-BE49-F238E27FC236}">
                  <a16:creationId xmlns:a16="http://schemas.microsoft.com/office/drawing/2014/main" id="{61509562-B79F-8AC4-3583-561511C5BA5C}"/>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3" name="Freeform 35">
              <a:extLst>
                <a:ext uri="{FF2B5EF4-FFF2-40B4-BE49-F238E27FC236}">
                  <a16:creationId xmlns:a16="http://schemas.microsoft.com/office/drawing/2014/main" id="{E8C09DAB-2C61-683A-C504-058460CA9DC0}"/>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4" name="Freeform 36">
              <a:extLst>
                <a:ext uri="{FF2B5EF4-FFF2-40B4-BE49-F238E27FC236}">
                  <a16:creationId xmlns:a16="http://schemas.microsoft.com/office/drawing/2014/main" id="{C0ACBB62-2CD2-2A0F-A631-F9E5B48E6314}"/>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5" name="Freeform 37">
              <a:extLst>
                <a:ext uri="{FF2B5EF4-FFF2-40B4-BE49-F238E27FC236}">
                  <a16:creationId xmlns:a16="http://schemas.microsoft.com/office/drawing/2014/main" id="{722A677E-856B-CF9E-4245-98D2490C240D}"/>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6" name="Freeform 38">
              <a:extLst>
                <a:ext uri="{FF2B5EF4-FFF2-40B4-BE49-F238E27FC236}">
                  <a16:creationId xmlns:a16="http://schemas.microsoft.com/office/drawing/2014/main" id="{924BEA13-D254-AE82-C65F-A4A71E7CE79C}"/>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7" name="Freeform 39">
              <a:extLst>
                <a:ext uri="{FF2B5EF4-FFF2-40B4-BE49-F238E27FC236}">
                  <a16:creationId xmlns:a16="http://schemas.microsoft.com/office/drawing/2014/main" id="{49389836-8D7F-094B-7100-827357A45C60}"/>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8" name="Freeform 40">
              <a:extLst>
                <a:ext uri="{FF2B5EF4-FFF2-40B4-BE49-F238E27FC236}">
                  <a16:creationId xmlns:a16="http://schemas.microsoft.com/office/drawing/2014/main" id="{F5056D26-6E3A-8911-2B03-0E50A6F5B1D1}"/>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9" name="Freeform 41">
              <a:extLst>
                <a:ext uri="{FF2B5EF4-FFF2-40B4-BE49-F238E27FC236}">
                  <a16:creationId xmlns:a16="http://schemas.microsoft.com/office/drawing/2014/main" id="{7704A022-5B91-65EA-7DFF-CE91247294B9}"/>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0" name="Freeform 42">
              <a:extLst>
                <a:ext uri="{FF2B5EF4-FFF2-40B4-BE49-F238E27FC236}">
                  <a16:creationId xmlns:a16="http://schemas.microsoft.com/office/drawing/2014/main" id="{CF8A5AB2-9BB8-620C-F044-804903F7B365}"/>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1" name="Freeform 43">
              <a:extLst>
                <a:ext uri="{FF2B5EF4-FFF2-40B4-BE49-F238E27FC236}">
                  <a16:creationId xmlns:a16="http://schemas.microsoft.com/office/drawing/2014/main" id="{CB9102FB-646B-C8B2-F4F9-27549B30E5D6}"/>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2" name="Freeform 44">
              <a:extLst>
                <a:ext uri="{FF2B5EF4-FFF2-40B4-BE49-F238E27FC236}">
                  <a16:creationId xmlns:a16="http://schemas.microsoft.com/office/drawing/2014/main" id="{EEB96731-6BDA-C4C9-9A4A-56FA4D4E18B0}"/>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3" name="Freeform 45">
              <a:extLst>
                <a:ext uri="{FF2B5EF4-FFF2-40B4-BE49-F238E27FC236}">
                  <a16:creationId xmlns:a16="http://schemas.microsoft.com/office/drawing/2014/main" id="{261C6C76-A30D-E120-061A-97DD00780AEA}"/>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4" name="Freeform 48">
              <a:extLst>
                <a:ext uri="{FF2B5EF4-FFF2-40B4-BE49-F238E27FC236}">
                  <a16:creationId xmlns:a16="http://schemas.microsoft.com/office/drawing/2014/main" id="{11D945E5-B3DD-2563-4910-E57E7F4FE4AD}"/>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5" name="Freeform 49">
              <a:extLst>
                <a:ext uri="{FF2B5EF4-FFF2-40B4-BE49-F238E27FC236}">
                  <a16:creationId xmlns:a16="http://schemas.microsoft.com/office/drawing/2014/main" id="{AC0A57B7-1FF5-CE07-16DF-4AAA16B0F544}"/>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6" name="Freeform 50">
              <a:extLst>
                <a:ext uri="{FF2B5EF4-FFF2-40B4-BE49-F238E27FC236}">
                  <a16:creationId xmlns:a16="http://schemas.microsoft.com/office/drawing/2014/main" id="{FE908316-A4BC-3045-9238-5BD1B91DBDE9}"/>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7" name="Freeform 51">
              <a:extLst>
                <a:ext uri="{FF2B5EF4-FFF2-40B4-BE49-F238E27FC236}">
                  <a16:creationId xmlns:a16="http://schemas.microsoft.com/office/drawing/2014/main" id="{1D3E8286-1115-A8CD-A481-8DB3F0358DC6}"/>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8" name="Freeform 52">
              <a:extLst>
                <a:ext uri="{FF2B5EF4-FFF2-40B4-BE49-F238E27FC236}">
                  <a16:creationId xmlns:a16="http://schemas.microsoft.com/office/drawing/2014/main" id="{58DF3010-E8E3-9715-29E7-5C1D3AFAF012}"/>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9" name="Freeform 55">
              <a:extLst>
                <a:ext uri="{FF2B5EF4-FFF2-40B4-BE49-F238E27FC236}">
                  <a16:creationId xmlns:a16="http://schemas.microsoft.com/office/drawing/2014/main" id="{1DB565FA-0520-1F93-4033-2F124B632712}"/>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0" name="Freeform 54">
              <a:extLst>
                <a:ext uri="{FF2B5EF4-FFF2-40B4-BE49-F238E27FC236}">
                  <a16:creationId xmlns:a16="http://schemas.microsoft.com/office/drawing/2014/main" id="{4730B65F-2090-9EB2-E4D2-EC9302528BA6}"/>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1" name="Freeform 55">
              <a:extLst>
                <a:ext uri="{FF2B5EF4-FFF2-40B4-BE49-F238E27FC236}">
                  <a16:creationId xmlns:a16="http://schemas.microsoft.com/office/drawing/2014/main" id="{233FC1AC-10C9-22C2-37CE-DE267C93883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2" name="Freeform 56">
              <a:extLst>
                <a:ext uri="{FF2B5EF4-FFF2-40B4-BE49-F238E27FC236}">
                  <a16:creationId xmlns:a16="http://schemas.microsoft.com/office/drawing/2014/main" id="{50C1C9C4-3154-4227-7090-1C1BBA98FF62}"/>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3" name="Freeform 64">
              <a:extLst>
                <a:ext uri="{FF2B5EF4-FFF2-40B4-BE49-F238E27FC236}">
                  <a16:creationId xmlns:a16="http://schemas.microsoft.com/office/drawing/2014/main" id="{92D99716-B919-25E8-04DF-0049C9FFE6A4}"/>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4" name="Freeform 58">
              <a:extLst>
                <a:ext uri="{FF2B5EF4-FFF2-40B4-BE49-F238E27FC236}">
                  <a16:creationId xmlns:a16="http://schemas.microsoft.com/office/drawing/2014/main" id="{02958D95-FD91-940B-41F8-3F30586F717F}"/>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5" name="Freeform 67">
              <a:extLst>
                <a:ext uri="{FF2B5EF4-FFF2-40B4-BE49-F238E27FC236}">
                  <a16:creationId xmlns:a16="http://schemas.microsoft.com/office/drawing/2014/main" id="{FA5BBDA9-9B53-51C1-A9AF-81611AE41D5C}"/>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6" name="Freeform 60">
              <a:extLst>
                <a:ext uri="{FF2B5EF4-FFF2-40B4-BE49-F238E27FC236}">
                  <a16:creationId xmlns:a16="http://schemas.microsoft.com/office/drawing/2014/main" id="{5451C61E-FF98-A898-14C0-630E103C09BB}"/>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7" name="Freeform 61">
              <a:extLst>
                <a:ext uri="{FF2B5EF4-FFF2-40B4-BE49-F238E27FC236}">
                  <a16:creationId xmlns:a16="http://schemas.microsoft.com/office/drawing/2014/main" id="{4DF4BFFB-A3E2-274E-6771-5E56E52144DB}"/>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8" name="Freeform 62">
              <a:extLst>
                <a:ext uri="{FF2B5EF4-FFF2-40B4-BE49-F238E27FC236}">
                  <a16:creationId xmlns:a16="http://schemas.microsoft.com/office/drawing/2014/main" id="{C79AC925-B6D2-FDF3-0E24-2CCC32B53290}"/>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9" name="Freeform 77">
              <a:extLst>
                <a:ext uri="{FF2B5EF4-FFF2-40B4-BE49-F238E27FC236}">
                  <a16:creationId xmlns:a16="http://schemas.microsoft.com/office/drawing/2014/main" id="{8E49EF11-FAE1-404E-EEA5-0C62C6F6220C}"/>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0" name="Freeform 78">
              <a:extLst>
                <a:ext uri="{FF2B5EF4-FFF2-40B4-BE49-F238E27FC236}">
                  <a16:creationId xmlns:a16="http://schemas.microsoft.com/office/drawing/2014/main" id="{E98E3C69-2930-4A13-E37B-1412F2B63CE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1" name="Freeform 79">
              <a:extLst>
                <a:ext uri="{FF2B5EF4-FFF2-40B4-BE49-F238E27FC236}">
                  <a16:creationId xmlns:a16="http://schemas.microsoft.com/office/drawing/2014/main" id="{04855337-1E67-4085-3B64-6BF999F8F046}"/>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2" name="Freeform 80">
              <a:extLst>
                <a:ext uri="{FF2B5EF4-FFF2-40B4-BE49-F238E27FC236}">
                  <a16:creationId xmlns:a16="http://schemas.microsoft.com/office/drawing/2014/main" id="{909E126A-DC9B-3E0F-207D-39FBF30E8089}"/>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3" name="Freeform 81">
              <a:extLst>
                <a:ext uri="{FF2B5EF4-FFF2-40B4-BE49-F238E27FC236}">
                  <a16:creationId xmlns:a16="http://schemas.microsoft.com/office/drawing/2014/main" id="{5FE6F66E-A406-08A1-98EC-18918CEC6F18}"/>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4" name="Freeform 82">
              <a:extLst>
                <a:ext uri="{FF2B5EF4-FFF2-40B4-BE49-F238E27FC236}">
                  <a16:creationId xmlns:a16="http://schemas.microsoft.com/office/drawing/2014/main" id="{38EF118B-BD48-5BBF-C5E5-FEB0BD008FEA}"/>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5" name="Freeform 83">
              <a:extLst>
                <a:ext uri="{FF2B5EF4-FFF2-40B4-BE49-F238E27FC236}">
                  <a16:creationId xmlns:a16="http://schemas.microsoft.com/office/drawing/2014/main" id="{3E207279-ADB8-F567-646C-88A4D9793995}"/>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6" name="Freeform 70">
              <a:extLst>
                <a:ext uri="{FF2B5EF4-FFF2-40B4-BE49-F238E27FC236}">
                  <a16:creationId xmlns:a16="http://schemas.microsoft.com/office/drawing/2014/main" id="{F2DAD24B-3205-CE5E-01AC-9BA367F7F083}"/>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7" name="Freeform 88">
              <a:extLst>
                <a:ext uri="{FF2B5EF4-FFF2-40B4-BE49-F238E27FC236}">
                  <a16:creationId xmlns:a16="http://schemas.microsoft.com/office/drawing/2014/main" id="{FC7965B7-CA4F-1632-F715-F27B94ED0AEF}"/>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8" name="Freeform 89">
              <a:extLst>
                <a:ext uri="{FF2B5EF4-FFF2-40B4-BE49-F238E27FC236}">
                  <a16:creationId xmlns:a16="http://schemas.microsoft.com/office/drawing/2014/main" id="{B92835D7-FE86-5257-CDC3-555F1CABBF20}"/>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9" name="Freeform 90">
              <a:extLst>
                <a:ext uri="{FF2B5EF4-FFF2-40B4-BE49-F238E27FC236}">
                  <a16:creationId xmlns:a16="http://schemas.microsoft.com/office/drawing/2014/main" id="{FE34E2A2-DE9C-CE91-77F7-AF05BC7C1DCA}"/>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0" name="Freeform 93">
              <a:extLst>
                <a:ext uri="{FF2B5EF4-FFF2-40B4-BE49-F238E27FC236}">
                  <a16:creationId xmlns:a16="http://schemas.microsoft.com/office/drawing/2014/main" id="{B72CA37F-A582-9841-1D8D-F9D40CEB61F2}"/>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1" name="Freeform 94">
              <a:extLst>
                <a:ext uri="{FF2B5EF4-FFF2-40B4-BE49-F238E27FC236}">
                  <a16:creationId xmlns:a16="http://schemas.microsoft.com/office/drawing/2014/main" id="{181F8D2B-51EB-96C7-694E-761AC6AC4E14}"/>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2" name="Freeform 95">
              <a:extLst>
                <a:ext uri="{FF2B5EF4-FFF2-40B4-BE49-F238E27FC236}">
                  <a16:creationId xmlns:a16="http://schemas.microsoft.com/office/drawing/2014/main" id="{E5C556F4-73F9-912B-8EAE-BDD3CEC1A775}"/>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3" name="Freeform 96">
              <a:extLst>
                <a:ext uri="{FF2B5EF4-FFF2-40B4-BE49-F238E27FC236}">
                  <a16:creationId xmlns:a16="http://schemas.microsoft.com/office/drawing/2014/main" id="{566A2763-C856-B48C-D940-182679D45F6C}"/>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4" name="Freeform 97">
              <a:extLst>
                <a:ext uri="{FF2B5EF4-FFF2-40B4-BE49-F238E27FC236}">
                  <a16:creationId xmlns:a16="http://schemas.microsoft.com/office/drawing/2014/main" id="{07D920C5-C253-6FAF-C7E2-F4EC0EAC455E}"/>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5" name="Freeform 98">
              <a:extLst>
                <a:ext uri="{FF2B5EF4-FFF2-40B4-BE49-F238E27FC236}">
                  <a16:creationId xmlns:a16="http://schemas.microsoft.com/office/drawing/2014/main" id="{7C5E7228-612E-0C3E-D0A6-7CCA22935866}"/>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6" name="Freeform 99">
              <a:extLst>
                <a:ext uri="{FF2B5EF4-FFF2-40B4-BE49-F238E27FC236}">
                  <a16:creationId xmlns:a16="http://schemas.microsoft.com/office/drawing/2014/main" id="{B278E6BB-E449-2DBA-0CB3-E2493423348D}"/>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7" name="Freeform 100">
              <a:extLst>
                <a:ext uri="{FF2B5EF4-FFF2-40B4-BE49-F238E27FC236}">
                  <a16:creationId xmlns:a16="http://schemas.microsoft.com/office/drawing/2014/main" id="{93FD0B99-C798-87AE-BE48-FD128A885694}"/>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8" name="Freeform 101">
              <a:extLst>
                <a:ext uri="{FF2B5EF4-FFF2-40B4-BE49-F238E27FC236}">
                  <a16:creationId xmlns:a16="http://schemas.microsoft.com/office/drawing/2014/main" id="{838E19A9-7BA5-5E88-5371-650A4F128C51}"/>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9" name="Freeform 102">
              <a:extLst>
                <a:ext uri="{FF2B5EF4-FFF2-40B4-BE49-F238E27FC236}">
                  <a16:creationId xmlns:a16="http://schemas.microsoft.com/office/drawing/2014/main" id="{B8F99A15-FA6E-1E9F-9DFD-4ABDE64551A1}"/>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0" name="Freeform 103">
              <a:extLst>
                <a:ext uri="{FF2B5EF4-FFF2-40B4-BE49-F238E27FC236}">
                  <a16:creationId xmlns:a16="http://schemas.microsoft.com/office/drawing/2014/main" id="{93A2437D-DBE8-740F-92DB-F4B20200A66B}"/>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1" name="Freeform 104">
              <a:extLst>
                <a:ext uri="{FF2B5EF4-FFF2-40B4-BE49-F238E27FC236}">
                  <a16:creationId xmlns:a16="http://schemas.microsoft.com/office/drawing/2014/main" id="{698AE7B0-91DE-093C-C62E-6B37CB9A079D}"/>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2" name="Freeform 86">
              <a:extLst>
                <a:ext uri="{FF2B5EF4-FFF2-40B4-BE49-F238E27FC236}">
                  <a16:creationId xmlns:a16="http://schemas.microsoft.com/office/drawing/2014/main" id="{6647CE81-7CAF-50A6-8C2B-601B5E92FBDD}"/>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3" name="Freeform 87">
              <a:extLst>
                <a:ext uri="{FF2B5EF4-FFF2-40B4-BE49-F238E27FC236}">
                  <a16:creationId xmlns:a16="http://schemas.microsoft.com/office/drawing/2014/main" id="{6BD54B54-9D7E-F540-C790-226A0FFA8F76}"/>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4" name="Freeform 156">
              <a:extLst>
                <a:ext uri="{FF2B5EF4-FFF2-40B4-BE49-F238E27FC236}">
                  <a16:creationId xmlns:a16="http://schemas.microsoft.com/office/drawing/2014/main" id="{537C1FB8-F952-2DA4-413A-EFF731F6B35F}"/>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5" name="Freeform 89">
              <a:extLst>
                <a:ext uri="{FF2B5EF4-FFF2-40B4-BE49-F238E27FC236}">
                  <a16:creationId xmlns:a16="http://schemas.microsoft.com/office/drawing/2014/main" id="{DFE89C12-3993-7E52-EF9F-0FACA1339D2A}"/>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6" name="Freeform 160">
              <a:extLst>
                <a:ext uri="{FF2B5EF4-FFF2-40B4-BE49-F238E27FC236}">
                  <a16:creationId xmlns:a16="http://schemas.microsoft.com/office/drawing/2014/main" id="{C08223C2-8B28-64CB-A9F8-C0941D4F57D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7" name="Freeform 161">
              <a:extLst>
                <a:ext uri="{FF2B5EF4-FFF2-40B4-BE49-F238E27FC236}">
                  <a16:creationId xmlns:a16="http://schemas.microsoft.com/office/drawing/2014/main" id="{94FD1966-1B3E-2CA0-A2CD-C5DA120DF5E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8" name="Freeform 162">
              <a:extLst>
                <a:ext uri="{FF2B5EF4-FFF2-40B4-BE49-F238E27FC236}">
                  <a16:creationId xmlns:a16="http://schemas.microsoft.com/office/drawing/2014/main" id="{4E29F87A-C370-5EE5-13B1-BCFEA30ED969}"/>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9" name="Freeform 163">
              <a:extLst>
                <a:ext uri="{FF2B5EF4-FFF2-40B4-BE49-F238E27FC236}">
                  <a16:creationId xmlns:a16="http://schemas.microsoft.com/office/drawing/2014/main" id="{89AA7CD4-6581-5349-1EFD-66BEC61854B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0" name="Freeform 164">
              <a:extLst>
                <a:ext uri="{FF2B5EF4-FFF2-40B4-BE49-F238E27FC236}">
                  <a16:creationId xmlns:a16="http://schemas.microsoft.com/office/drawing/2014/main" id="{22A980EE-DB14-091F-3FE0-B0EC0659C435}"/>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1" name="Freeform 165">
              <a:extLst>
                <a:ext uri="{FF2B5EF4-FFF2-40B4-BE49-F238E27FC236}">
                  <a16:creationId xmlns:a16="http://schemas.microsoft.com/office/drawing/2014/main" id="{A3D09024-0153-F4AD-5C2D-EF104F8657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2" name="Freeform 166">
              <a:extLst>
                <a:ext uri="{FF2B5EF4-FFF2-40B4-BE49-F238E27FC236}">
                  <a16:creationId xmlns:a16="http://schemas.microsoft.com/office/drawing/2014/main" id="{084D7D63-07F8-433C-05EA-EE30C6F81625}"/>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3" name="Freeform 97">
              <a:extLst>
                <a:ext uri="{FF2B5EF4-FFF2-40B4-BE49-F238E27FC236}">
                  <a16:creationId xmlns:a16="http://schemas.microsoft.com/office/drawing/2014/main" id="{40CAFABC-3080-A63F-7A75-6A6DB508EDC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4" name="Freeform 171">
              <a:extLst>
                <a:ext uri="{FF2B5EF4-FFF2-40B4-BE49-F238E27FC236}">
                  <a16:creationId xmlns:a16="http://schemas.microsoft.com/office/drawing/2014/main" id="{4280478C-C0DC-97C4-7020-3C55E0B9A84C}"/>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5" name="Freeform 99">
              <a:extLst>
                <a:ext uri="{FF2B5EF4-FFF2-40B4-BE49-F238E27FC236}">
                  <a16:creationId xmlns:a16="http://schemas.microsoft.com/office/drawing/2014/main" id="{18FB173F-12C4-B55E-CB96-F81FD5085BB5}"/>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6" name="Freeform 173">
              <a:extLst>
                <a:ext uri="{FF2B5EF4-FFF2-40B4-BE49-F238E27FC236}">
                  <a16:creationId xmlns:a16="http://schemas.microsoft.com/office/drawing/2014/main" id="{78A159F0-396C-51BA-AF01-73C724159C8D}"/>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7" name="Freeform 177">
              <a:extLst>
                <a:ext uri="{FF2B5EF4-FFF2-40B4-BE49-F238E27FC236}">
                  <a16:creationId xmlns:a16="http://schemas.microsoft.com/office/drawing/2014/main" id="{E7A0E7AC-BBB9-8701-AD0B-272C0B31956F}"/>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8" name="Freeform 181">
              <a:extLst>
                <a:ext uri="{FF2B5EF4-FFF2-40B4-BE49-F238E27FC236}">
                  <a16:creationId xmlns:a16="http://schemas.microsoft.com/office/drawing/2014/main" id="{0C255C81-93C8-7063-8E5C-0456CB25C87C}"/>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9" name="Freeform 185">
              <a:extLst>
                <a:ext uri="{FF2B5EF4-FFF2-40B4-BE49-F238E27FC236}">
                  <a16:creationId xmlns:a16="http://schemas.microsoft.com/office/drawing/2014/main" id="{169402B7-BF8E-4538-3DCF-ECF6285B5373}"/>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0" name="Freeform 104">
              <a:extLst>
                <a:ext uri="{FF2B5EF4-FFF2-40B4-BE49-F238E27FC236}">
                  <a16:creationId xmlns:a16="http://schemas.microsoft.com/office/drawing/2014/main" id="{632C5E89-9097-98E4-21E0-0B128D0BE84F}"/>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1" name="Freeform 105">
              <a:extLst>
                <a:ext uri="{FF2B5EF4-FFF2-40B4-BE49-F238E27FC236}">
                  <a16:creationId xmlns:a16="http://schemas.microsoft.com/office/drawing/2014/main" id="{3C6EE56D-827A-FEA6-ED7B-44CBC3648E6C}"/>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2" name="Freeform 106">
              <a:extLst>
                <a:ext uri="{FF2B5EF4-FFF2-40B4-BE49-F238E27FC236}">
                  <a16:creationId xmlns:a16="http://schemas.microsoft.com/office/drawing/2014/main" id="{30D7A975-8CF8-03FF-E1BD-F5358A2DF419}"/>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3" name="Freeform 239">
              <a:extLst>
                <a:ext uri="{FF2B5EF4-FFF2-40B4-BE49-F238E27FC236}">
                  <a16:creationId xmlns:a16="http://schemas.microsoft.com/office/drawing/2014/main" id="{90973842-026D-881B-2884-C33F56ED1505}"/>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4" name="Freeform 244">
              <a:extLst>
                <a:ext uri="{FF2B5EF4-FFF2-40B4-BE49-F238E27FC236}">
                  <a16:creationId xmlns:a16="http://schemas.microsoft.com/office/drawing/2014/main" id="{054F01FA-5128-2EAC-F1CF-286DB719EA00}"/>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5" name="Freeform 109">
              <a:extLst>
                <a:ext uri="{FF2B5EF4-FFF2-40B4-BE49-F238E27FC236}">
                  <a16:creationId xmlns:a16="http://schemas.microsoft.com/office/drawing/2014/main" id="{4F5AD82D-ECBD-A800-C35C-DBF586FAAF7E}"/>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6" name="Freeform 248">
              <a:extLst>
                <a:ext uri="{FF2B5EF4-FFF2-40B4-BE49-F238E27FC236}">
                  <a16:creationId xmlns:a16="http://schemas.microsoft.com/office/drawing/2014/main" id="{6198957C-32C2-C144-B2F9-8F44B312254C}"/>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7" name="Freeform 111">
              <a:extLst>
                <a:ext uri="{FF2B5EF4-FFF2-40B4-BE49-F238E27FC236}">
                  <a16:creationId xmlns:a16="http://schemas.microsoft.com/office/drawing/2014/main" id="{565920A5-CE6B-56D5-A574-E6C7A90C0079}"/>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8" name="Freeform 251">
              <a:extLst>
                <a:ext uri="{FF2B5EF4-FFF2-40B4-BE49-F238E27FC236}">
                  <a16:creationId xmlns:a16="http://schemas.microsoft.com/office/drawing/2014/main" id="{BFC16870-C98B-F4F4-B06B-D22EBF540B1B}"/>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9" name="Freeform 252">
              <a:extLst>
                <a:ext uri="{FF2B5EF4-FFF2-40B4-BE49-F238E27FC236}">
                  <a16:creationId xmlns:a16="http://schemas.microsoft.com/office/drawing/2014/main" id="{D2E5969A-181A-AFF0-4D1E-A9411E00C57C}"/>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0" name="Freeform 253">
              <a:extLst>
                <a:ext uri="{FF2B5EF4-FFF2-40B4-BE49-F238E27FC236}">
                  <a16:creationId xmlns:a16="http://schemas.microsoft.com/office/drawing/2014/main" id="{78F6D6B8-99BD-7511-F267-BFB45EBC6564}"/>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1" name="Freeform 115">
              <a:extLst>
                <a:ext uri="{FF2B5EF4-FFF2-40B4-BE49-F238E27FC236}">
                  <a16:creationId xmlns:a16="http://schemas.microsoft.com/office/drawing/2014/main" id="{036BDB27-D7FF-628C-598B-ADAF109F0457}"/>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2" name="Freeform 256">
              <a:extLst>
                <a:ext uri="{FF2B5EF4-FFF2-40B4-BE49-F238E27FC236}">
                  <a16:creationId xmlns:a16="http://schemas.microsoft.com/office/drawing/2014/main" id="{36915716-FF87-4B20-663F-528379A95F91}"/>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3" name="Freeform 257">
              <a:extLst>
                <a:ext uri="{FF2B5EF4-FFF2-40B4-BE49-F238E27FC236}">
                  <a16:creationId xmlns:a16="http://schemas.microsoft.com/office/drawing/2014/main" id="{44553A40-9815-8C6F-DBAC-D4FBEC03F9EB}"/>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4" name="Freeform 258">
              <a:extLst>
                <a:ext uri="{FF2B5EF4-FFF2-40B4-BE49-F238E27FC236}">
                  <a16:creationId xmlns:a16="http://schemas.microsoft.com/office/drawing/2014/main" id="{00248CF4-F947-2166-86F5-578D2B44A3CB}"/>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5" name="Freeform 119">
              <a:extLst>
                <a:ext uri="{FF2B5EF4-FFF2-40B4-BE49-F238E27FC236}">
                  <a16:creationId xmlns:a16="http://schemas.microsoft.com/office/drawing/2014/main" id="{DFD73CAC-4790-C864-48EB-89566AB2BE02}"/>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6" name="Freeform 333">
              <a:extLst>
                <a:ext uri="{FF2B5EF4-FFF2-40B4-BE49-F238E27FC236}">
                  <a16:creationId xmlns:a16="http://schemas.microsoft.com/office/drawing/2014/main" id="{C7584B5C-332C-0AD0-7AC4-43B63C847F4A}"/>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7" name="Freeform 121">
              <a:extLst>
                <a:ext uri="{FF2B5EF4-FFF2-40B4-BE49-F238E27FC236}">
                  <a16:creationId xmlns:a16="http://schemas.microsoft.com/office/drawing/2014/main" id="{85F51AC4-D2EC-D8AE-21D6-B1AEA03A77F8}"/>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8" name="Freeform 347">
              <a:extLst>
                <a:ext uri="{FF2B5EF4-FFF2-40B4-BE49-F238E27FC236}">
                  <a16:creationId xmlns:a16="http://schemas.microsoft.com/office/drawing/2014/main" id="{EB350C34-F13A-9550-F855-6390FC8D9254}"/>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9" name="Freeform 348">
              <a:extLst>
                <a:ext uri="{FF2B5EF4-FFF2-40B4-BE49-F238E27FC236}">
                  <a16:creationId xmlns:a16="http://schemas.microsoft.com/office/drawing/2014/main" id="{DB7BEE00-84EA-1DA4-C2B3-7FD4BE64DF1E}"/>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0" name="Freeform 349">
              <a:extLst>
                <a:ext uri="{FF2B5EF4-FFF2-40B4-BE49-F238E27FC236}">
                  <a16:creationId xmlns:a16="http://schemas.microsoft.com/office/drawing/2014/main" id="{5248A8D4-6C90-C85E-2AE1-409FBE4440A3}"/>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1" name="Freeform 350">
              <a:extLst>
                <a:ext uri="{FF2B5EF4-FFF2-40B4-BE49-F238E27FC236}">
                  <a16:creationId xmlns:a16="http://schemas.microsoft.com/office/drawing/2014/main" id="{1D5E7D24-C94E-B098-8374-E86095EB8C50}"/>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2" name="Freeform 351">
              <a:extLst>
                <a:ext uri="{FF2B5EF4-FFF2-40B4-BE49-F238E27FC236}">
                  <a16:creationId xmlns:a16="http://schemas.microsoft.com/office/drawing/2014/main" id="{2EFD820C-0F74-D68D-20CF-41BEABF9E115}"/>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3" name="Freeform 352">
              <a:extLst>
                <a:ext uri="{FF2B5EF4-FFF2-40B4-BE49-F238E27FC236}">
                  <a16:creationId xmlns:a16="http://schemas.microsoft.com/office/drawing/2014/main" id="{10834878-4A57-DD98-94A3-08D67B6C52F4}"/>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4" name="Freeform 353">
              <a:extLst>
                <a:ext uri="{FF2B5EF4-FFF2-40B4-BE49-F238E27FC236}">
                  <a16:creationId xmlns:a16="http://schemas.microsoft.com/office/drawing/2014/main" id="{C5C5CB2A-4DC1-89E6-0395-1D0AEB352BA5}"/>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5" name="Freeform 354">
              <a:extLst>
                <a:ext uri="{FF2B5EF4-FFF2-40B4-BE49-F238E27FC236}">
                  <a16:creationId xmlns:a16="http://schemas.microsoft.com/office/drawing/2014/main" id="{67A70439-8005-0836-7757-A209E81A0CA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6" name="Freeform 355">
              <a:extLst>
                <a:ext uri="{FF2B5EF4-FFF2-40B4-BE49-F238E27FC236}">
                  <a16:creationId xmlns:a16="http://schemas.microsoft.com/office/drawing/2014/main" id="{B197A1DD-F09B-916C-8981-8B73B949BAE1}"/>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7" name="Freeform 356">
              <a:extLst>
                <a:ext uri="{FF2B5EF4-FFF2-40B4-BE49-F238E27FC236}">
                  <a16:creationId xmlns:a16="http://schemas.microsoft.com/office/drawing/2014/main" id="{38D33A50-AF77-3CF6-4ADA-0DE973D037FB}"/>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8" name="Freeform 357">
              <a:extLst>
                <a:ext uri="{FF2B5EF4-FFF2-40B4-BE49-F238E27FC236}">
                  <a16:creationId xmlns:a16="http://schemas.microsoft.com/office/drawing/2014/main" id="{1973DEBD-19DD-C47A-9E01-AB6987EA7ED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9" name="Freeform 358">
              <a:extLst>
                <a:ext uri="{FF2B5EF4-FFF2-40B4-BE49-F238E27FC236}">
                  <a16:creationId xmlns:a16="http://schemas.microsoft.com/office/drawing/2014/main" id="{E61CF009-675E-C118-0B73-327F7DA11216}"/>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0" name="Freeform 359">
              <a:extLst>
                <a:ext uri="{FF2B5EF4-FFF2-40B4-BE49-F238E27FC236}">
                  <a16:creationId xmlns:a16="http://schemas.microsoft.com/office/drawing/2014/main" id="{ED99B65E-A62B-4E85-0CAE-BFAFDCECC415}"/>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1" name="Freeform 360">
              <a:extLst>
                <a:ext uri="{FF2B5EF4-FFF2-40B4-BE49-F238E27FC236}">
                  <a16:creationId xmlns:a16="http://schemas.microsoft.com/office/drawing/2014/main" id="{4F2496F5-7927-3A45-B4F6-FBC370A623CD}"/>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2" name="Freeform 361">
              <a:extLst>
                <a:ext uri="{FF2B5EF4-FFF2-40B4-BE49-F238E27FC236}">
                  <a16:creationId xmlns:a16="http://schemas.microsoft.com/office/drawing/2014/main" id="{646A73BC-09A5-B336-4160-437BC948482A}"/>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3" name="Freeform 137">
              <a:extLst>
                <a:ext uri="{FF2B5EF4-FFF2-40B4-BE49-F238E27FC236}">
                  <a16:creationId xmlns:a16="http://schemas.microsoft.com/office/drawing/2014/main" id="{939611AD-E1F9-67AC-852D-8676832899F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4" name="Freeform 138">
              <a:extLst>
                <a:ext uri="{FF2B5EF4-FFF2-40B4-BE49-F238E27FC236}">
                  <a16:creationId xmlns:a16="http://schemas.microsoft.com/office/drawing/2014/main" id="{7A08E2C3-0477-2D35-86F9-5DCAA2C213C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5" name="Freeform 139">
              <a:extLst>
                <a:ext uri="{FF2B5EF4-FFF2-40B4-BE49-F238E27FC236}">
                  <a16:creationId xmlns:a16="http://schemas.microsoft.com/office/drawing/2014/main" id="{FEB4ED8D-1586-A843-5EE3-04558E02C537}"/>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6" name="Freeform 368">
              <a:extLst>
                <a:ext uri="{FF2B5EF4-FFF2-40B4-BE49-F238E27FC236}">
                  <a16:creationId xmlns:a16="http://schemas.microsoft.com/office/drawing/2014/main" id="{24A4BB32-4109-1417-E8BB-0A2610D12249}"/>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7" name="Freeform 369">
              <a:extLst>
                <a:ext uri="{FF2B5EF4-FFF2-40B4-BE49-F238E27FC236}">
                  <a16:creationId xmlns:a16="http://schemas.microsoft.com/office/drawing/2014/main" id="{124FF3C4-3522-02E2-B33B-634FB7D0712B}"/>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8" name="Freeform 370">
              <a:extLst>
                <a:ext uri="{FF2B5EF4-FFF2-40B4-BE49-F238E27FC236}">
                  <a16:creationId xmlns:a16="http://schemas.microsoft.com/office/drawing/2014/main" id="{EBC67B64-6412-1F78-F512-F3B497768FC7}"/>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9" name="Freeform 371">
              <a:extLst>
                <a:ext uri="{FF2B5EF4-FFF2-40B4-BE49-F238E27FC236}">
                  <a16:creationId xmlns:a16="http://schemas.microsoft.com/office/drawing/2014/main" id="{62026D7C-2167-1EE3-E288-8F3B987BF13D}"/>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0" name="Freeform 372">
              <a:extLst>
                <a:ext uri="{FF2B5EF4-FFF2-40B4-BE49-F238E27FC236}">
                  <a16:creationId xmlns:a16="http://schemas.microsoft.com/office/drawing/2014/main" id="{E48B35AA-1802-D0E5-CDF4-96120E71632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1" name="Freeform 373">
              <a:extLst>
                <a:ext uri="{FF2B5EF4-FFF2-40B4-BE49-F238E27FC236}">
                  <a16:creationId xmlns:a16="http://schemas.microsoft.com/office/drawing/2014/main" id="{877A6C7C-1249-7291-CD5F-51F925EA4B22}"/>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2" name="Freeform 374">
              <a:extLst>
                <a:ext uri="{FF2B5EF4-FFF2-40B4-BE49-F238E27FC236}">
                  <a16:creationId xmlns:a16="http://schemas.microsoft.com/office/drawing/2014/main" id="{7F59394E-D162-0C1D-E068-2C423415BA8D}"/>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3" name="Freeform 375">
              <a:extLst>
                <a:ext uri="{FF2B5EF4-FFF2-40B4-BE49-F238E27FC236}">
                  <a16:creationId xmlns:a16="http://schemas.microsoft.com/office/drawing/2014/main" id="{66222777-9B1F-42BD-F012-59580519272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4" name="Freeform 148">
              <a:extLst>
                <a:ext uri="{FF2B5EF4-FFF2-40B4-BE49-F238E27FC236}">
                  <a16:creationId xmlns:a16="http://schemas.microsoft.com/office/drawing/2014/main" id="{273BD50F-8FC9-274B-C1B2-EC834A53BE96}"/>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5" name="Freeform 377">
              <a:extLst>
                <a:ext uri="{FF2B5EF4-FFF2-40B4-BE49-F238E27FC236}">
                  <a16:creationId xmlns:a16="http://schemas.microsoft.com/office/drawing/2014/main" id="{CE38C625-F9C0-790E-6AA0-E0DC5AC31467}"/>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6" name="Freeform 386">
              <a:extLst>
                <a:ext uri="{FF2B5EF4-FFF2-40B4-BE49-F238E27FC236}">
                  <a16:creationId xmlns:a16="http://schemas.microsoft.com/office/drawing/2014/main" id="{52D38466-219C-B556-5CD4-B48277F17B9D}"/>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nvGrpSpPr>
            <p:cNvPr id="177" name="Group 151">
              <a:extLst>
                <a:ext uri="{FF2B5EF4-FFF2-40B4-BE49-F238E27FC236}">
                  <a16:creationId xmlns:a16="http://schemas.microsoft.com/office/drawing/2014/main" id="{B791B3E0-6C0B-AA98-1615-2C04803238D5}"/>
                </a:ext>
              </a:extLst>
            </p:cNvPr>
            <p:cNvGrpSpPr/>
            <p:nvPr/>
          </p:nvGrpSpPr>
          <p:grpSpPr>
            <a:xfrm>
              <a:off x="13914127" y="4516315"/>
              <a:ext cx="1059951" cy="861212"/>
              <a:chOff x="13914127" y="4516315"/>
              <a:chExt cx="1059951" cy="861212"/>
            </a:xfrm>
          </p:grpSpPr>
          <p:sp>
            <p:nvSpPr>
              <p:cNvPr id="264" name="Freeform 379">
                <a:extLst>
                  <a:ext uri="{FF2B5EF4-FFF2-40B4-BE49-F238E27FC236}">
                    <a16:creationId xmlns:a16="http://schemas.microsoft.com/office/drawing/2014/main" id="{B1475201-BFC8-7DF7-09F7-04C0A7D75AD8}"/>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5" name="Freeform 380">
                <a:extLst>
                  <a:ext uri="{FF2B5EF4-FFF2-40B4-BE49-F238E27FC236}">
                    <a16:creationId xmlns:a16="http://schemas.microsoft.com/office/drawing/2014/main" id="{299ADD62-1DD4-1952-6D02-0A9EE4ED5CFA}"/>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6" name="Freeform 381">
                <a:extLst>
                  <a:ext uri="{FF2B5EF4-FFF2-40B4-BE49-F238E27FC236}">
                    <a16:creationId xmlns:a16="http://schemas.microsoft.com/office/drawing/2014/main" id="{D3DD45F1-CFCE-2E68-EB0B-E864EF6B8701}"/>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7" name="Freeform 383">
                <a:extLst>
                  <a:ext uri="{FF2B5EF4-FFF2-40B4-BE49-F238E27FC236}">
                    <a16:creationId xmlns:a16="http://schemas.microsoft.com/office/drawing/2014/main" id="{5FA20F6C-6F29-84FC-6CE7-9BD44E84762A}"/>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8" name="Freeform 384">
                <a:extLst>
                  <a:ext uri="{FF2B5EF4-FFF2-40B4-BE49-F238E27FC236}">
                    <a16:creationId xmlns:a16="http://schemas.microsoft.com/office/drawing/2014/main" id="{85A7D46F-E8EB-4450-6210-A6CB6A4E8AEA}"/>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9" name="Freeform 385">
                <a:extLst>
                  <a:ext uri="{FF2B5EF4-FFF2-40B4-BE49-F238E27FC236}">
                    <a16:creationId xmlns:a16="http://schemas.microsoft.com/office/drawing/2014/main" id="{D758918D-3561-0CE7-9BE2-A0291DBB82B8}"/>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0" name="Freeform 387">
                <a:extLst>
                  <a:ext uri="{FF2B5EF4-FFF2-40B4-BE49-F238E27FC236}">
                    <a16:creationId xmlns:a16="http://schemas.microsoft.com/office/drawing/2014/main" id="{B1F42825-D1A9-7936-DAB5-B514415D51E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1" name="Freeform 388">
                <a:extLst>
                  <a:ext uri="{FF2B5EF4-FFF2-40B4-BE49-F238E27FC236}">
                    <a16:creationId xmlns:a16="http://schemas.microsoft.com/office/drawing/2014/main" id="{65465893-6040-91AD-733D-11403EF0B789}"/>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2" name="Freeform 389">
                <a:extLst>
                  <a:ext uri="{FF2B5EF4-FFF2-40B4-BE49-F238E27FC236}">
                    <a16:creationId xmlns:a16="http://schemas.microsoft.com/office/drawing/2014/main" id="{9E905EA8-44C1-AC97-9651-256727BB85C0}"/>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3" name="Freeform 390">
                <a:extLst>
                  <a:ext uri="{FF2B5EF4-FFF2-40B4-BE49-F238E27FC236}">
                    <a16:creationId xmlns:a16="http://schemas.microsoft.com/office/drawing/2014/main" id="{3D4C0FE7-7B16-7090-8F1E-D6135B6C2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4" name="Freeform 391">
                <a:extLst>
                  <a:ext uri="{FF2B5EF4-FFF2-40B4-BE49-F238E27FC236}">
                    <a16:creationId xmlns:a16="http://schemas.microsoft.com/office/drawing/2014/main" id="{8778C628-4C90-2A15-A42B-9040CC866AD1}"/>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178" name="Freeform 393">
              <a:extLst>
                <a:ext uri="{FF2B5EF4-FFF2-40B4-BE49-F238E27FC236}">
                  <a16:creationId xmlns:a16="http://schemas.microsoft.com/office/drawing/2014/main" id="{5EECB4D1-956D-C419-2C3B-4AA88DCA1F67}"/>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9" name="Freeform 153">
              <a:extLst>
                <a:ext uri="{FF2B5EF4-FFF2-40B4-BE49-F238E27FC236}">
                  <a16:creationId xmlns:a16="http://schemas.microsoft.com/office/drawing/2014/main" id="{18796A02-3E19-7D30-948A-972F31F64AB8}"/>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0" name="Freeform 395">
              <a:extLst>
                <a:ext uri="{FF2B5EF4-FFF2-40B4-BE49-F238E27FC236}">
                  <a16:creationId xmlns:a16="http://schemas.microsoft.com/office/drawing/2014/main" id="{BDDE6DB3-8854-4427-FC3A-C923426AE64B}"/>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1" name="Freeform 396">
              <a:extLst>
                <a:ext uri="{FF2B5EF4-FFF2-40B4-BE49-F238E27FC236}">
                  <a16:creationId xmlns:a16="http://schemas.microsoft.com/office/drawing/2014/main" id="{4D08AA00-406C-7BB8-51CD-71EBD2B44571}"/>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2" name="Freeform 397">
              <a:extLst>
                <a:ext uri="{FF2B5EF4-FFF2-40B4-BE49-F238E27FC236}">
                  <a16:creationId xmlns:a16="http://schemas.microsoft.com/office/drawing/2014/main" id="{635BE0AE-AE3A-5A22-C249-D18A7CED04EC}"/>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3" name="Freeform 398">
              <a:extLst>
                <a:ext uri="{FF2B5EF4-FFF2-40B4-BE49-F238E27FC236}">
                  <a16:creationId xmlns:a16="http://schemas.microsoft.com/office/drawing/2014/main" id="{44637295-1E44-4AF2-F464-BD81EF667C31}"/>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4" name="Freeform 399">
              <a:extLst>
                <a:ext uri="{FF2B5EF4-FFF2-40B4-BE49-F238E27FC236}">
                  <a16:creationId xmlns:a16="http://schemas.microsoft.com/office/drawing/2014/main" id="{80E27A42-DB8C-2ECA-D226-1C95D59C5492}"/>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5" name="Freeform 400">
              <a:extLst>
                <a:ext uri="{FF2B5EF4-FFF2-40B4-BE49-F238E27FC236}">
                  <a16:creationId xmlns:a16="http://schemas.microsoft.com/office/drawing/2014/main" id="{96CA3343-0B0D-A9C9-C602-F878DE4471F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6" name="Freeform 401">
              <a:extLst>
                <a:ext uri="{FF2B5EF4-FFF2-40B4-BE49-F238E27FC236}">
                  <a16:creationId xmlns:a16="http://schemas.microsoft.com/office/drawing/2014/main" id="{ADB7B342-AC50-BBE8-AA87-37EE3679F2A3}"/>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7" name="Freeform 402">
              <a:extLst>
                <a:ext uri="{FF2B5EF4-FFF2-40B4-BE49-F238E27FC236}">
                  <a16:creationId xmlns:a16="http://schemas.microsoft.com/office/drawing/2014/main" id="{85F9B6DA-63AF-3D4B-6415-52C250C98BF2}"/>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8" name="Freeform 406">
              <a:extLst>
                <a:ext uri="{FF2B5EF4-FFF2-40B4-BE49-F238E27FC236}">
                  <a16:creationId xmlns:a16="http://schemas.microsoft.com/office/drawing/2014/main" id="{7B1ACC5B-D2F4-2836-DAE1-0494C6E0C119}"/>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9" name="Freeform 407">
              <a:extLst>
                <a:ext uri="{FF2B5EF4-FFF2-40B4-BE49-F238E27FC236}">
                  <a16:creationId xmlns:a16="http://schemas.microsoft.com/office/drawing/2014/main" id="{D904B648-CEC3-E3A2-44AC-2C347EE36110}"/>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0" name="Freeform 408">
              <a:extLst>
                <a:ext uri="{FF2B5EF4-FFF2-40B4-BE49-F238E27FC236}">
                  <a16:creationId xmlns:a16="http://schemas.microsoft.com/office/drawing/2014/main" id="{2E886786-A33B-691B-9177-519E75BA961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1" name="Freeform 409">
              <a:extLst>
                <a:ext uri="{FF2B5EF4-FFF2-40B4-BE49-F238E27FC236}">
                  <a16:creationId xmlns:a16="http://schemas.microsoft.com/office/drawing/2014/main" id="{AAC07FBF-5FBF-67F1-F42A-8834A2C9D6EA}"/>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2" name="Freeform 410">
              <a:extLst>
                <a:ext uri="{FF2B5EF4-FFF2-40B4-BE49-F238E27FC236}">
                  <a16:creationId xmlns:a16="http://schemas.microsoft.com/office/drawing/2014/main" id="{202A1202-F4D1-7740-65F9-A86DF4F96369}"/>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3" name="Freeform 411">
              <a:extLst>
                <a:ext uri="{FF2B5EF4-FFF2-40B4-BE49-F238E27FC236}">
                  <a16:creationId xmlns:a16="http://schemas.microsoft.com/office/drawing/2014/main" id="{820ED23A-61D6-1E26-9281-46E87F3DF5B6}"/>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4" name="Freeform 415">
              <a:extLst>
                <a:ext uri="{FF2B5EF4-FFF2-40B4-BE49-F238E27FC236}">
                  <a16:creationId xmlns:a16="http://schemas.microsoft.com/office/drawing/2014/main" id="{E887DC52-942F-BE52-D18F-3E54223A32D9}"/>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5" name="Freeform 416">
              <a:extLst>
                <a:ext uri="{FF2B5EF4-FFF2-40B4-BE49-F238E27FC236}">
                  <a16:creationId xmlns:a16="http://schemas.microsoft.com/office/drawing/2014/main" id="{67511816-5DF7-23FE-E17C-77AC591C7B21}"/>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6" name="Freeform 417">
              <a:extLst>
                <a:ext uri="{FF2B5EF4-FFF2-40B4-BE49-F238E27FC236}">
                  <a16:creationId xmlns:a16="http://schemas.microsoft.com/office/drawing/2014/main" id="{941FD5B3-3710-0D80-4B53-DDBB3A24F9A4}"/>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7" name="Freeform 418">
              <a:extLst>
                <a:ext uri="{FF2B5EF4-FFF2-40B4-BE49-F238E27FC236}">
                  <a16:creationId xmlns:a16="http://schemas.microsoft.com/office/drawing/2014/main" id="{5E2AF49F-8BAA-178D-3156-FE9DA8DF0B3A}"/>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8" name="Freeform 419">
              <a:extLst>
                <a:ext uri="{FF2B5EF4-FFF2-40B4-BE49-F238E27FC236}">
                  <a16:creationId xmlns:a16="http://schemas.microsoft.com/office/drawing/2014/main" id="{14B71F67-0E23-D8AA-ED27-060D97E7A7C3}"/>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9" name="Freeform 420">
              <a:extLst>
                <a:ext uri="{FF2B5EF4-FFF2-40B4-BE49-F238E27FC236}">
                  <a16:creationId xmlns:a16="http://schemas.microsoft.com/office/drawing/2014/main" id="{FAEDFAD5-88FB-9196-EB94-2E8E5E7E88C7}"/>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0" name="Freeform 424">
              <a:extLst>
                <a:ext uri="{FF2B5EF4-FFF2-40B4-BE49-F238E27FC236}">
                  <a16:creationId xmlns:a16="http://schemas.microsoft.com/office/drawing/2014/main" id="{6511DF36-10C1-D25B-3167-492B6327BDC6}"/>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1" name="Freeform 425">
              <a:extLst>
                <a:ext uri="{FF2B5EF4-FFF2-40B4-BE49-F238E27FC236}">
                  <a16:creationId xmlns:a16="http://schemas.microsoft.com/office/drawing/2014/main" id="{EC33AC89-6A04-FEF8-816D-03C0598F0D76}"/>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2" name="Freeform 426">
              <a:extLst>
                <a:ext uri="{FF2B5EF4-FFF2-40B4-BE49-F238E27FC236}">
                  <a16:creationId xmlns:a16="http://schemas.microsoft.com/office/drawing/2014/main" id="{E85BE7F6-2AEC-4EC4-87C3-3662ABDE79E1}"/>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3" name="Freeform 427">
              <a:extLst>
                <a:ext uri="{FF2B5EF4-FFF2-40B4-BE49-F238E27FC236}">
                  <a16:creationId xmlns:a16="http://schemas.microsoft.com/office/drawing/2014/main" id="{36E68B64-47C5-5C88-6DDF-FB46ED456E7B}"/>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4" name="Freeform 428">
              <a:extLst>
                <a:ext uri="{FF2B5EF4-FFF2-40B4-BE49-F238E27FC236}">
                  <a16:creationId xmlns:a16="http://schemas.microsoft.com/office/drawing/2014/main" id="{72CA0786-5BDB-3306-6361-4FACE24AF945}"/>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5" name="Freeform 429">
              <a:extLst>
                <a:ext uri="{FF2B5EF4-FFF2-40B4-BE49-F238E27FC236}">
                  <a16:creationId xmlns:a16="http://schemas.microsoft.com/office/drawing/2014/main" id="{E1069E08-DDC1-BEB3-F578-76E08609C073}"/>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6" name="Freeform 433">
              <a:extLst>
                <a:ext uri="{FF2B5EF4-FFF2-40B4-BE49-F238E27FC236}">
                  <a16:creationId xmlns:a16="http://schemas.microsoft.com/office/drawing/2014/main" id="{8FD1C552-9941-BA0F-2115-378EEBA63485}"/>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7" name="Freeform 434">
              <a:extLst>
                <a:ext uri="{FF2B5EF4-FFF2-40B4-BE49-F238E27FC236}">
                  <a16:creationId xmlns:a16="http://schemas.microsoft.com/office/drawing/2014/main" id="{B532FA28-5D19-E1ED-B015-78E8A9584695}"/>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8" name="Freeform 435">
              <a:extLst>
                <a:ext uri="{FF2B5EF4-FFF2-40B4-BE49-F238E27FC236}">
                  <a16:creationId xmlns:a16="http://schemas.microsoft.com/office/drawing/2014/main" id="{89B296A8-949D-BE68-93D0-8217A63E9B2A}"/>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9" name="Freeform 436">
              <a:extLst>
                <a:ext uri="{FF2B5EF4-FFF2-40B4-BE49-F238E27FC236}">
                  <a16:creationId xmlns:a16="http://schemas.microsoft.com/office/drawing/2014/main" id="{6BC6F409-ECFA-AB24-8D27-076935F87139}"/>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0" name="Freeform 437">
              <a:extLst>
                <a:ext uri="{FF2B5EF4-FFF2-40B4-BE49-F238E27FC236}">
                  <a16:creationId xmlns:a16="http://schemas.microsoft.com/office/drawing/2014/main" id="{0AE29390-9B9A-74DF-759C-1A16B649FB29}"/>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1" name="Freeform 438">
              <a:extLst>
                <a:ext uri="{FF2B5EF4-FFF2-40B4-BE49-F238E27FC236}">
                  <a16:creationId xmlns:a16="http://schemas.microsoft.com/office/drawing/2014/main" id="{0D5193A3-58A5-9D8B-5235-FC5C3D406459}"/>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2" name="Freeform 443">
              <a:extLst>
                <a:ext uri="{FF2B5EF4-FFF2-40B4-BE49-F238E27FC236}">
                  <a16:creationId xmlns:a16="http://schemas.microsoft.com/office/drawing/2014/main" id="{264FEB4C-B5ED-DA41-3530-29C996A393B6}"/>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3" name="Freeform 444">
              <a:extLst>
                <a:ext uri="{FF2B5EF4-FFF2-40B4-BE49-F238E27FC236}">
                  <a16:creationId xmlns:a16="http://schemas.microsoft.com/office/drawing/2014/main" id="{A770F598-A5BC-4272-9458-AB3C4822C1EF}"/>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4" name="Freeform 445">
              <a:extLst>
                <a:ext uri="{FF2B5EF4-FFF2-40B4-BE49-F238E27FC236}">
                  <a16:creationId xmlns:a16="http://schemas.microsoft.com/office/drawing/2014/main" id="{DE1D0A45-454B-D02D-F03A-89AEF7B4CE14}"/>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5" name="Freeform 446">
              <a:extLst>
                <a:ext uri="{FF2B5EF4-FFF2-40B4-BE49-F238E27FC236}">
                  <a16:creationId xmlns:a16="http://schemas.microsoft.com/office/drawing/2014/main" id="{2BF656E5-18B4-BC0F-EBA9-E0764FE17866}"/>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6" name="Freeform 447">
              <a:extLst>
                <a:ext uri="{FF2B5EF4-FFF2-40B4-BE49-F238E27FC236}">
                  <a16:creationId xmlns:a16="http://schemas.microsoft.com/office/drawing/2014/main" id="{7D94E09B-1123-1A77-1B3F-B43F1BF42472}"/>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7" name="Freeform 448">
              <a:extLst>
                <a:ext uri="{FF2B5EF4-FFF2-40B4-BE49-F238E27FC236}">
                  <a16:creationId xmlns:a16="http://schemas.microsoft.com/office/drawing/2014/main" id="{6F5636DF-84BD-6DA6-8382-CFA3C24BBD8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8" name="Freeform 192">
              <a:extLst>
                <a:ext uri="{FF2B5EF4-FFF2-40B4-BE49-F238E27FC236}">
                  <a16:creationId xmlns:a16="http://schemas.microsoft.com/office/drawing/2014/main" id="{721C516E-D9FA-11FD-AF93-9A6B5BEA879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9" name="Freeform 454">
              <a:extLst>
                <a:ext uri="{FF2B5EF4-FFF2-40B4-BE49-F238E27FC236}">
                  <a16:creationId xmlns:a16="http://schemas.microsoft.com/office/drawing/2014/main" id="{1CF6B688-3436-91D1-889C-40B9D53F8AF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0" name="Freeform 455">
              <a:extLst>
                <a:ext uri="{FF2B5EF4-FFF2-40B4-BE49-F238E27FC236}">
                  <a16:creationId xmlns:a16="http://schemas.microsoft.com/office/drawing/2014/main" id="{983AD47D-902C-DBE5-641F-0C5AE9E4497C}"/>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1" name="Freeform 456">
              <a:extLst>
                <a:ext uri="{FF2B5EF4-FFF2-40B4-BE49-F238E27FC236}">
                  <a16:creationId xmlns:a16="http://schemas.microsoft.com/office/drawing/2014/main" id="{A96F3C96-803D-1EED-48F2-55B306770F4B}"/>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2" name="Freeform 481">
              <a:extLst>
                <a:ext uri="{FF2B5EF4-FFF2-40B4-BE49-F238E27FC236}">
                  <a16:creationId xmlns:a16="http://schemas.microsoft.com/office/drawing/2014/main" id="{57802B53-1E8D-0308-1787-1753159DD517}"/>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3" name="Freeform 197">
              <a:extLst>
                <a:ext uri="{FF2B5EF4-FFF2-40B4-BE49-F238E27FC236}">
                  <a16:creationId xmlns:a16="http://schemas.microsoft.com/office/drawing/2014/main" id="{D68F1FBB-6850-A251-C857-5457E61FC263}"/>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4" name="Freeform 198">
              <a:extLst>
                <a:ext uri="{FF2B5EF4-FFF2-40B4-BE49-F238E27FC236}">
                  <a16:creationId xmlns:a16="http://schemas.microsoft.com/office/drawing/2014/main" id="{85AE60C4-83E9-20F8-F8AC-0BCAA475B0DD}"/>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rgbClr val="B41F7A"/>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5" name="Freeform 488">
              <a:extLst>
                <a:ext uri="{FF2B5EF4-FFF2-40B4-BE49-F238E27FC236}">
                  <a16:creationId xmlns:a16="http://schemas.microsoft.com/office/drawing/2014/main" id="{22884897-8C69-9541-AC8B-F8076A9CEA0D}"/>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6" name="Freeform 200">
              <a:extLst>
                <a:ext uri="{FF2B5EF4-FFF2-40B4-BE49-F238E27FC236}">
                  <a16:creationId xmlns:a16="http://schemas.microsoft.com/office/drawing/2014/main" id="{DB0E9323-2F2A-C961-B313-FFFD92A8A02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7" name="Freeform 493">
              <a:extLst>
                <a:ext uri="{FF2B5EF4-FFF2-40B4-BE49-F238E27FC236}">
                  <a16:creationId xmlns:a16="http://schemas.microsoft.com/office/drawing/2014/main" id="{4C896CEF-07C7-FEFF-9E9A-AFB89C3C9C01}"/>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8" name="Freeform 202">
              <a:extLst>
                <a:ext uri="{FF2B5EF4-FFF2-40B4-BE49-F238E27FC236}">
                  <a16:creationId xmlns:a16="http://schemas.microsoft.com/office/drawing/2014/main" id="{C1906E52-40E9-B526-9874-C8ABDA126FD2}"/>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rgbClr val="595959"/>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9" name="Freeform 496">
              <a:extLst>
                <a:ext uri="{FF2B5EF4-FFF2-40B4-BE49-F238E27FC236}">
                  <a16:creationId xmlns:a16="http://schemas.microsoft.com/office/drawing/2014/main" id="{D7634186-2C4A-0E1E-5E9D-FC8C911D738E}"/>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0" name="Freeform 497">
              <a:extLst>
                <a:ext uri="{FF2B5EF4-FFF2-40B4-BE49-F238E27FC236}">
                  <a16:creationId xmlns:a16="http://schemas.microsoft.com/office/drawing/2014/main" id="{4BA38464-4A24-C78A-BF2B-7DB4D7BF78B6}"/>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1" name="Freeform 498">
              <a:extLst>
                <a:ext uri="{FF2B5EF4-FFF2-40B4-BE49-F238E27FC236}">
                  <a16:creationId xmlns:a16="http://schemas.microsoft.com/office/drawing/2014/main" id="{109570A4-791C-D1A8-9C62-CF4E9BE01C8F}"/>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2" name="Freeform 499">
              <a:extLst>
                <a:ext uri="{FF2B5EF4-FFF2-40B4-BE49-F238E27FC236}">
                  <a16:creationId xmlns:a16="http://schemas.microsoft.com/office/drawing/2014/main" id="{E2E8F3C2-4E17-6C04-B54B-30F3CA151318}"/>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3" name="Freeform 207">
              <a:extLst>
                <a:ext uri="{FF2B5EF4-FFF2-40B4-BE49-F238E27FC236}">
                  <a16:creationId xmlns:a16="http://schemas.microsoft.com/office/drawing/2014/main" id="{3CEAA472-DB82-EF78-506B-1D8A42CD4B8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4" name="Freeform 503">
              <a:extLst>
                <a:ext uri="{FF2B5EF4-FFF2-40B4-BE49-F238E27FC236}">
                  <a16:creationId xmlns:a16="http://schemas.microsoft.com/office/drawing/2014/main" id="{8D82A61C-1835-660E-8E60-C26FDB5D77C4}"/>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5" name="Freeform 504">
              <a:extLst>
                <a:ext uri="{FF2B5EF4-FFF2-40B4-BE49-F238E27FC236}">
                  <a16:creationId xmlns:a16="http://schemas.microsoft.com/office/drawing/2014/main" id="{DB788C0B-BC11-5C32-16DB-567EE850B01E}"/>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6" name="Freeform 210">
              <a:extLst>
                <a:ext uri="{FF2B5EF4-FFF2-40B4-BE49-F238E27FC236}">
                  <a16:creationId xmlns:a16="http://schemas.microsoft.com/office/drawing/2014/main" id="{FDC3FA55-CB01-F9C4-9868-D958C52670E1}"/>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7" name="Freeform 508">
              <a:extLst>
                <a:ext uri="{FF2B5EF4-FFF2-40B4-BE49-F238E27FC236}">
                  <a16:creationId xmlns:a16="http://schemas.microsoft.com/office/drawing/2014/main" id="{4500C441-B203-121A-5D39-EBD4E651E96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8" name="Freeform 509">
              <a:extLst>
                <a:ext uri="{FF2B5EF4-FFF2-40B4-BE49-F238E27FC236}">
                  <a16:creationId xmlns:a16="http://schemas.microsoft.com/office/drawing/2014/main" id="{14ADCA92-9F9C-B97A-76DB-96F22EE842F5}"/>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9" name="Freeform 510">
              <a:extLst>
                <a:ext uri="{FF2B5EF4-FFF2-40B4-BE49-F238E27FC236}">
                  <a16:creationId xmlns:a16="http://schemas.microsoft.com/office/drawing/2014/main" id="{CE4411E0-164D-6D4E-9372-7115EBC044F5}"/>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0" name="Freeform 214">
              <a:extLst>
                <a:ext uri="{FF2B5EF4-FFF2-40B4-BE49-F238E27FC236}">
                  <a16:creationId xmlns:a16="http://schemas.microsoft.com/office/drawing/2014/main" id="{3476E4E3-30F8-5703-F6D6-A20FCF34BA03}"/>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1" name="Freeform 514">
              <a:extLst>
                <a:ext uri="{FF2B5EF4-FFF2-40B4-BE49-F238E27FC236}">
                  <a16:creationId xmlns:a16="http://schemas.microsoft.com/office/drawing/2014/main" id="{859B234B-A752-6895-AA92-B6971A5E4AB0}"/>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2" name="Freeform 216">
              <a:extLst>
                <a:ext uri="{FF2B5EF4-FFF2-40B4-BE49-F238E27FC236}">
                  <a16:creationId xmlns:a16="http://schemas.microsoft.com/office/drawing/2014/main" id="{6B7F2B44-0080-72C7-44E1-2617EF81E957}"/>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3" name="Freeform 517">
              <a:extLst>
                <a:ext uri="{FF2B5EF4-FFF2-40B4-BE49-F238E27FC236}">
                  <a16:creationId xmlns:a16="http://schemas.microsoft.com/office/drawing/2014/main" id="{3DE3CD9F-9CBE-8BB1-68F0-89B632EDE31B}"/>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4" name="Freeform 519">
              <a:extLst>
                <a:ext uri="{FF2B5EF4-FFF2-40B4-BE49-F238E27FC236}">
                  <a16:creationId xmlns:a16="http://schemas.microsoft.com/office/drawing/2014/main" id="{00DD34DC-64F9-1A92-0DFB-53DB8CDDD02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5" name="Freeform 520">
              <a:extLst>
                <a:ext uri="{FF2B5EF4-FFF2-40B4-BE49-F238E27FC236}">
                  <a16:creationId xmlns:a16="http://schemas.microsoft.com/office/drawing/2014/main" id="{54BB7579-945A-CE50-7F41-78A27E14B3DB}"/>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6" name="Freeform 521">
              <a:extLst>
                <a:ext uri="{FF2B5EF4-FFF2-40B4-BE49-F238E27FC236}">
                  <a16:creationId xmlns:a16="http://schemas.microsoft.com/office/drawing/2014/main" id="{A573FFBF-0990-4290-93F3-8F775723FFF1}"/>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7" name="Freeform 522">
              <a:extLst>
                <a:ext uri="{FF2B5EF4-FFF2-40B4-BE49-F238E27FC236}">
                  <a16:creationId xmlns:a16="http://schemas.microsoft.com/office/drawing/2014/main" id="{DF176146-59DF-9280-C25E-0FBDF8B6EC33}"/>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8" name="Freeform 523">
              <a:extLst>
                <a:ext uri="{FF2B5EF4-FFF2-40B4-BE49-F238E27FC236}">
                  <a16:creationId xmlns:a16="http://schemas.microsoft.com/office/drawing/2014/main" id="{8AD08A2A-E12D-8931-2745-CE3934D2E462}"/>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9" name="Freeform 524">
              <a:extLst>
                <a:ext uri="{FF2B5EF4-FFF2-40B4-BE49-F238E27FC236}">
                  <a16:creationId xmlns:a16="http://schemas.microsoft.com/office/drawing/2014/main" id="{BF6A80EF-741D-FEF6-ECF9-00960792B0CD}"/>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0" name="Freeform 525">
              <a:extLst>
                <a:ext uri="{FF2B5EF4-FFF2-40B4-BE49-F238E27FC236}">
                  <a16:creationId xmlns:a16="http://schemas.microsoft.com/office/drawing/2014/main" id="{C204F9BA-01A9-E526-61CB-F85C551B875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1" name="Freeform 527">
              <a:extLst>
                <a:ext uri="{FF2B5EF4-FFF2-40B4-BE49-F238E27FC236}">
                  <a16:creationId xmlns:a16="http://schemas.microsoft.com/office/drawing/2014/main" id="{7E5FB7D3-D7BF-5E9C-8105-58111E8EBD42}"/>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2" name="Freeform 226">
              <a:extLst>
                <a:ext uri="{FF2B5EF4-FFF2-40B4-BE49-F238E27FC236}">
                  <a16:creationId xmlns:a16="http://schemas.microsoft.com/office/drawing/2014/main" id="{982341BA-2105-B301-9DB3-E688C8BBA5C5}"/>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3" name="Freeform 227">
              <a:extLst>
                <a:ext uri="{FF2B5EF4-FFF2-40B4-BE49-F238E27FC236}">
                  <a16:creationId xmlns:a16="http://schemas.microsoft.com/office/drawing/2014/main" id="{D87627F1-D059-0EE2-2C75-A1A04525D84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4" name="Freeform 228">
              <a:extLst>
                <a:ext uri="{FF2B5EF4-FFF2-40B4-BE49-F238E27FC236}">
                  <a16:creationId xmlns:a16="http://schemas.microsoft.com/office/drawing/2014/main" id="{AF372D5A-1948-40DA-61A2-FC0CBEDE9EB4}"/>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5" name="Freeform 534">
              <a:extLst>
                <a:ext uri="{FF2B5EF4-FFF2-40B4-BE49-F238E27FC236}">
                  <a16:creationId xmlns:a16="http://schemas.microsoft.com/office/drawing/2014/main" id="{11B254BB-638C-7E04-F26F-B33139CF70C2}"/>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6" name="Freeform 535">
              <a:extLst>
                <a:ext uri="{FF2B5EF4-FFF2-40B4-BE49-F238E27FC236}">
                  <a16:creationId xmlns:a16="http://schemas.microsoft.com/office/drawing/2014/main" id="{F062B41F-0DB9-3C92-53DA-0F1A65CB3875}"/>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7" name="Freeform 536">
              <a:extLst>
                <a:ext uri="{FF2B5EF4-FFF2-40B4-BE49-F238E27FC236}">
                  <a16:creationId xmlns:a16="http://schemas.microsoft.com/office/drawing/2014/main" id="{D1D7D74B-E01D-8DF8-F348-A0DF440E1533}"/>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8" name="Freeform 232">
              <a:extLst>
                <a:ext uri="{FF2B5EF4-FFF2-40B4-BE49-F238E27FC236}">
                  <a16:creationId xmlns:a16="http://schemas.microsoft.com/office/drawing/2014/main" id="{6A48666E-B885-1A4F-89FD-CEDA27F34921}"/>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9" name="Freeform 540">
              <a:extLst>
                <a:ext uri="{FF2B5EF4-FFF2-40B4-BE49-F238E27FC236}">
                  <a16:creationId xmlns:a16="http://schemas.microsoft.com/office/drawing/2014/main" id="{03166E90-B0D3-0911-BD06-81D9038F744A}"/>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0" name="Freeform 541">
              <a:extLst>
                <a:ext uri="{FF2B5EF4-FFF2-40B4-BE49-F238E27FC236}">
                  <a16:creationId xmlns:a16="http://schemas.microsoft.com/office/drawing/2014/main" id="{41991982-DFB0-3671-350B-4553F34BF7C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1" name="Freeform 542">
              <a:extLst>
                <a:ext uri="{FF2B5EF4-FFF2-40B4-BE49-F238E27FC236}">
                  <a16:creationId xmlns:a16="http://schemas.microsoft.com/office/drawing/2014/main" id="{F9D9EE56-1435-C47B-E715-FA8C7D967507}"/>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2" name="Freeform 236">
              <a:extLst>
                <a:ext uri="{FF2B5EF4-FFF2-40B4-BE49-F238E27FC236}">
                  <a16:creationId xmlns:a16="http://schemas.microsoft.com/office/drawing/2014/main" id="{BCEC3360-B49F-B1FC-D03F-302F324A7978}"/>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3" name="Freeform 237">
              <a:extLst>
                <a:ext uri="{FF2B5EF4-FFF2-40B4-BE49-F238E27FC236}">
                  <a16:creationId xmlns:a16="http://schemas.microsoft.com/office/drawing/2014/main" id="{67ADDDAA-082A-81D5-A6EF-2D456E32E15F}"/>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275" name="TextBox 75">
            <a:extLst>
              <a:ext uri="{FF2B5EF4-FFF2-40B4-BE49-F238E27FC236}">
                <a16:creationId xmlns:a16="http://schemas.microsoft.com/office/drawing/2014/main" id="{EC2B2B0C-B323-7A0B-8179-BB11C9020658}"/>
              </a:ext>
            </a:extLst>
          </p:cNvPr>
          <p:cNvSpPr txBox="1"/>
          <p:nvPr/>
        </p:nvSpPr>
        <p:spPr>
          <a:xfrm>
            <a:off x="5430666" y="2781536"/>
            <a:ext cx="6683812" cy="5174558"/>
          </a:xfrm>
          <a:prstGeom prst="rect">
            <a:avLst/>
          </a:prstGeom>
          <a:noFill/>
        </p:spPr>
        <p:txBody>
          <a:bodyPr wrap="square" rtlCol="0" anchor="t" anchorCtr="0">
            <a:spAutoFit/>
          </a:bodyPr>
          <a:lstStyle/>
          <a:p>
            <a:pPr marL="0" marR="0" lvl="0" indent="0" algn="l" defTabSz="914400" rtl="0" eaLnBrk="1" fontAlgn="auto" latinLnBrk="0" hangingPunct="1">
              <a:lnSpc>
                <a:spcPts val="224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rPr>
              <a:t># Time needed to prepare Innovations / Patent Claims</a:t>
            </a:r>
          </a:p>
          <a:p>
            <a:pPr marL="0" marR="0" lvl="0" indent="0" algn="l" defTabSz="914400" rtl="0" eaLnBrk="1" fontAlgn="auto" latinLnBrk="0" hangingPunct="1">
              <a:lnSpc>
                <a:spcPts val="2240"/>
              </a:lnSpc>
              <a:spcBef>
                <a:spcPts val="0"/>
              </a:spcBef>
              <a:spcAft>
                <a:spcPts val="0"/>
              </a:spcAft>
              <a:buClrTx/>
              <a:buSzTx/>
              <a:buFontTx/>
              <a:buNone/>
              <a:tabLst/>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 Number of Engineers / Staff with PhD Degrees</a:t>
            </a: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 Invested in R&amp;D per € of Sales</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 Cost savings achieved due  to R&amp;D / Innovations</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 New Products per  R&amp;D Staff</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 First to market products</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r>
              <a:rPr lang="en-GB" sz="2200" b="1" dirty="0">
                <a:solidFill>
                  <a:srgbClr val="595959"/>
                </a:solidFill>
                <a:latin typeface="Calibri Light" panose="020F0302020204030204"/>
                <a:ea typeface="League Spartan" charset="0"/>
                <a:cs typeface="Poppins" pitchFamily="2" charset="77"/>
              </a:rPr>
              <a:t># Number of Product Development Products in Pipeline</a:t>
            </a: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a:lnSpc>
                <a:spcPts val="2240"/>
              </a:lnSpc>
              <a:defRPr/>
            </a:pPr>
            <a:endParaRPr lang="en-GB" sz="2200" b="1" dirty="0">
              <a:solidFill>
                <a:srgbClr val="595959"/>
              </a:solidFill>
              <a:latin typeface="Calibri Light" panose="020F0302020204030204"/>
              <a:ea typeface="League Spartan" charset="0"/>
              <a:cs typeface="Poppins" pitchFamily="2" charset="77"/>
            </a:endParaRP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p:txBody>
      </p:sp>
      <p:pic>
        <p:nvPicPr>
          <p:cNvPr id="283" name="Graphic 282" descr="Power with solid fill">
            <a:extLst>
              <a:ext uri="{FF2B5EF4-FFF2-40B4-BE49-F238E27FC236}">
                <a16:creationId xmlns:a16="http://schemas.microsoft.com/office/drawing/2014/main" id="{2705355A-2E8B-52B9-E552-A82150AD947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2795311"/>
            <a:ext cx="385831" cy="385831"/>
          </a:xfrm>
          <a:prstGeom prst="rect">
            <a:avLst/>
          </a:prstGeom>
        </p:spPr>
      </p:pic>
      <p:pic>
        <p:nvPicPr>
          <p:cNvPr id="289" name="Graphic 288" descr="Power with solid fill">
            <a:extLst>
              <a:ext uri="{FF2B5EF4-FFF2-40B4-BE49-F238E27FC236}">
                <a16:creationId xmlns:a16="http://schemas.microsoft.com/office/drawing/2014/main" id="{77FBD4E5-9A10-037D-7DDD-DF980C67E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6061861"/>
            <a:ext cx="385831" cy="385831"/>
          </a:xfrm>
          <a:prstGeom prst="rect">
            <a:avLst/>
          </a:prstGeom>
        </p:spPr>
      </p:pic>
      <p:pic>
        <p:nvPicPr>
          <p:cNvPr id="290" name="Graphic 289" descr="Power with solid fill">
            <a:extLst>
              <a:ext uri="{FF2B5EF4-FFF2-40B4-BE49-F238E27FC236}">
                <a16:creationId xmlns:a16="http://schemas.microsoft.com/office/drawing/2014/main" id="{0686073B-5AA6-29E4-5AC9-24C5467B38B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3324436"/>
            <a:ext cx="385831" cy="385831"/>
          </a:xfrm>
          <a:prstGeom prst="rect">
            <a:avLst/>
          </a:prstGeom>
        </p:spPr>
      </p:pic>
      <p:pic>
        <p:nvPicPr>
          <p:cNvPr id="291" name="Graphic 290" descr="Power with solid fill">
            <a:extLst>
              <a:ext uri="{FF2B5EF4-FFF2-40B4-BE49-F238E27FC236}">
                <a16:creationId xmlns:a16="http://schemas.microsoft.com/office/drawing/2014/main" id="{CDCBDB03-96C3-1AAB-59AF-47F5F433E8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3894195"/>
            <a:ext cx="385831" cy="385831"/>
          </a:xfrm>
          <a:prstGeom prst="rect">
            <a:avLst/>
          </a:prstGeom>
        </p:spPr>
      </p:pic>
      <p:pic>
        <p:nvPicPr>
          <p:cNvPr id="292" name="Graphic 291" descr="Power with solid fill">
            <a:extLst>
              <a:ext uri="{FF2B5EF4-FFF2-40B4-BE49-F238E27FC236}">
                <a16:creationId xmlns:a16="http://schemas.microsoft.com/office/drawing/2014/main" id="{8616D84D-18E0-E613-22B5-4767CEF2D9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6227" y="4437287"/>
            <a:ext cx="385831" cy="385831"/>
          </a:xfrm>
          <a:prstGeom prst="rect">
            <a:avLst/>
          </a:prstGeom>
        </p:spPr>
      </p:pic>
      <p:pic>
        <p:nvPicPr>
          <p:cNvPr id="293" name="Graphic 292" descr="Power with solid fill">
            <a:extLst>
              <a:ext uri="{FF2B5EF4-FFF2-40B4-BE49-F238E27FC236}">
                <a16:creationId xmlns:a16="http://schemas.microsoft.com/office/drawing/2014/main" id="{46F40047-79EA-1D8D-044F-50B68CE92B9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5004808"/>
            <a:ext cx="385831" cy="385831"/>
          </a:xfrm>
          <a:prstGeom prst="rect">
            <a:avLst/>
          </a:prstGeom>
        </p:spPr>
      </p:pic>
      <p:pic>
        <p:nvPicPr>
          <p:cNvPr id="294" name="Graphic 293" descr="Power with solid fill">
            <a:extLst>
              <a:ext uri="{FF2B5EF4-FFF2-40B4-BE49-F238E27FC236}">
                <a16:creationId xmlns:a16="http://schemas.microsoft.com/office/drawing/2014/main" id="{A2D069A8-EA14-92BE-0500-3A8195B8D1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30" y="5532736"/>
            <a:ext cx="385831" cy="385831"/>
          </a:xfrm>
          <a:prstGeom prst="rect">
            <a:avLst/>
          </a:prstGeom>
        </p:spPr>
      </p:pic>
    </p:spTree>
    <p:extLst>
      <p:ext uri="{BB962C8B-B14F-4D97-AF65-F5344CB8AC3E}">
        <p14:creationId xmlns:p14="http://schemas.microsoft.com/office/powerpoint/2010/main" val="124328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46419" y="565682"/>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55376" y="675449"/>
            <a:ext cx="1499278"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Compliance Rate</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90365"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Understand if suppliers </a:t>
            </a:r>
            <a:r>
              <a:rPr lang="en-GB" sz="1800" dirty="0" err="1">
                <a:solidFill>
                  <a:schemeClr val="bg1"/>
                </a:solidFill>
                <a:latin typeface="+mn-lt"/>
                <a:ea typeface="Lato Light" panose="020F0502020204030203" pitchFamily="34" charset="0"/>
                <a:cs typeface="Mukta ExtraLight" panose="020B0000000000000000" pitchFamily="34" charset="77"/>
              </a:rPr>
              <a:t>fulfill</a:t>
            </a:r>
            <a:r>
              <a:rPr lang="en-GB" sz="1800" dirty="0">
                <a:solidFill>
                  <a:schemeClr val="bg1"/>
                </a:solidFill>
                <a:latin typeface="+mn-lt"/>
                <a:ea typeface="Lato Light" panose="020F0502020204030203" pitchFamily="34" charset="0"/>
                <a:cs typeface="Mukta ExtraLight" panose="020B0000000000000000" pitchFamily="34" charset="77"/>
              </a:rPr>
              <a:t> your requirements</a:t>
            </a:r>
          </a:p>
        </p:txBody>
      </p:sp>
      <p:sp>
        <p:nvSpPr>
          <p:cNvPr id="33" name="Pentagon 32">
            <a:extLst>
              <a:ext uri="{FF2B5EF4-FFF2-40B4-BE49-F238E27FC236}">
                <a16:creationId xmlns:a16="http://schemas.microsoft.com/office/drawing/2014/main" id="{C341E196-C78F-4483-80F7-EEE64418048F}"/>
              </a:ext>
            </a:extLst>
          </p:cNvPr>
          <p:cNvSpPr/>
          <p:nvPr/>
        </p:nvSpPr>
        <p:spPr>
          <a:xfrm>
            <a:off x="4446419" y="1369531"/>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55376" y="1431521"/>
            <a:ext cx="1817069"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Number of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Suppliers</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90365" y="1601298"/>
            <a:ext cx="538298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Track your level of dependency towards your suppliers</a:t>
            </a:r>
          </a:p>
        </p:txBody>
      </p:sp>
      <p:sp>
        <p:nvSpPr>
          <p:cNvPr id="36" name="Pentagon 35">
            <a:extLst>
              <a:ext uri="{FF2B5EF4-FFF2-40B4-BE49-F238E27FC236}">
                <a16:creationId xmlns:a16="http://schemas.microsoft.com/office/drawing/2014/main" id="{A2F28C16-1CBC-DBE5-8011-858E0DA46ACE}"/>
              </a:ext>
            </a:extLst>
          </p:cNvPr>
          <p:cNvSpPr/>
          <p:nvPr/>
        </p:nvSpPr>
        <p:spPr>
          <a:xfrm>
            <a:off x="4446419" y="2169343"/>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55376" y="2269455"/>
            <a:ext cx="178472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Purchase order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cycle time</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90365"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Know who to address your urgent orders to</a:t>
            </a:r>
          </a:p>
        </p:txBody>
      </p:sp>
      <p:sp>
        <p:nvSpPr>
          <p:cNvPr id="39" name="Pentagon 38">
            <a:extLst>
              <a:ext uri="{FF2B5EF4-FFF2-40B4-BE49-F238E27FC236}">
                <a16:creationId xmlns:a16="http://schemas.microsoft.com/office/drawing/2014/main" id="{F8DCEED6-531C-BF6C-3A63-E751C0662C26}"/>
              </a:ext>
            </a:extLst>
          </p:cNvPr>
          <p:cNvSpPr/>
          <p:nvPr/>
        </p:nvSpPr>
        <p:spPr>
          <a:xfrm>
            <a:off x="4446419" y="2973192"/>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55376" y="3079737"/>
            <a:ext cx="164662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Supplier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Availability</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90365"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Measure suppliers’ capacity to respond to demand</a:t>
            </a:r>
          </a:p>
        </p:txBody>
      </p:sp>
      <p:sp>
        <p:nvSpPr>
          <p:cNvPr id="42" name="Pentagon 41">
            <a:extLst>
              <a:ext uri="{FF2B5EF4-FFF2-40B4-BE49-F238E27FC236}">
                <a16:creationId xmlns:a16="http://schemas.microsoft.com/office/drawing/2014/main" id="{5EE6CBC6-4376-A60C-1006-EB68A79A6BEA}"/>
              </a:ext>
            </a:extLst>
          </p:cNvPr>
          <p:cNvSpPr/>
          <p:nvPr/>
        </p:nvSpPr>
        <p:spPr>
          <a:xfrm>
            <a:off x="4446419" y="3769526"/>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55376" y="3860737"/>
            <a:ext cx="1714516"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Supplier </a:t>
            </a:r>
          </a:p>
          <a:p>
            <a:pPr lvl="0">
              <a:lnSpc>
                <a:spcPts val="1860"/>
              </a:lnSpc>
              <a:defRPr/>
            </a:pPr>
            <a:r>
              <a:rPr lang="en-GB" b="1" dirty="0">
                <a:solidFill>
                  <a:schemeClr val="bg1"/>
                </a:solidFill>
                <a:ea typeface="League Spartan" charset="0"/>
                <a:cs typeface="Poppins" pitchFamily="2" charset="77"/>
              </a:rPr>
              <a:t>Defect Rate</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90365"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Evaluate your suppliers’ individual quality</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7440" y="3401660"/>
            <a:ext cx="3654241" cy="3319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In many business models, purchasing represents a central cost block and the supply chain is a key success factor. Nevertheless, surprisingly few companies have a transparent overview of the scope of data that you should be monitoring the purchasing area. </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Procurement</a:t>
            </a:r>
          </a:p>
        </p:txBody>
      </p:sp>
      <p:sp>
        <p:nvSpPr>
          <p:cNvPr id="52" name="Rectangle 51">
            <a:extLst>
              <a:ext uri="{FF2B5EF4-FFF2-40B4-BE49-F238E27FC236}">
                <a16:creationId xmlns:a16="http://schemas.microsoft.com/office/drawing/2014/main" id="{50A70684-FCBB-8592-BFD2-474A09103682}"/>
              </a:ext>
            </a:extLst>
          </p:cNvPr>
          <p:cNvSpPr/>
          <p:nvPr/>
        </p:nvSpPr>
        <p:spPr>
          <a:xfrm>
            <a:off x="703642" y="295614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46419" y="4575551"/>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55376" y="4669392"/>
            <a:ext cx="187829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Cost of </a:t>
            </a:r>
          </a:p>
          <a:p>
            <a:pPr lvl="0">
              <a:lnSpc>
                <a:spcPts val="1860"/>
              </a:lnSpc>
              <a:defRPr/>
            </a:pPr>
            <a:r>
              <a:rPr lang="en-GB" b="1" dirty="0">
                <a:solidFill>
                  <a:schemeClr val="bg1"/>
                </a:solidFill>
                <a:ea typeface="League Spartan" charset="0"/>
                <a:cs typeface="Poppins" pitchFamily="2" charset="77"/>
              </a:rPr>
              <a:t>Purchase order</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90365" y="482117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Control the internal costs incurred by each purchase</a:t>
            </a:r>
          </a:p>
        </p:txBody>
      </p:sp>
      <p:sp>
        <p:nvSpPr>
          <p:cNvPr id="6" name="Pentagon 5">
            <a:extLst>
              <a:ext uri="{FF2B5EF4-FFF2-40B4-BE49-F238E27FC236}">
                <a16:creationId xmlns:a16="http://schemas.microsoft.com/office/drawing/2014/main" id="{ADD8069C-F5EE-CFDA-2035-0283BC3D3487}"/>
              </a:ext>
            </a:extLst>
          </p:cNvPr>
          <p:cNvSpPr/>
          <p:nvPr/>
        </p:nvSpPr>
        <p:spPr>
          <a:xfrm>
            <a:off x="4446419" y="5379400"/>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55376" y="5441391"/>
            <a:ext cx="228247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Procurement</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Cost Reduction</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90365"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Streamline the tangible costs savings</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325312" y="439825"/>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09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41702" y="647767"/>
            <a:ext cx="1673048"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Production Volume</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240980"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Track the quantities that you can produce</a:t>
            </a: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41702" y="1431521"/>
            <a:ext cx="128952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Production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Downtime</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240980"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Analyse and optimise your maintenance</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41702" y="2269455"/>
            <a:ext cx="1266564"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Production Costs</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240980"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Monitor the costs implied in the production</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41702" y="3079737"/>
            <a:ext cx="1168557"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Rate of Return</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240980"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Measure how many items are sent back</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41702" y="3860737"/>
            <a:ext cx="121674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Right first time</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240980"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Understand the performance of your production process</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45916" y="2244157"/>
            <a:ext cx="4089861" cy="4306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An operational KPI is a quantifiable value expressing the business performance in a shorter time-frame level. They are used in different industries to track organisational processes, improve efficiency and help businesses to understand and reflect on the outcomes.  Choosing the right KPIs is of course dependant on your business model.  Here are some examples of indicators from manufacturing:</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327261" y="427430"/>
            <a:ext cx="4037004"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Operations</a:t>
            </a:r>
          </a:p>
        </p:txBody>
      </p:sp>
      <p:sp>
        <p:nvSpPr>
          <p:cNvPr id="52" name="Rectangle 51">
            <a:extLst>
              <a:ext uri="{FF2B5EF4-FFF2-40B4-BE49-F238E27FC236}">
                <a16:creationId xmlns:a16="http://schemas.microsoft.com/office/drawing/2014/main" id="{50A70684-FCBB-8592-BFD2-474A09103682}"/>
              </a:ext>
            </a:extLst>
          </p:cNvPr>
          <p:cNvSpPr/>
          <p:nvPr/>
        </p:nvSpPr>
        <p:spPr>
          <a:xfrm>
            <a:off x="703642" y="21479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41702" y="4669392"/>
            <a:ext cx="1332966"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Asset Turnover</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240980" y="482117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Acknowledge your assets in relation to your revenue</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41702" y="5563219"/>
            <a:ext cx="1153521"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Unit Costs</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240980"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Track and optimise your unit costs over time</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119465"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2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4754535" cy="630000"/>
          </a:xfrm>
        </p:spPr>
        <p:txBody>
          <a:bodyPr/>
          <a:lstStyle/>
          <a:p>
            <a:r>
              <a:rPr lang="en-US" sz="2400" dirty="0">
                <a:latin typeface="Calibri" panose="020F0502020204030204" pitchFamily="34" charset="0"/>
              </a:rPr>
              <a:t>Earnings (bottom line or a company's profits) and liquidity crisis</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Technology deficits – lack of skills and resources </a:t>
            </a:r>
            <a:endParaRPr lang="en-US" sz="24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551034"/>
            <a:ext cx="4754535" cy="630000"/>
          </a:xfrm>
        </p:spPr>
        <p:txBody>
          <a:bodyPr/>
          <a:lstStyle/>
          <a:p>
            <a:r>
              <a:rPr lang="en-US" sz="2400" dirty="0" err="1">
                <a:latin typeface="Calibri" panose="020F0502020204030204" pitchFamily="34" charset="0"/>
                <a:ea typeface="Calibri" panose="020F0502020204030204" pitchFamily="34" charset="0"/>
              </a:rPr>
              <a:t>Organisational</a:t>
            </a:r>
            <a:r>
              <a:rPr lang="en-US" sz="2400" dirty="0">
                <a:latin typeface="Calibri" panose="020F0502020204030204" pitchFamily="34" charset="0"/>
                <a:ea typeface="Calibri" panose="020F0502020204030204" pitchFamily="34" charset="0"/>
              </a:rPr>
              <a:t> / personnel crisis (human error and malpractice or intentional human-caused events)</a:t>
            </a:r>
            <a:endParaRPr lang="en-US" sz="2400" dirty="0"/>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06</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08</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r>
              <a:rPr lang="en-US" sz="3600" b="1" dirty="0"/>
              <a:t>09</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867635" y="424335"/>
            <a:ext cx="4378451" cy="2019396"/>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A CRISIS that comes from INTERNAL FACTORS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MODULE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Operational crisis</a:t>
            </a:r>
            <a:endParaRPr lang="en-US" sz="24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07</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58760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D8F33C-98DB-0557-97F6-1EC87487F831}"/>
              </a:ext>
            </a:extLst>
          </p:cNvPr>
          <p:cNvSpPr txBox="1"/>
          <p:nvPr/>
        </p:nvSpPr>
        <p:spPr>
          <a:xfrm>
            <a:off x="752270" y="2887039"/>
            <a:ext cx="4754535" cy="2157770"/>
          </a:xfrm>
          <a:prstGeom prst="rect">
            <a:avLst/>
          </a:prstGeom>
          <a:noFill/>
        </p:spPr>
        <p:txBody>
          <a:bodyPr wrap="square">
            <a:spAutoFit/>
          </a:bodyPr>
          <a:lstStyle/>
          <a:p>
            <a:pPr marL="0" indent="0">
              <a:lnSpc>
                <a:spcPts val="2280"/>
              </a:lnSpc>
              <a:spcBef>
                <a:spcPts val="0"/>
              </a:spcBef>
            </a:pPr>
            <a:r>
              <a:rPr lang="en-US" sz="2200" dirty="0">
                <a:solidFill>
                  <a:schemeClr val="bg1"/>
                </a:solidFill>
                <a:ea typeface="Calibri" panose="020F0502020204030204" pitchFamily="34" charset="0"/>
                <a:cs typeface="Times New Roman" panose="02020603050405020304" pitchFamily="18" charset="0"/>
              </a:rPr>
              <a:t>This module will introduce learners to crises that come from internal factors. Using problem-based learning approaches, learners will understand and apply mechanisms to respond to crisis that emerges from internal factors that puts the stability of the SME at risk.</a:t>
            </a:r>
          </a:p>
        </p:txBody>
      </p:sp>
    </p:spTree>
    <p:extLst>
      <p:ext uri="{BB962C8B-B14F-4D97-AF65-F5344CB8AC3E}">
        <p14:creationId xmlns:p14="http://schemas.microsoft.com/office/powerpoint/2010/main" val="476587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12984" y="749501"/>
            <a:ext cx="1534394"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Shipping Time</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29238"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Spot potential issues in your order fulfilment process</a:t>
            </a: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12984" y="1553350"/>
            <a:ext cx="1643527"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Order Accuracy</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29238"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Monitor the degree of incidents</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12984" y="2353162"/>
            <a:ext cx="1498039"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Delivery Time</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29238"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Track your average delivery time in detail</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12984" y="3035183"/>
            <a:ext cx="1646156"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Transportation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Costs</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29238"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Analyse all costs from the order placement to delivery</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12984" y="3831516"/>
            <a:ext cx="1444947"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Warehousing</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Costs</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29238" y="40302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Optimise the expenses of your warehouse</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55060" y="2733111"/>
            <a:ext cx="3897998"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A logistics KPI or metric is a performance measurement that is used by logistics managers to track, visualise and optimise all relevant logistic processes in an efficient way.</a:t>
            </a:r>
          </a:p>
          <a:p>
            <a:pPr marL="0" indent="0">
              <a:lnSpc>
                <a:spcPts val="2280"/>
              </a:lnSpc>
            </a:pPr>
            <a:r>
              <a:rPr lang="en-GB" sz="2200" dirty="0"/>
              <a:t>Among others, these measurements refer to transportation, warehouse and supply chain aspects.</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262527" y="360902"/>
            <a:ext cx="3857080"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Outbound Logistics</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12984" y="4637542"/>
            <a:ext cx="129420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Number of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Shipments</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29238" y="482117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Understand how many orders are shipped</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12984" y="5441391"/>
            <a:ext cx="1102481"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Inventory</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Accuracy</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29238"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Avoid problems because of inaccurate inventory</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280829"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76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6127" y="2240573"/>
            <a:ext cx="129420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Costs per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Acquisition</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53299" y="2402265"/>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Are your customer acquisition costs viable?</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6127" y="3166250"/>
            <a:ext cx="1475725"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Cost per Lead</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53299" y="3206114"/>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How much should you spend per lead?</a:t>
            </a: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6127" y="3966062"/>
            <a:ext cx="1404359"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Sales Targets</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532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Is your sales growing and reaching its targets?</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6127" y="4648083"/>
            <a:ext cx="2170722"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Return on Marketing</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Investments</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53299" y="4758975"/>
            <a:ext cx="446399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How efficiently are you spending your marketing budget?</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6127" y="5444416"/>
            <a:ext cx="1934312"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Customer Lifetime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Value</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532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Are new customers profitable in the long-run?</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4783" y="3127258"/>
            <a:ext cx="3847283" cy="339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Here we will give you a short overview about Customer related metrics that are worth to be evaluated.</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0" y="377371"/>
            <a:ext cx="3638362" cy="251446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Marketing and Sales</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95769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7945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
            <a:extLst>
              <a:ext uri="{FF2B5EF4-FFF2-40B4-BE49-F238E27FC236}">
                <a16:creationId xmlns:a16="http://schemas.microsoft.com/office/drawing/2014/main" id="{A28ACBA6-13AD-5DEE-BEB7-82DAEB4DAA6B}"/>
              </a:ext>
            </a:extLst>
          </p:cNvPr>
          <p:cNvSpPr txBox="1"/>
          <p:nvPr/>
        </p:nvSpPr>
        <p:spPr>
          <a:xfrm>
            <a:off x="6315681" y="1580486"/>
            <a:ext cx="1846382" cy="584775"/>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Customer Lifetime</a:t>
            </a:r>
            <a:b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Value</a:t>
            </a:r>
          </a:p>
        </p:txBody>
      </p:sp>
    </p:spTree>
    <p:extLst>
      <p:ext uri="{BB962C8B-B14F-4D97-AF65-F5344CB8AC3E}">
        <p14:creationId xmlns:p14="http://schemas.microsoft.com/office/powerpoint/2010/main" val="4077456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613352" y="2240573"/>
            <a:ext cx="1294200" cy="579646"/>
          </a:xfrm>
          <a:prstGeom prst="rect">
            <a:avLst/>
          </a:prstGeom>
          <a:noFill/>
          <a:ln>
            <a:noFill/>
          </a:ln>
        </p:spPr>
        <p:txBody>
          <a:bodyPr wrap="none" rtlCol="0" anchor="ctr" anchorCtr="0">
            <a:spAutoFit/>
          </a:bodyPr>
          <a:lstStyle/>
          <a:p>
            <a:pPr marL="0" marR="0" lvl="0" indent="0" defTabSz="914400" rtl="0" eaLnBrk="1" fontAlgn="auto" latinLnBrk="0" hangingPunct="1">
              <a:lnSpc>
                <a:spcPts val="186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t>Customer</a:t>
            </a:r>
            <a:b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br>
            <a: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t>Satisfaction</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178599" y="2313365"/>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13"/>
              </a:lnSpc>
              <a:spcBef>
                <a:spcPts val="0"/>
              </a:spcBef>
              <a:spcAft>
                <a:spcPts val="0"/>
              </a:spcAft>
              <a:buClrTx/>
              <a:buSzTx/>
              <a:buFont typeface="Arial"/>
              <a:buNone/>
              <a:tabLst/>
              <a:defRPr/>
            </a:pP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Customer satisfaction is everything. Measuring customer satisfaction is difficult</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33587" y="3044422"/>
            <a:ext cx="1495089"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Net Promoter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Score</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178599" y="3117214"/>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The NPS measures the probability with which your customers recommend you to another person.</a:t>
            </a: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00757" y="3844234"/>
            <a:ext cx="1557671"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First Response</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Time</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1785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Speaed</a:t>
            </a:r>
            <a:r>
              <a:rPr lang="en-GB" sz="1800" dirty="0">
                <a:solidFill>
                  <a:schemeClr val="bg1"/>
                </a:solidFill>
                <a:latin typeface="+mn-lt"/>
                <a:ea typeface="Lato Light" panose="020F0502020204030203" pitchFamily="34" charset="0"/>
                <a:cs typeface="Mukta ExtraLight" panose="020B0000000000000000" pitchFamily="34" charset="77"/>
              </a:rPr>
              <a:t> is a decisive factor for customer satisfaction</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671669" y="4648083"/>
            <a:ext cx="1245726"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Customer</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Churn Rate</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178599" y="4720875"/>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Customer churn helps you see trends in product satisfaction (or dissatisfaction)</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28511" y="5566245"/>
            <a:ext cx="1167243" cy="335989"/>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ServeQual</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1785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Quality of service + Customer satisfaction</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675980" y="2891837"/>
            <a:ext cx="3413076"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If the quality of customer service is not measured, how can the success of actions be judged?</a:t>
            </a:r>
          </a:p>
          <a:p>
            <a:pPr marL="0" indent="0">
              <a:lnSpc>
                <a:spcPts val="2280"/>
              </a:lnSpc>
            </a:pPr>
            <a:r>
              <a:rPr lang="en-GB" sz="2200" dirty="0"/>
              <a:t> If a company is seriously interested in improving their customer service, these are the KPIs to be reviewed. </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0" y="377371"/>
            <a:ext cx="3638362" cy="22598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Sources in the Company: </a:t>
            </a:r>
            <a:r>
              <a:rPr lang="en-US" b="1" dirty="0"/>
              <a:t>Service</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0579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85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627342" y="2200187"/>
            <a:ext cx="4725181" cy="3616810"/>
          </a:xfrm>
        </p:spPr>
        <p:txBody>
          <a:bodyPr>
            <a:normAutofit/>
          </a:bodyPr>
          <a:lstStyle/>
          <a:p>
            <a:pPr marL="0" indent="0">
              <a:lnSpc>
                <a:spcPts val="2380"/>
              </a:lnSpc>
              <a:spcBef>
                <a:spcPts val="0"/>
              </a:spcBef>
              <a:buClr>
                <a:srgbClr val="EDA13E"/>
              </a:buClr>
            </a:pPr>
            <a:r>
              <a:rPr lang="en-US" sz="2200" dirty="0"/>
              <a:t>By defining relevant observation areas and selecting suitable early detection indicators, changes in the market and in the company can be systematically identified and monitored. By significantly changing an indicator, a signal is given to discuss and, if necessary, initiate measures.  </a:t>
            </a:r>
            <a:r>
              <a:rPr lang="en-US" sz="2200" b="1" dirty="0"/>
              <a:t>There is a number of minimum areas that should be constantly observed.</a:t>
            </a:r>
          </a:p>
        </p:txBody>
      </p:sp>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328647"/>
            <a:ext cx="4308032" cy="1536846"/>
          </a:xfrm>
        </p:spPr>
        <p:txBody>
          <a:bodyPr>
            <a:normAutofit lnSpcReduction="10000"/>
          </a:bodyPr>
          <a:lstStyle/>
          <a:p>
            <a:r>
              <a:rPr lang="en-US" dirty="0"/>
              <a:t>The Absolute Minimum that should be Monitored</a:t>
            </a:r>
          </a:p>
        </p:txBody>
      </p:sp>
      <p:sp>
        <p:nvSpPr>
          <p:cNvPr id="9" name="Rectangle 8">
            <a:extLst>
              <a:ext uri="{FF2B5EF4-FFF2-40B4-BE49-F238E27FC236}">
                <a16:creationId xmlns:a16="http://schemas.microsoft.com/office/drawing/2014/main" id="{4973005A-F451-061D-D20C-6ED3B5FDDB3A}"/>
              </a:ext>
            </a:extLst>
          </p:cNvPr>
          <p:cNvSpPr/>
          <p:nvPr/>
        </p:nvSpPr>
        <p:spPr>
          <a:xfrm>
            <a:off x="734714" y="202213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Placeholder 9">
            <a:extLst>
              <a:ext uri="{FF2B5EF4-FFF2-40B4-BE49-F238E27FC236}">
                <a16:creationId xmlns:a16="http://schemas.microsoft.com/office/drawing/2014/main" id="{D569327F-3426-86DF-E223-86826C121975}"/>
              </a:ext>
            </a:extLst>
          </p:cNvPr>
          <p:cNvPicPr>
            <a:picLocks noChangeAspect="1"/>
          </p:cNvPicPr>
          <p:nvPr/>
        </p:nvPicPr>
        <p:blipFill rotWithShape="1">
          <a:blip r:embed="rId7"/>
          <a:srcRect t="18594" b="18594"/>
          <a:stretch/>
        </p:blipFill>
        <p:spPr>
          <a:xfrm>
            <a:off x="5682472" y="328647"/>
            <a:ext cx="6126226" cy="5447571"/>
          </a:xfrm>
          <a:prstGeom prst="rect">
            <a:avLst/>
          </a:prstGeom>
          <a:solidFill>
            <a:schemeClr val="bg1"/>
          </a:solidFill>
        </p:spPr>
      </p:pic>
    </p:spTree>
    <p:extLst>
      <p:ext uri="{BB962C8B-B14F-4D97-AF65-F5344CB8AC3E}">
        <p14:creationId xmlns:p14="http://schemas.microsoft.com/office/powerpoint/2010/main" val="323123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217777"/>
            <a:ext cx="12192000" cy="77996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793125" y="430297"/>
            <a:ext cx="10031157" cy="922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The Absolute Minimum that should Be Monitored</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996" y="589758"/>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7" name="Group 96">
            <a:extLst>
              <a:ext uri="{FF2B5EF4-FFF2-40B4-BE49-F238E27FC236}">
                <a16:creationId xmlns:a16="http://schemas.microsoft.com/office/drawing/2014/main" id="{983914AA-5827-CC3B-AD86-DF10E88FB44D}"/>
              </a:ext>
            </a:extLst>
          </p:cNvPr>
          <p:cNvGrpSpPr/>
          <p:nvPr/>
        </p:nvGrpSpPr>
        <p:grpSpPr>
          <a:xfrm>
            <a:off x="3948358" y="1695665"/>
            <a:ext cx="3690111" cy="3678703"/>
            <a:chOff x="3592597" y="2005394"/>
            <a:chExt cx="3690111" cy="3678703"/>
          </a:xfrm>
        </p:grpSpPr>
        <p:sp>
          <p:nvSpPr>
            <p:cNvPr id="6" name="Freeform 83">
              <a:extLst>
                <a:ext uri="{FF2B5EF4-FFF2-40B4-BE49-F238E27FC236}">
                  <a16:creationId xmlns:a16="http://schemas.microsoft.com/office/drawing/2014/main" id="{353B36BE-2693-EEDF-B032-79E98DFC5AF0}"/>
                </a:ext>
              </a:extLst>
            </p:cNvPr>
            <p:cNvSpPr/>
            <p:nvPr/>
          </p:nvSpPr>
          <p:spPr>
            <a:xfrm rot="5400000">
              <a:off x="5780525" y="2790637"/>
              <a:ext cx="162410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1" name="Freeform 84">
              <a:extLst>
                <a:ext uri="{FF2B5EF4-FFF2-40B4-BE49-F238E27FC236}">
                  <a16:creationId xmlns:a16="http://schemas.microsoft.com/office/drawing/2014/main" id="{08B5BD5C-4979-0F60-6FEB-FE5658EC570F}"/>
                </a:ext>
              </a:extLst>
            </p:cNvPr>
            <p:cNvSpPr/>
            <p:nvPr/>
          </p:nvSpPr>
          <p:spPr>
            <a:xfrm rot="5400000">
              <a:off x="5895622" y="3826567"/>
              <a:ext cx="1198117"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96" name="Group 95">
              <a:extLst>
                <a:ext uri="{FF2B5EF4-FFF2-40B4-BE49-F238E27FC236}">
                  <a16:creationId xmlns:a16="http://schemas.microsoft.com/office/drawing/2014/main" id="{6BFFBC09-5E6E-DB94-EB12-04E3394376BB}"/>
                </a:ext>
              </a:extLst>
            </p:cNvPr>
            <p:cNvGrpSpPr/>
            <p:nvPr/>
          </p:nvGrpSpPr>
          <p:grpSpPr>
            <a:xfrm>
              <a:off x="3592597" y="2005394"/>
              <a:ext cx="3262234" cy="3678703"/>
              <a:chOff x="3592597" y="2005394"/>
              <a:chExt cx="3262234" cy="3678703"/>
            </a:xfrm>
          </p:grpSpPr>
          <p:sp>
            <p:nvSpPr>
              <p:cNvPr id="2" name="Freeform 81">
                <a:extLst>
                  <a:ext uri="{FF2B5EF4-FFF2-40B4-BE49-F238E27FC236}">
                    <a16:creationId xmlns:a16="http://schemas.microsoft.com/office/drawing/2014/main" id="{943CDF94-23F5-A9F2-3CB9-16FA79F03B13}"/>
                  </a:ext>
                </a:extLst>
              </p:cNvPr>
              <p:cNvSpPr/>
              <p:nvPr/>
            </p:nvSpPr>
            <p:spPr>
              <a:xfrm rot="5400000">
                <a:off x="4385155" y="1863124"/>
                <a:ext cx="1367999"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Freeform 82">
                <a:extLst>
                  <a:ext uri="{FF2B5EF4-FFF2-40B4-BE49-F238E27FC236}">
                    <a16:creationId xmlns:a16="http://schemas.microsoft.com/office/drawing/2014/main" id="{94CAECC8-6FD5-551B-B68F-2933C8C96453}"/>
                  </a:ext>
                </a:extLst>
              </p:cNvPr>
              <p:cNvSpPr/>
              <p:nvPr/>
            </p:nvSpPr>
            <p:spPr>
              <a:xfrm rot="5400000">
                <a:off x="5423900" y="2184840"/>
                <a:ext cx="133451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Freeform 80">
                <a:extLst>
                  <a:ext uri="{FF2B5EF4-FFF2-40B4-BE49-F238E27FC236}">
                    <a16:creationId xmlns:a16="http://schemas.microsoft.com/office/drawing/2014/main" id="{C87FDF22-32F8-6C50-6BB5-F7F434F9BB57}"/>
                  </a:ext>
                </a:extLst>
              </p:cNvPr>
              <p:cNvSpPr/>
              <p:nvPr/>
            </p:nvSpPr>
            <p:spPr>
              <a:xfrm rot="5400000">
                <a:off x="3773078" y="2552849"/>
                <a:ext cx="1189284"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 name="Freeform 87">
                <a:extLst>
                  <a:ext uri="{FF2B5EF4-FFF2-40B4-BE49-F238E27FC236}">
                    <a16:creationId xmlns:a16="http://schemas.microsoft.com/office/drawing/2014/main" id="{7C69E3E2-4346-532D-9E5D-1D2CCB2B6106}"/>
                  </a:ext>
                </a:extLst>
              </p:cNvPr>
              <p:cNvSpPr/>
              <p:nvPr/>
            </p:nvSpPr>
            <p:spPr>
              <a:xfrm rot="5400000">
                <a:off x="3466924" y="3513246"/>
                <a:ext cx="1631167"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2" name="Freeform 85">
                <a:extLst>
                  <a:ext uri="{FF2B5EF4-FFF2-40B4-BE49-F238E27FC236}">
                    <a16:creationId xmlns:a16="http://schemas.microsoft.com/office/drawing/2014/main" id="{284D7BC6-5260-640C-4D45-F1668BBF65B2}"/>
                  </a:ext>
                </a:extLst>
              </p:cNvPr>
              <p:cNvSpPr/>
              <p:nvPr/>
            </p:nvSpPr>
            <p:spPr>
              <a:xfrm rot="5400000">
                <a:off x="5115366" y="4178830"/>
                <a:ext cx="1376938"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8" name="Freeform 86">
                <a:extLst>
                  <a:ext uri="{FF2B5EF4-FFF2-40B4-BE49-F238E27FC236}">
                    <a16:creationId xmlns:a16="http://schemas.microsoft.com/office/drawing/2014/main" id="{BCD84D10-D52E-DBED-1A92-DC181C354ED5}"/>
                  </a:ext>
                </a:extLst>
              </p:cNvPr>
              <p:cNvSpPr/>
              <p:nvPr/>
            </p:nvSpPr>
            <p:spPr>
              <a:xfrm rot="5400000">
                <a:off x="4137513" y="4287772"/>
                <a:ext cx="1291975"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9" name="TextBox 19">
                <a:extLst>
                  <a:ext uri="{FF2B5EF4-FFF2-40B4-BE49-F238E27FC236}">
                    <a16:creationId xmlns:a16="http://schemas.microsoft.com/office/drawing/2014/main" id="{10F61F00-3E84-4AD6-E7A9-19C0E785FE6F}"/>
                  </a:ext>
                </a:extLst>
              </p:cNvPr>
              <p:cNvSpPr txBox="1"/>
              <p:nvPr/>
            </p:nvSpPr>
            <p:spPr>
              <a:xfrm>
                <a:off x="4374364" y="2720174"/>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07</a:t>
                </a:r>
              </a:p>
            </p:txBody>
          </p:sp>
          <p:sp>
            <p:nvSpPr>
              <p:cNvPr id="40" name="TextBox 20">
                <a:extLst>
                  <a:ext uri="{FF2B5EF4-FFF2-40B4-BE49-F238E27FC236}">
                    <a16:creationId xmlns:a16="http://schemas.microsoft.com/office/drawing/2014/main" id="{D6255AEC-9B7D-82E6-D845-748FB74B6A49}"/>
                  </a:ext>
                </a:extLst>
              </p:cNvPr>
              <p:cNvSpPr txBox="1"/>
              <p:nvPr/>
            </p:nvSpPr>
            <p:spPr>
              <a:xfrm>
                <a:off x="5253370" y="2416755"/>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08</a:t>
                </a:r>
              </a:p>
            </p:txBody>
          </p:sp>
          <p:sp>
            <p:nvSpPr>
              <p:cNvPr id="41" name="TextBox 21">
                <a:extLst>
                  <a:ext uri="{FF2B5EF4-FFF2-40B4-BE49-F238E27FC236}">
                    <a16:creationId xmlns:a16="http://schemas.microsoft.com/office/drawing/2014/main" id="{38BC9D93-5A37-8ED7-84E6-7AA1286EC9B3}"/>
                  </a:ext>
                </a:extLst>
              </p:cNvPr>
              <p:cNvSpPr txBox="1"/>
              <p:nvPr/>
            </p:nvSpPr>
            <p:spPr>
              <a:xfrm>
                <a:off x="6000897" y="2804131"/>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01</a:t>
                </a:r>
              </a:p>
            </p:txBody>
          </p:sp>
          <p:sp>
            <p:nvSpPr>
              <p:cNvPr id="42" name="TextBox 22">
                <a:extLst>
                  <a:ext uri="{FF2B5EF4-FFF2-40B4-BE49-F238E27FC236}">
                    <a16:creationId xmlns:a16="http://schemas.microsoft.com/office/drawing/2014/main" id="{2C74C2D5-6C6E-BFE6-965C-12E2F891F758}"/>
                  </a:ext>
                </a:extLst>
              </p:cNvPr>
              <p:cNvSpPr txBox="1"/>
              <p:nvPr/>
            </p:nvSpPr>
            <p:spPr>
              <a:xfrm>
                <a:off x="6330327" y="368706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02</a:t>
                </a:r>
              </a:p>
            </p:txBody>
          </p:sp>
          <p:sp>
            <p:nvSpPr>
              <p:cNvPr id="43" name="TextBox 23">
                <a:extLst>
                  <a:ext uri="{FF2B5EF4-FFF2-40B4-BE49-F238E27FC236}">
                    <a16:creationId xmlns:a16="http://schemas.microsoft.com/office/drawing/2014/main" id="{A279F51A-A85B-4F98-FC98-86C43F6C3DEB}"/>
                  </a:ext>
                </a:extLst>
              </p:cNvPr>
              <p:cNvSpPr txBox="1"/>
              <p:nvPr/>
            </p:nvSpPr>
            <p:spPr>
              <a:xfrm>
                <a:off x="5914484" y="4518869"/>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03</a:t>
                </a:r>
              </a:p>
            </p:txBody>
          </p:sp>
          <p:sp>
            <p:nvSpPr>
              <p:cNvPr id="44" name="TextBox 24">
                <a:extLst>
                  <a:ext uri="{FF2B5EF4-FFF2-40B4-BE49-F238E27FC236}">
                    <a16:creationId xmlns:a16="http://schemas.microsoft.com/office/drawing/2014/main" id="{70D7E023-E547-4A08-C65F-5405DFE6623E}"/>
                  </a:ext>
                </a:extLst>
              </p:cNvPr>
              <p:cNvSpPr txBox="1"/>
              <p:nvPr/>
            </p:nvSpPr>
            <p:spPr>
              <a:xfrm>
                <a:off x="5095536" y="4765090"/>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04</a:t>
                </a:r>
              </a:p>
            </p:txBody>
          </p:sp>
          <p:sp>
            <p:nvSpPr>
              <p:cNvPr id="45" name="TextBox 25">
                <a:extLst>
                  <a:ext uri="{FF2B5EF4-FFF2-40B4-BE49-F238E27FC236}">
                    <a16:creationId xmlns:a16="http://schemas.microsoft.com/office/drawing/2014/main" id="{DFD1E903-55EF-6376-6FDE-D93566FB9A4A}"/>
                  </a:ext>
                </a:extLst>
              </p:cNvPr>
              <p:cNvSpPr txBox="1"/>
              <p:nvPr/>
            </p:nvSpPr>
            <p:spPr>
              <a:xfrm>
                <a:off x="4300293" y="439223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05</a:t>
                </a:r>
              </a:p>
            </p:txBody>
          </p:sp>
          <p:sp>
            <p:nvSpPr>
              <p:cNvPr id="46" name="TextBox 27">
                <a:extLst>
                  <a:ext uri="{FF2B5EF4-FFF2-40B4-BE49-F238E27FC236}">
                    <a16:creationId xmlns:a16="http://schemas.microsoft.com/office/drawing/2014/main" id="{D74F29AF-B89C-0922-0449-74809A2ADAC3}"/>
                  </a:ext>
                </a:extLst>
              </p:cNvPr>
              <p:cNvSpPr txBox="1"/>
              <p:nvPr/>
            </p:nvSpPr>
            <p:spPr>
              <a:xfrm>
                <a:off x="3995910" y="3541630"/>
                <a:ext cx="524504" cy="492443"/>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06</a:t>
                </a:r>
              </a:p>
            </p:txBody>
          </p:sp>
        </p:grpSp>
      </p:grpSp>
      <p:sp>
        <p:nvSpPr>
          <p:cNvPr id="57" name="TextBox 50">
            <a:extLst>
              <a:ext uri="{FF2B5EF4-FFF2-40B4-BE49-F238E27FC236}">
                <a16:creationId xmlns:a16="http://schemas.microsoft.com/office/drawing/2014/main" id="{1C6714BF-AAE3-F834-A7F0-94DC75EC0D41}"/>
              </a:ext>
            </a:extLst>
          </p:cNvPr>
          <p:cNvSpPr txBox="1"/>
          <p:nvPr/>
        </p:nvSpPr>
        <p:spPr>
          <a:xfrm>
            <a:off x="7824528" y="1205205"/>
            <a:ext cx="4138553" cy="5888535"/>
          </a:xfrm>
          <a:prstGeom prst="rect">
            <a:avLst/>
          </a:prstGeom>
          <a:noFill/>
        </p:spPr>
        <p:txBody>
          <a:bodyPr wrap="square" rtlCol="0" anchor="t" anchorCtr="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B41F7A"/>
                </a:solidFill>
                <a:effectLst/>
                <a:uLnTx/>
                <a:uFillTx/>
                <a:ea typeface="League Spartan" charset="0"/>
                <a:cs typeface="Poppins" pitchFamily="2" charset="77"/>
              </a:rPr>
              <a:t>01 Cyclical/structural developments</a:t>
            </a:r>
          </a:p>
          <a:p>
            <a:pPr lvl="0" defTabSz="1087636">
              <a:lnSpc>
                <a:spcPts val="1800"/>
              </a:lnSpc>
              <a:defRPr/>
            </a:pPr>
            <a:r>
              <a:rPr lang="en-GB" dirty="0">
                <a:solidFill>
                  <a:srgbClr val="595959"/>
                </a:solidFill>
                <a:ea typeface="Lato Light" panose="020F0502020204030203" pitchFamily="34" charset="0"/>
                <a:cs typeface="Mukta ExtraLight" panose="020B0000000000000000" pitchFamily="34" charset="77"/>
              </a:rPr>
              <a:t>Orders received / Business climate /</a:t>
            </a:r>
          </a:p>
          <a:p>
            <a:pPr lvl="0" defTabSz="1087636">
              <a:lnSpc>
                <a:spcPts val="1800"/>
              </a:lnSpc>
              <a:defRPr/>
            </a:pPr>
            <a:r>
              <a:rPr lang="en-GB" dirty="0">
                <a:solidFill>
                  <a:srgbClr val="595959"/>
                </a:solidFill>
                <a:ea typeface="Lato Light" panose="020F0502020204030203" pitchFamily="34" charset="0"/>
                <a:cs typeface="Mukta ExtraLight" panose="020B0000000000000000" pitchFamily="34" charset="77"/>
              </a:rPr>
              <a:t>Consumer sentiment</a:t>
            </a:r>
          </a:p>
          <a:p>
            <a:pPr lvl="0">
              <a:lnSpc>
                <a:spcPts val="1800"/>
              </a:lnSpc>
              <a:defRPr/>
            </a:pPr>
            <a:endParaRPr lang="en-GB" sz="2000" b="1" dirty="0">
              <a:solidFill>
                <a:srgbClr val="595959"/>
              </a:solidFill>
              <a:ea typeface="League Spartan" charset="0"/>
              <a:cs typeface="Poppins" pitchFamily="2" charset="77"/>
            </a:endParaRPr>
          </a:p>
          <a:p>
            <a:pPr defTabSz="1087636">
              <a:lnSpc>
                <a:spcPts val="1800"/>
              </a:lnSpc>
              <a:spcBef>
                <a:spcPct val="20000"/>
              </a:spcBef>
              <a:defRPr/>
            </a:pPr>
            <a:r>
              <a:rPr lang="en-GB" sz="2000" b="1" dirty="0">
                <a:solidFill>
                  <a:srgbClr val="B41F7A"/>
                </a:solidFill>
                <a:ea typeface="League Spartan" charset="0"/>
                <a:cs typeface="Poppins" pitchFamily="2" charset="77"/>
              </a:rPr>
              <a:t>02 Technology / R&amp;D</a:t>
            </a:r>
          </a:p>
          <a:p>
            <a:pPr defTabSz="1087636">
              <a:lnSpc>
                <a:spcPts val="1800"/>
              </a:lnSpc>
              <a:defRPr/>
            </a:pPr>
            <a:r>
              <a:rPr lang="en-GB" dirty="0">
                <a:solidFill>
                  <a:srgbClr val="595959"/>
                </a:solidFill>
                <a:ea typeface="Lato Light" panose="020F0502020204030203" pitchFamily="34" charset="0"/>
                <a:cs typeface="Mukta ExtraLight" panose="020B0000000000000000" pitchFamily="34" charset="77"/>
              </a:rPr>
              <a:t>New process + technologies / Consumer behaviour / Number of current development projects / Number of own patents/ Licenses granted / Research and development costs</a:t>
            </a:r>
          </a:p>
          <a:p>
            <a:pPr lvl="0">
              <a:lnSpc>
                <a:spcPts val="1800"/>
              </a:lnSpc>
              <a:defRPr/>
            </a:pPr>
            <a:endParaRPr lang="en-GB" sz="2000" b="1" dirty="0">
              <a:solidFill>
                <a:srgbClr val="595959"/>
              </a:solidFill>
              <a:ea typeface="League Spartan" charset="0"/>
              <a:cs typeface="Poppins" pitchFamily="2" charset="77"/>
            </a:endParaRPr>
          </a:p>
          <a:p>
            <a:pPr defTabSz="1087636">
              <a:lnSpc>
                <a:spcPts val="1800"/>
              </a:lnSpc>
              <a:spcBef>
                <a:spcPct val="20000"/>
              </a:spcBef>
              <a:defRPr/>
            </a:pPr>
            <a:r>
              <a:rPr lang="en-GB" sz="2000" b="1" dirty="0">
                <a:solidFill>
                  <a:srgbClr val="F16924"/>
                </a:solidFill>
                <a:ea typeface="League Spartan" charset="0"/>
                <a:cs typeface="Poppins" pitchFamily="2" charset="77"/>
              </a:rPr>
              <a:t>03 Sales</a:t>
            </a:r>
          </a:p>
          <a:p>
            <a:pPr defTabSz="1087636">
              <a:lnSpc>
                <a:spcPts val="1800"/>
              </a:lnSpc>
              <a:defRPr/>
            </a:pPr>
            <a:r>
              <a:rPr lang="en-GB" dirty="0">
                <a:solidFill>
                  <a:srgbClr val="595959"/>
                </a:solidFill>
                <a:ea typeface="Lato Light" panose="020F0502020204030203" pitchFamily="34" charset="0"/>
                <a:cs typeface="Mukta ExtraLight" panose="020B0000000000000000" pitchFamily="34" charset="77"/>
              </a:rPr>
              <a:t>Number of enquiries per Period / Development of orders in your main industry (which will later affect your orders) / Revenues / Prices / Price and Product Strategy of your competitors / Lost Orders</a:t>
            </a:r>
          </a:p>
          <a:p>
            <a:pPr lvl="0">
              <a:lnSpc>
                <a:spcPts val="1800"/>
              </a:lnSpc>
              <a:defRPr/>
            </a:pPr>
            <a:endParaRPr lang="en-GB" sz="2000" b="1" dirty="0">
              <a:solidFill>
                <a:srgbClr val="595959"/>
              </a:solidFill>
              <a:ea typeface="League Spartan" charset="0"/>
              <a:cs typeface="Poppins" pitchFamily="2" charset="77"/>
            </a:endParaRPr>
          </a:p>
          <a:p>
            <a:pPr defTabSz="1087636">
              <a:lnSpc>
                <a:spcPts val="1800"/>
              </a:lnSpc>
              <a:spcBef>
                <a:spcPct val="20000"/>
              </a:spcBef>
              <a:defRPr/>
            </a:pPr>
            <a:r>
              <a:rPr lang="en-GB" sz="2000" b="1" dirty="0">
                <a:solidFill>
                  <a:srgbClr val="EDA13E"/>
                </a:solidFill>
                <a:ea typeface="League Spartan" charset="0"/>
                <a:cs typeface="Poppins" pitchFamily="2" charset="77"/>
              </a:rPr>
              <a:t>04 Procurement</a:t>
            </a:r>
          </a:p>
          <a:p>
            <a:pPr lvl="0" defTabSz="1087636">
              <a:lnSpc>
                <a:spcPts val="1800"/>
              </a:lnSpc>
              <a:defRPr/>
            </a:pPr>
            <a:r>
              <a:rPr lang="en-GB" dirty="0">
                <a:solidFill>
                  <a:srgbClr val="595959"/>
                </a:solidFill>
                <a:ea typeface="Lato Light" panose="020F0502020204030203" pitchFamily="34" charset="0"/>
                <a:cs typeface="Mukta ExtraLight" panose="020B0000000000000000" pitchFamily="34" charset="77"/>
              </a:rPr>
              <a:t>Raw Material prices / Stocks / Quality and Adherence to delivery dates of suppliers</a:t>
            </a:r>
          </a:p>
          <a:p>
            <a:pPr lvl="0" defTabSz="1087636">
              <a:lnSpc>
                <a:spcPts val="1800"/>
              </a:lnSpc>
              <a:spcBef>
                <a:spcPct val="20000"/>
              </a:spcBef>
              <a:defRPr/>
            </a:pPr>
            <a:endParaRPr lang="en-GB" sz="2000" dirty="0">
              <a:solidFill>
                <a:srgbClr val="595959"/>
              </a:solidFill>
              <a:ea typeface="Lato Light" panose="020F0502020204030203" pitchFamily="34" charset="0"/>
              <a:cs typeface="Mukta ExtraLight" panose="020B0000000000000000" pitchFamily="34" charset="77"/>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95" name="TextBox 50">
            <a:extLst>
              <a:ext uri="{FF2B5EF4-FFF2-40B4-BE49-F238E27FC236}">
                <a16:creationId xmlns:a16="http://schemas.microsoft.com/office/drawing/2014/main" id="{D526C1CA-E70B-7DAF-3763-C77A54AAC2B2}"/>
              </a:ext>
            </a:extLst>
          </p:cNvPr>
          <p:cNvSpPr txBox="1"/>
          <p:nvPr/>
        </p:nvSpPr>
        <p:spPr>
          <a:xfrm>
            <a:off x="534004" y="1316335"/>
            <a:ext cx="3315363" cy="5173852"/>
          </a:xfrm>
          <a:prstGeom prst="rect">
            <a:avLst/>
          </a:prstGeom>
          <a:noFill/>
        </p:spPr>
        <p:txBody>
          <a:bodyPr wrap="square" rtlCol="0" anchor="t" anchorCtr="0">
            <a:spAutoFit/>
          </a:bodyPr>
          <a:lstStyle/>
          <a:p>
            <a:pPr lvl="0">
              <a:lnSpc>
                <a:spcPts val="1800"/>
              </a:lnSpc>
              <a:defRPr/>
            </a:pPr>
            <a:r>
              <a:rPr lang="en-GB" sz="2000" b="1" dirty="0">
                <a:solidFill>
                  <a:srgbClr val="EDA13E"/>
                </a:solidFill>
                <a:ea typeface="League Spartan" charset="0"/>
                <a:cs typeface="Poppins" pitchFamily="2" charset="77"/>
              </a:rPr>
              <a:t>08 Capital Market</a:t>
            </a:r>
          </a:p>
          <a:p>
            <a:pPr>
              <a:lnSpc>
                <a:spcPts val="1800"/>
              </a:lnSpc>
              <a:defRPr/>
            </a:pPr>
            <a:r>
              <a:rPr lang="en-GB" dirty="0">
                <a:solidFill>
                  <a:srgbClr val="595959"/>
                </a:solidFill>
                <a:ea typeface="Lato Light" panose="020F0502020204030203" pitchFamily="34" charset="0"/>
                <a:cs typeface="Mukta ExtraLight" panose="020B0000000000000000" pitchFamily="34" charset="77"/>
              </a:rPr>
              <a:t>Interest, exchange rates – See Module 2 to see what this is important</a:t>
            </a:r>
          </a:p>
          <a:p>
            <a:pPr lvl="0">
              <a:lnSpc>
                <a:spcPts val="1800"/>
              </a:lnSpc>
              <a:defRPr/>
            </a:pPr>
            <a:endParaRPr lang="en-GB" b="1" dirty="0">
              <a:solidFill>
                <a:srgbClr val="595959"/>
              </a:solidFill>
              <a:ea typeface="League Spartan" charset="0"/>
              <a:cs typeface="Poppins" pitchFamily="2" charset="77"/>
            </a:endParaRPr>
          </a:p>
          <a:p>
            <a:pPr>
              <a:lnSpc>
                <a:spcPts val="1800"/>
              </a:lnSpc>
              <a:defRPr/>
            </a:pPr>
            <a:r>
              <a:rPr lang="en-GB" sz="2000" b="1" dirty="0">
                <a:solidFill>
                  <a:srgbClr val="F16924"/>
                </a:solidFill>
                <a:ea typeface="League Spartan" charset="0"/>
                <a:cs typeface="Poppins" pitchFamily="2" charset="77"/>
              </a:rPr>
              <a:t>07 Financials </a:t>
            </a:r>
          </a:p>
          <a:p>
            <a:pPr>
              <a:lnSpc>
                <a:spcPts val="1800"/>
              </a:lnSpc>
              <a:defRPr/>
            </a:pPr>
            <a:r>
              <a:rPr lang="en-GB" dirty="0">
                <a:solidFill>
                  <a:srgbClr val="595959"/>
                </a:solidFill>
                <a:ea typeface="Lato Light" panose="020F0502020204030203" pitchFamily="34" charset="0"/>
                <a:cs typeface="Mukta ExtraLight" panose="020B0000000000000000" pitchFamily="34" charset="77"/>
              </a:rPr>
              <a:t>Short-term liquidity planning /  3 Year Planning / 1 Year Forecast / </a:t>
            </a:r>
            <a:br>
              <a:rPr lang="en-GB" dirty="0">
                <a:solidFill>
                  <a:srgbClr val="595959"/>
                </a:solidFill>
                <a:ea typeface="Lato Light" panose="020F0502020204030203" pitchFamily="34" charset="0"/>
                <a:cs typeface="Mukta ExtraLight" panose="020B0000000000000000" pitchFamily="34" charset="77"/>
              </a:rPr>
            </a:br>
            <a:r>
              <a:rPr lang="en-GB" dirty="0">
                <a:solidFill>
                  <a:srgbClr val="595959"/>
                </a:solidFill>
                <a:ea typeface="Lato Light" panose="020F0502020204030203" pitchFamily="34" charset="0"/>
                <a:cs typeface="Mukta ExtraLight" panose="020B0000000000000000" pitchFamily="34" charset="77"/>
              </a:rPr>
              <a:t>Accounts Receivable /</a:t>
            </a:r>
            <a:br>
              <a:rPr lang="en-GB" dirty="0">
                <a:solidFill>
                  <a:srgbClr val="595959"/>
                </a:solidFill>
                <a:ea typeface="Lato Light" panose="020F0502020204030203" pitchFamily="34" charset="0"/>
                <a:cs typeface="Mukta ExtraLight" panose="020B0000000000000000" pitchFamily="34" charset="77"/>
              </a:rPr>
            </a:br>
            <a:r>
              <a:rPr lang="en-GB" dirty="0">
                <a:solidFill>
                  <a:srgbClr val="595959"/>
                </a:solidFill>
                <a:ea typeface="Lato Light" panose="020F0502020204030203" pitchFamily="34" charset="0"/>
                <a:cs typeface="Mukta ExtraLight" panose="020B0000000000000000" pitchFamily="34" charset="77"/>
              </a:rPr>
              <a:t>Accounts Payable</a:t>
            </a:r>
          </a:p>
          <a:p>
            <a:pPr>
              <a:lnSpc>
                <a:spcPts val="1800"/>
              </a:lnSpc>
              <a:defRPr/>
            </a:pPr>
            <a:endParaRPr lang="en-GB" dirty="0">
              <a:solidFill>
                <a:srgbClr val="595959"/>
              </a:solidFill>
              <a:ea typeface="Lato Light" panose="020F0502020204030203" pitchFamily="34" charset="0"/>
              <a:cs typeface="Mukta ExtraLight" panose="020B0000000000000000" pitchFamily="34" charset="77"/>
            </a:endParaRPr>
          </a:p>
          <a:p>
            <a:pPr>
              <a:lnSpc>
                <a:spcPts val="1800"/>
              </a:lnSpc>
              <a:defRPr/>
            </a:pPr>
            <a:r>
              <a:rPr lang="en-GB" sz="2000" b="1" dirty="0">
                <a:solidFill>
                  <a:srgbClr val="B41F7A"/>
                </a:solidFill>
                <a:ea typeface="League Spartan" charset="0"/>
                <a:cs typeface="Poppins" pitchFamily="2" charset="77"/>
              </a:rPr>
              <a:t>06 Employees</a:t>
            </a:r>
          </a:p>
          <a:p>
            <a:pPr>
              <a:lnSpc>
                <a:spcPts val="1800"/>
              </a:lnSpc>
              <a:defRPr/>
            </a:pPr>
            <a:r>
              <a:rPr lang="en-GB" dirty="0">
                <a:solidFill>
                  <a:srgbClr val="595959"/>
                </a:solidFill>
                <a:ea typeface="Lato Light" panose="020F0502020204030203" pitchFamily="34" charset="0"/>
                <a:cs typeface="Mukta ExtraLight" panose="020B0000000000000000" pitchFamily="34" charset="77"/>
              </a:rPr>
              <a:t>Fluctuation / Sick Leaves / </a:t>
            </a:r>
            <a:br>
              <a:rPr lang="en-GB" dirty="0">
                <a:solidFill>
                  <a:srgbClr val="595959"/>
                </a:solidFill>
                <a:ea typeface="Lato Light" panose="020F0502020204030203" pitchFamily="34" charset="0"/>
                <a:cs typeface="Mukta ExtraLight" panose="020B0000000000000000" pitchFamily="34" charset="77"/>
              </a:rPr>
            </a:br>
            <a:r>
              <a:rPr lang="en-GB" dirty="0">
                <a:solidFill>
                  <a:srgbClr val="595959"/>
                </a:solidFill>
                <a:ea typeface="Lato Light" panose="020F0502020204030203" pitchFamily="34" charset="0"/>
                <a:cs typeface="Mukta ExtraLight" panose="020B0000000000000000" pitchFamily="34" charset="77"/>
              </a:rPr>
              <a:t>Age Structure </a:t>
            </a:r>
          </a:p>
          <a:p>
            <a:pPr>
              <a:lnSpc>
                <a:spcPts val="1800"/>
              </a:lnSpc>
              <a:defRPr/>
            </a:pPr>
            <a:endParaRPr lang="en-GB" dirty="0">
              <a:solidFill>
                <a:srgbClr val="595959"/>
              </a:solidFill>
              <a:ea typeface="Lato Light" panose="020F0502020204030203" pitchFamily="34" charset="0"/>
              <a:cs typeface="Mukta ExtraLight" panose="020B0000000000000000" pitchFamily="34" charset="77"/>
            </a:endParaRPr>
          </a:p>
          <a:p>
            <a:pPr>
              <a:lnSpc>
                <a:spcPts val="1800"/>
              </a:lnSpc>
              <a:defRPr/>
            </a:pPr>
            <a:r>
              <a:rPr lang="en-GB" sz="2000" b="1" dirty="0">
                <a:solidFill>
                  <a:srgbClr val="7F1C58"/>
                </a:solidFill>
                <a:ea typeface="League Spartan" charset="0"/>
                <a:cs typeface="Poppins" pitchFamily="2" charset="77"/>
              </a:rPr>
              <a:t>05 Production</a:t>
            </a:r>
          </a:p>
          <a:p>
            <a:pPr>
              <a:lnSpc>
                <a:spcPts val="1800"/>
              </a:lnSpc>
              <a:defRPr/>
            </a:pPr>
            <a:r>
              <a:rPr lang="en-GB" dirty="0">
                <a:solidFill>
                  <a:srgbClr val="595959"/>
                </a:solidFill>
                <a:ea typeface="Lato Light" panose="020F0502020204030203" pitchFamily="34" charset="0"/>
                <a:cs typeface="Mukta ExtraLight" panose="020B0000000000000000" pitchFamily="34" charset="77"/>
              </a:rPr>
              <a:t>Age Structure of Machines / Investment Backlog / Capacity Utilization / Energy Consumption / Scrap / Cost of poor Quality /  Maintenance Costs</a:t>
            </a:r>
          </a:p>
          <a:p>
            <a:pPr lvl="0">
              <a:lnSpc>
                <a:spcPts val="1800"/>
              </a:lnSpc>
              <a:defRPr/>
            </a:pPr>
            <a:endParaRPr lang="en-GB" b="1" dirty="0">
              <a:solidFill>
                <a:srgbClr val="595959"/>
              </a:solidFill>
              <a:ea typeface="League Spartan" charset="0"/>
              <a:cs typeface="Poppins" pitchFamily="2" charset="77"/>
            </a:endParaRPr>
          </a:p>
        </p:txBody>
      </p:sp>
    </p:spTree>
    <p:extLst>
      <p:ext uri="{BB962C8B-B14F-4D97-AF65-F5344CB8AC3E}">
        <p14:creationId xmlns:p14="http://schemas.microsoft.com/office/powerpoint/2010/main" val="2370646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444C0-A7D0-EDA3-9B5E-CDA6599870B2}"/>
              </a:ext>
            </a:extLst>
          </p:cNvPr>
          <p:cNvSpPr>
            <a:spLocks noGrp="1"/>
          </p:cNvSpPr>
          <p:nvPr>
            <p:ph type="body" sz="quarter" idx="16"/>
          </p:nvPr>
        </p:nvSpPr>
        <p:spPr>
          <a:xfrm>
            <a:off x="2149153" y="1379071"/>
            <a:ext cx="4451671" cy="3833009"/>
          </a:xfrm>
        </p:spPr>
        <p:txBody>
          <a:bodyPr>
            <a:normAutofit/>
          </a:bodyPr>
          <a:lstStyle/>
          <a:p>
            <a:r>
              <a:rPr lang="en-US" dirty="0"/>
              <a:t>Earnings (Bottom Line or a Company’s Profits) and Liquidity Crisis</a:t>
            </a:r>
          </a:p>
          <a:p>
            <a:endParaRPr lang="en-US" dirty="0"/>
          </a:p>
        </p:txBody>
      </p:sp>
      <p:sp>
        <p:nvSpPr>
          <p:cNvPr id="5" name="Text Placeholder 4">
            <a:extLst>
              <a:ext uri="{FF2B5EF4-FFF2-40B4-BE49-F238E27FC236}">
                <a16:creationId xmlns:a16="http://schemas.microsoft.com/office/drawing/2014/main" id="{2061E2B6-B7E0-749F-32D3-A480F61E8598}"/>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358758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1F59EF-2FE5-B1A8-DA48-A0662744BDB2}"/>
              </a:ext>
            </a:extLst>
          </p:cNvPr>
          <p:cNvSpPr>
            <a:spLocks noGrp="1"/>
          </p:cNvSpPr>
          <p:nvPr>
            <p:ph type="body" sz="quarter" idx="18"/>
          </p:nvPr>
        </p:nvSpPr>
        <p:spPr>
          <a:xfrm>
            <a:off x="1379575" y="1817023"/>
            <a:ext cx="5376332" cy="4483134"/>
          </a:xfrm>
        </p:spPr>
        <p:txBody>
          <a:bodyPr/>
          <a:lstStyle/>
          <a:p>
            <a:pPr marL="12700" indent="0"/>
            <a:r>
              <a:rPr lang="en-US" dirty="0"/>
              <a:t>A liquidity crisis is a financial situation </a:t>
            </a:r>
            <a:r>
              <a:rPr lang="en-US" dirty="0" err="1"/>
              <a:t>characterised</a:t>
            </a:r>
            <a:r>
              <a:rPr lang="en-US" dirty="0"/>
              <a:t> by a lack of cash or easily-convertible-to-cash assets on hand across many businesses or financial institutions simultaneously.</a:t>
            </a:r>
          </a:p>
          <a:p>
            <a:pPr marL="12700" indent="0"/>
            <a:endParaRPr lang="en-US" dirty="0"/>
          </a:p>
        </p:txBody>
      </p:sp>
      <p:sp>
        <p:nvSpPr>
          <p:cNvPr id="4" name="Text Placeholder 3">
            <a:extLst>
              <a:ext uri="{FF2B5EF4-FFF2-40B4-BE49-F238E27FC236}">
                <a16:creationId xmlns:a16="http://schemas.microsoft.com/office/drawing/2014/main" id="{D05399C1-F881-08A4-9C11-F0972FFD62F4}"/>
              </a:ext>
            </a:extLst>
          </p:cNvPr>
          <p:cNvSpPr>
            <a:spLocks noGrp="1"/>
          </p:cNvSpPr>
          <p:nvPr>
            <p:ph type="body" sz="quarter" idx="16"/>
          </p:nvPr>
        </p:nvSpPr>
        <p:spPr/>
        <p:txBody>
          <a:bodyPr>
            <a:normAutofit lnSpcReduction="10000"/>
          </a:bodyPr>
          <a:lstStyle/>
          <a:p>
            <a:r>
              <a:rPr lang="en-US" dirty="0"/>
              <a:t>Liquidity Crisis</a:t>
            </a:r>
          </a:p>
        </p:txBody>
      </p:sp>
      <p:sp>
        <p:nvSpPr>
          <p:cNvPr id="7" name="Rectangle 6">
            <a:extLst>
              <a:ext uri="{FF2B5EF4-FFF2-40B4-BE49-F238E27FC236}">
                <a16:creationId xmlns:a16="http://schemas.microsoft.com/office/drawing/2014/main" id="{1747DCBC-AA65-7EDD-BA0B-DB2648A4C85E}"/>
              </a:ext>
            </a:extLst>
          </p:cNvPr>
          <p:cNvSpPr/>
          <p:nvPr/>
        </p:nvSpPr>
        <p:spPr>
          <a:xfrm>
            <a:off x="1463724" y="152997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Placeholder 8" descr="Stacks of gold coins">
            <a:extLst>
              <a:ext uri="{FF2B5EF4-FFF2-40B4-BE49-F238E27FC236}">
                <a16:creationId xmlns:a16="http://schemas.microsoft.com/office/drawing/2014/main" id="{D48BC483-5896-2F78-B130-53639FE474A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66462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1738488"/>
            <a:ext cx="5864869" cy="3867704"/>
          </a:xfrm>
        </p:spPr>
        <p:txBody>
          <a:bodyPr>
            <a:normAutofit/>
          </a:bodyPr>
          <a:lstStyle/>
          <a:p>
            <a:pPr marL="0" lvl="0" indent="0" defTabSz="1087636">
              <a:lnSpc>
                <a:spcPts val="2240"/>
              </a:lnSpc>
              <a:spcBef>
                <a:spcPts val="0"/>
              </a:spcBef>
              <a:defRPr/>
            </a:pPr>
            <a:r>
              <a:rPr lang="en-GB" sz="2200" dirty="0">
                <a:ea typeface="Open Sans Light" panose="020B0306030504020204" pitchFamily="34" charset="0"/>
                <a:cs typeface="Open Sans Light" panose="020B0306030504020204" pitchFamily="34" charset="0"/>
              </a:rPr>
              <a:t>To overcome the liquidity crisis</a:t>
            </a:r>
          </a:p>
          <a:p>
            <a:pPr marL="0" lvl="0" indent="0" defTabSz="1087636">
              <a:lnSpc>
                <a:spcPts val="2240"/>
              </a:lnSpc>
              <a:spcBef>
                <a:spcPts val="0"/>
              </a:spcBef>
              <a:defRPr/>
            </a:pPr>
            <a:endParaRPr lang="en-GB" sz="2200" dirty="0">
              <a:ea typeface="Open Sans Light" panose="020B0306030504020204" pitchFamily="34" charset="0"/>
              <a:cs typeface="Open Sans Light" panose="020B0306030504020204" pitchFamily="34" charset="0"/>
            </a:endParaRP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 the liquidity gap must be closed externally, either by injecting liquid funds or through standstill agreements with creditors.</a:t>
            </a: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sym typeface="Wingdings" panose="05000000000000000000" pitchFamily="2" charset="2"/>
              </a:rPr>
              <a:t>The recovery of sufficient liquid reserves</a:t>
            </a:r>
            <a:r>
              <a:rPr lang="en-GB" sz="2200" dirty="0">
                <a:ea typeface="Open Sans Light" panose="020B0306030504020204" pitchFamily="34" charset="0"/>
                <a:cs typeface="Open Sans Light" panose="020B0306030504020204" pitchFamily="34" charset="0"/>
              </a:rPr>
              <a:t> must be mobilized. </a:t>
            </a: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Any remaining </a:t>
            </a:r>
            <a:r>
              <a:rPr lang="en-GB" sz="2200" dirty="0">
                <a:ea typeface="Open Sans Light" panose="020B0306030504020204" pitchFamily="34" charset="0"/>
                <a:cs typeface="Open Sans Light" panose="020B0306030504020204" pitchFamily="34" charset="0"/>
                <a:sym typeface="Wingdings" panose="05000000000000000000" pitchFamily="2" charset="2"/>
              </a:rPr>
              <a:t>creditworthiness can help the company to improve its rating and provide sufficient guarantees.</a:t>
            </a:r>
            <a:endParaRPr lang="en-GB" sz="2200" dirty="0">
              <a:ea typeface="Open Sans Light" panose="020B0306030504020204" pitchFamily="34" charset="0"/>
              <a:cs typeface="Open Sans Light" panose="020B0306030504020204" pitchFamily="34" charset="0"/>
            </a:endParaRPr>
          </a:p>
          <a:p>
            <a:pPr marL="285750" lvl="0" indent="-285750" defTabSz="1087636">
              <a:lnSpc>
                <a:spcPts val="2240"/>
              </a:lnSpc>
              <a:spcBef>
                <a:spcPts val="0"/>
              </a:spcBef>
              <a:buFont typeface="Wingdings" panose="05000000000000000000" pitchFamily="2" charset="2"/>
              <a:buChar char="à"/>
              <a:defRPr/>
            </a:pPr>
            <a:endParaRPr lang="en-GB" sz="2200" dirty="0">
              <a:ea typeface="Open Sans Light" panose="020B0306030504020204" pitchFamily="34" charset="0"/>
              <a:cs typeface="Open Sans Light" panose="020B0306030504020204" pitchFamily="34" charset="0"/>
            </a:endParaRPr>
          </a:p>
          <a:p>
            <a:pPr>
              <a:lnSpc>
                <a:spcPts val="2240"/>
              </a:lnSpc>
              <a:spcBef>
                <a:spcPts val="0"/>
              </a:spcBef>
            </a:pPr>
            <a:endParaRPr lang="en-US" sz="2200" dirty="0"/>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p:txBody>
          <a:bodyPr>
            <a:normAutofit lnSpcReduction="10000"/>
          </a:bodyPr>
          <a:lstStyle/>
          <a:p>
            <a:r>
              <a:rPr lang="en-GB" dirty="0"/>
              <a:t>Overcoming a Liquidity Crisis</a:t>
            </a:r>
          </a:p>
          <a:p>
            <a:endParaRPr lang="en-US" dirty="0"/>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3250" r="50000"/>
          <a:stretch/>
        </p:blipFill>
        <p:spPr>
          <a:xfrm>
            <a:off x="6838122" y="1"/>
            <a:ext cx="4704694" cy="6857999"/>
          </a:xfrm>
          <a:prstGeom prst="rect">
            <a:avLst/>
          </a:prstGeom>
        </p:spPr>
      </p:pic>
    </p:spTree>
    <p:extLst>
      <p:ext uri="{BB962C8B-B14F-4D97-AF65-F5344CB8AC3E}">
        <p14:creationId xmlns:p14="http://schemas.microsoft.com/office/powerpoint/2010/main" val="571076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AF87A899-BA0A-C04C-F1DE-B0691405F874}"/>
              </a:ext>
            </a:extLst>
          </p:cNvPr>
          <p:cNvGrpSpPr/>
          <p:nvPr/>
        </p:nvGrpSpPr>
        <p:grpSpPr>
          <a:xfrm flipH="1">
            <a:off x="3170459" y="1165142"/>
            <a:ext cx="1550963" cy="4262671"/>
            <a:chOff x="7086482" y="1315385"/>
            <a:chExt cx="1550963" cy="4262671"/>
          </a:xfrm>
        </p:grpSpPr>
        <p:cxnSp>
          <p:nvCxnSpPr>
            <p:cNvPr id="378" name="Straight Connector 377">
              <a:extLst>
                <a:ext uri="{FF2B5EF4-FFF2-40B4-BE49-F238E27FC236}">
                  <a16:creationId xmlns:a16="http://schemas.microsoft.com/office/drawing/2014/main" id="{08B9878B-10AA-5887-F605-8ED170CC96CF}"/>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7663F2BE-B37A-0886-4E7F-E8440C2F669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5FECC7DA-BD8C-1814-8329-AA3FF1FC99E3}"/>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0D26EA59-9F6E-7135-E5E8-646AE8A8D76F}"/>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465211D7-A057-90B0-6A47-F154CDB54E1B}"/>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5574781" cy="4909136"/>
            <a:chOff x="5501052" y="880082"/>
            <a:chExt cx="5574781"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101724" cy="701724"/>
              <a:chOff x="1416598" y="919839"/>
              <a:chExt cx="3101724"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Factoring</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101724" cy="701724"/>
              <a:chOff x="1416598" y="919839"/>
              <a:chExt cx="3101724"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Inventory</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101724" cy="701724"/>
              <a:chOff x="1416598" y="919839"/>
              <a:chExt cx="3101724"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Outsourcing</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101724" cy="701724"/>
              <a:chOff x="1416598" y="919839"/>
              <a:chExt cx="3101724"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981052"/>
                <a:ext cx="2256285" cy="615618"/>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Receivables Management</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2559054" cy="701724"/>
              <a:chOff x="1416598" y="919839"/>
              <a:chExt cx="2559054"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1052"/>
                <a:ext cx="1713615" cy="615618"/>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Sale and   Lease Back</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nvGrpSpPr>
          <p:cNvPr id="688" name="Group 687">
            <a:extLst>
              <a:ext uri="{FF2B5EF4-FFF2-40B4-BE49-F238E27FC236}">
                <a16:creationId xmlns:a16="http://schemas.microsoft.com/office/drawing/2014/main" id="{7E10FA58-141E-8A37-0AA1-9AF9EDEC29E4}"/>
              </a:ext>
            </a:extLst>
          </p:cNvPr>
          <p:cNvGrpSpPr/>
          <p:nvPr/>
        </p:nvGrpSpPr>
        <p:grpSpPr>
          <a:xfrm flipH="1">
            <a:off x="913731" y="817955"/>
            <a:ext cx="5032111" cy="4909136"/>
            <a:chOff x="5501052" y="880082"/>
            <a:chExt cx="5032111" cy="4909136"/>
          </a:xfrm>
        </p:grpSpPr>
        <p:sp>
          <p:nvSpPr>
            <p:cNvPr id="362" name="Freeform 361">
              <a:extLst>
                <a:ext uri="{FF2B5EF4-FFF2-40B4-BE49-F238E27FC236}">
                  <a16:creationId xmlns:a16="http://schemas.microsoft.com/office/drawing/2014/main" id="{9625E4CC-1B30-2F05-F145-327C188966EE}"/>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690" name="Group 689">
              <a:extLst>
                <a:ext uri="{FF2B5EF4-FFF2-40B4-BE49-F238E27FC236}">
                  <a16:creationId xmlns:a16="http://schemas.microsoft.com/office/drawing/2014/main" id="{8E233FF1-FBAC-F018-A5FC-B6456DC49770}"/>
                </a:ext>
              </a:extLst>
            </p:cNvPr>
            <p:cNvGrpSpPr/>
            <p:nvPr/>
          </p:nvGrpSpPr>
          <p:grpSpPr>
            <a:xfrm>
              <a:off x="6876493" y="880082"/>
              <a:ext cx="2559054" cy="701724"/>
              <a:chOff x="1416598" y="919839"/>
              <a:chExt cx="2559054" cy="701724"/>
            </a:xfrm>
          </p:grpSpPr>
          <p:sp>
            <p:nvSpPr>
              <p:cNvPr id="355" name="Rounded Rectangle 354">
                <a:extLst>
                  <a:ext uri="{FF2B5EF4-FFF2-40B4-BE49-F238E27FC236}">
                    <a16:creationId xmlns:a16="http://schemas.microsoft.com/office/drawing/2014/main" id="{A83C3533-5C18-44DC-AF0E-4047A3C62DC6}"/>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49">
                <a:extLst>
                  <a:ext uri="{FF2B5EF4-FFF2-40B4-BE49-F238E27FC236}">
                    <a16:creationId xmlns:a16="http://schemas.microsoft.com/office/drawing/2014/main" id="{FF56693C-EE9D-F8AF-F02A-3646EB69BA09}"/>
                  </a:ext>
                </a:extLst>
              </p:cNvPr>
              <p:cNvSpPr txBox="1"/>
              <p:nvPr/>
            </p:nvSpPr>
            <p:spPr>
              <a:xfrm>
                <a:off x="1599946" y="1087498"/>
                <a:ext cx="2256285" cy="349519"/>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Other</a:t>
                </a:r>
              </a:p>
            </p:txBody>
          </p:sp>
          <p:grpSp>
            <p:nvGrpSpPr>
              <p:cNvPr id="357" name="Graphic 8">
                <a:extLst>
                  <a:ext uri="{FF2B5EF4-FFF2-40B4-BE49-F238E27FC236}">
                    <a16:creationId xmlns:a16="http://schemas.microsoft.com/office/drawing/2014/main" id="{C3C87165-5FB3-CEFF-7318-46E237C4075D}"/>
                  </a:ext>
                </a:extLst>
              </p:cNvPr>
              <p:cNvGrpSpPr/>
              <p:nvPr/>
            </p:nvGrpSpPr>
            <p:grpSpPr>
              <a:xfrm>
                <a:off x="1416598" y="919839"/>
                <a:ext cx="701992" cy="701724"/>
                <a:chOff x="4817897" y="694433"/>
                <a:chExt cx="1446392" cy="1445841"/>
              </a:xfrm>
            </p:grpSpPr>
            <p:sp>
              <p:nvSpPr>
                <p:cNvPr id="359" name="Freeform 358">
                  <a:extLst>
                    <a:ext uri="{FF2B5EF4-FFF2-40B4-BE49-F238E27FC236}">
                      <a16:creationId xmlns:a16="http://schemas.microsoft.com/office/drawing/2014/main" id="{113DD326-C239-FE84-164B-3657A179FF7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6F2AF28C-F531-5B85-7707-C4C7DEF908A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58" name="TextBox 357">
                <a:extLst>
                  <a:ext uri="{FF2B5EF4-FFF2-40B4-BE49-F238E27FC236}">
                    <a16:creationId xmlns:a16="http://schemas.microsoft.com/office/drawing/2014/main" id="{1A4BBC81-B789-8FB9-F6DE-5E3D10F4E90C}"/>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grpSp>
          <p:nvGrpSpPr>
            <p:cNvPr id="691" name="Group 690">
              <a:extLst>
                <a:ext uri="{FF2B5EF4-FFF2-40B4-BE49-F238E27FC236}">
                  <a16:creationId xmlns:a16="http://schemas.microsoft.com/office/drawing/2014/main" id="{4E9D0C9D-E716-D6CD-644E-F151836A92FF}"/>
                </a:ext>
              </a:extLst>
            </p:cNvPr>
            <p:cNvGrpSpPr/>
            <p:nvPr/>
          </p:nvGrpSpPr>
          <p:grpSpPr>
            <a:xfrm>
              <a:off x="6533411" y="1488076"/>
              <a:ext cx="230346" cy="230551"/>
              <a:chOff x="1073516" y="1527833"/>
              <a:chExt cx="230346" cy="230551"/>
            </a:xfrm>
          </p:grpSpPr>
          <p:sp>
            <p:nvSpPr>
              <p:cNvPr id="353" name="Freeform 352">
                <a:extLst>
                  <a:ext uri="{FF2B5EF4-FFF2-40B4-BE49-F238E27FC236}">
                    <a16:creationId xmlns:a16="http://schemas.microsoft.com/office/drawing/2014/main" id="{1E998DC1-BE0C-0BF9-D29E-1728F45A81E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6D66042A-5240-1CBA-CDC1-C9105C4127E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2" name="Group 691">
              <a:extLst>
                <a:ext uri="{FF2B5EF4-FFF2-40B4-BE49-F238E27FC236}">
                  <a16:creationId xmlns:a16="http://schemas.microsoft.com/office/drawing/2014/main" id="{D6612F4B-DE65-CCD6-8BAE-F6FE7341321E}"/>
                </a:ext>
              </a:extLst>
            </p:cNvPr>
            <p:cNvGrpSpPr/>
            <p:nvPr/>
          </p:nvGrpSpPr>
          <p:grpSpPr>
            <a:xfrm>
              <a:off x="7202070" y="2367788"/>
              <a:ext cx="230346" cy="230551"/>
              <a:chOff x="1073516" y="1527833"/>
              <a:chExt cx="230346" cy="230551"/>
            </a:xfrm>
          </p:grpSpPr>
          <p:sp>
            <p:nvSpPr>
              <p:cNvPr id="351" name="Freeform 350">
                <a:extLst>
                  <a:ext uri="{FF2B5EF4-FFF2-40B4-BE49-F238E27FC236}">
                    <a16:creationId xmlns:a16="http://schemas.microsoft.com/office/drawing/2014/main" id="{CFCFFA98-049C-1FFC-A7D8-E785C5E558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D0C8343A-DFD6-D9AA-9E85-4C2AD14207B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3" name="Group 692">
              <a:extLst>
                <a:ext uri="{FF2B5EF4-FFF2-40B4-BE49-F238E27FC236}">
                  <a16:creationId xmlns:a16="http://schemas.microsoft.com/office/drawing/2014/main" id="{9D9D78B8-9C06-1D37-2ABE-F88513B163CD}"/>
                </a:ext>
              </a:extLst>
            </p:cNvPr>
            <p:cNvGrpSpPr/>
            <p:nvPr/>
          </p:nvGrpSpPr>
          <p:grpSpPr>
            <a:xfrm>
              <a:off x="7361503" y="3134049"/>
              <a:ext cx="230346" cy="230551"/>
              <a:chOff x="1073516" y="1527833"/>
              <a:chExt cx="230346" cy="230551"/>
            </a:xfrm>
          </p:grpSpPr>
          <p:sp>
            <p:nvSpPr>
              <p:cNvPr id="349" name="Freeform 348">
                <a:extLst>
                  <a:ext uri="{FF2B5EF4-FFF2-40B4-BE49-F238E27FC236}">
                    <a16:creationId xmlns:a16="http://schemas.microsoft.com/office/drawing/2014/main" id="{6F7B5C24-721F-3559-1100-DB59BBFFDB2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01EA60E7-8F1C-F116-E9A1-C226EFF06DC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4" name="Group 693">
              <a:extLst>
                <a:ext uri="{FF2B5EF4-FFF2-40B4-BE49-F238E27FC236}">
                  <a16:creationId xmlns:a16="http://schemas.microsoft.com/office/drawing/2014/main" id="{38714C5D-E616-6045-6505-B8394A96BE9F}"/>
                </a:ext>
              </a:extLst>
            </p:cNvPr>
            <p:cNvGrpSpPr/>
            <p:nvPr/>
          </p:nvGrpSpPr>
          <p:grpSpPr>
            <a:xfrm>
              <a:off x="6585763" y="4710560"/>
              <a:ext cx="230346" cy="230551"/>
              <a:chOff x="1073516" y="1527833"/>
              <a:chExt cx="230346" cy="230551"/>
            </a:xfrm>
          </p:grpSpPr>
          <p:sp>
            <p:nvSpPr>
              <p:cNvPr id="342" name="Freeform 341">
                <a:extLst>
                  <a:ext uri="{FF2B5EF4-FFF2-40B4-BE49-F238E27FC236}">
                    <a16:creationId xmlns:a16="http://schemas.microsoft.com/office/drawing/2014/main" id="{306DBDD0-EB54-18C7-2F2C-44DB84BBC5D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5C10051C-7E5A-D28F-5141-5A65691C59D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5" name="Group 694">
              <a:extLst>
                <a:ext uri="{FF2B5EF4-FFF2-40B4-BE49-F238E27FC236}">
                  <a16:creationId xmlns:a16="http://schemas.microsoft.com/office/drawing/2014/main" id="{E9B9F717-62A8-1F87-C77B-470DDEE8DE68}"/>
                </a:ext>
              </a:extLst>
            </p:cNvPr>
            <p:cNvGrpSpPr/>
            <p:nvPr/>
          </p:nvGrpSpPr>
          <p:grpSpPr>
            <a:xfrm>
              <a:off x="7233223" y="3909177"/>
              <a:ext cx="230346" cy="230551"/>
              <a:chOff x="1073516" y="1527833"/>
              <a:chExt cx="230346" cy="230551"/>
            </a:xfrm>
          </p:grpSpPr>
          <p:sp>
            <p:nvSpPr>
              <p:cNvPr id="340" name="Freeform 339">
                <a:extLst>
                  <a:ext uri="{FF2B5EF4-FFF2-40B4-BE49-F238E27FC236}">
                    <a16:creationId xmlns:a16="http://schemas.microsoft.com/office/drawing/2014/main" id="{556E2F77-15F4-24BF-4D26-2FD76CCBAA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0752B059-943D-700F-1B10-651483087836}"/>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6" name="Group 695">
              <a:extLst>
                <a:ext uri="{FF2B5EF4-FFF2-40B4-BE49-F238E27FC236}">
                  <a16:creationId xmlns:a16="http://schemas.microsoft.com/office/drawing/2014/main" id="{CBA54F51-F1BA-48C3-C4A3-CD44F35F52D6}"/>
                </a:ext>
              </a:extLst>
            </p:cNvPr>
            <p:cNvGrpSpPr/>
            <p:nvPr/>
          </p:nvGrpSpPr>
          <p:grpSpPr>
            <a:xfrm>
              <a:off x="7706148" y="1854681"/>
              <a:ext cx="2559054" cy="701724"/>
              <a:chOff x="1416598" y="919839"/>
              <a:chExt cx="2559054" cy="701724"/>
            </a:xfrm>
          </p:grpSpPr>
          <p:sp>
            <p:nvSpPr>
              <p:cNvPr id="334" name="Rounded Rectangle 333">
                <a:extLst>
                  <a:ext uri="{FF2B5EF4-FFF2-40B4-BE49-F238E27FC236}">
                    <a16:creationId xmlns:a16="http://schemas.microsoft.com/office/drawing/2014/main" id="{D4E5A9E8-D830-0245-EAD9-06A949443EA6}"/>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49">
                <a:extLst>
                  <a:ext uri="{FF2B5EF4-FFF2-40B4-BE49-F238E27FC236}">
                    <a16:creationId xmlns:a16="http://schemas.microsoft.com/office/drawing/2014/main" id="{4CE22522-A01C-0C75-A6FB-4129434DFA16}"/>
                  </a:ext>
                </a:extLst>
              </p:cNvPr>
              <p:cNvSpPr txBox="1"/>
              <p:nvPr/>
            </p:nvSpPr>
            <p:spPr>
              <a:xfrm>
                <a:off x="1614613" y="1008381"/>
                <a:ext cx="2256285" cy="586443"/>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Nominal vs. </a:t>
                </a:r>
              </a:p>
              <a:p>
                <a:pPr>
                  <a:lnSpc>
                    <a:spcPts val="1940"/>
                  </a:lnSpc>
                  <a:defRPr/>
                </a:pPr>
                <a:r>
                  <a:rPr lang="en-GB" sz="2000" dirty="0">
                    <a:solidFill>
                      <a:schemeClr val="bg1"/>
                    </a:solidFill>
                    <a:ea typeface="Lato Light" panose="020F0502020204030203" pitchFamily="34" charset="0"/>
                    <a:cs typeface="Poppins" pitchFamily="2" charset="77"/>
                  </a:rPr>
                  <a:t>Capital Increase</a:t>
                </a:r>
              </a:p>
            </p:txBody>
          </p:sp>
          <p:grpSp>
            <p:nvGrpSpPr>
              <p:cNvPr id="336" name="Graphic 8">
                <a:extLst>
                  <a:ext uri="{FF2B5EF4-FFF2-40B4-BE49-F238E27FC236}">
                    <a16:creationId xmlns:a16="http://schemas.microsoft.com/office/drawing/2014/main" id="{15B45B1E-C077-33BD-2604-AF56E9390971}"/>
                  </a:ext>
                </a:extLst>
              </p:cNvPr>
              <p:cNvGrpSpPr/>
              <p:nvPr/>
            </p:nvGrpSpPr>
            <p:grpSpPr>
              <a:xfrm>
                <a:off x="1416598" y="919839"/>
                <a:ext cx="701992" cy="701724"/>
                <a:chOff x="4817897" y="694433"/>
                <a:chExt cx="1446392" cy="1445841"/>
              </a:xfrm>
            </p:grpSpPr>
            <p:sp>
              <p:nvSpPr>
                <p:cNvPr id="338" name="Freeform 337">
                  <a:extLst>
                    <a:ext uri="{FF2B5EF4-FFF2-40B4-BE49-F238E27FC236}">
                      <a16:creationId xmlns:a16="http://schemas.microsoft.com/office/drawing/2014/main" id="{AE5585FB-0FC4-0478-EC5E-A7FA1DF5558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39" name="Freeform 338">
                  <a:extLst>
                    <a:ext uri="{FF2B5EF4-FFF2-40B4-BE49-F238E27FC236}">
                      <a16:creationId xmlns:a16="http://schemas.microsoft.com/office/drawing/2014/main" id="{EEAF2B32-5B89-C286-43C2-2AF1ADA3365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37" name="TextBox 336">
                <a:extLst>
                  <a:ext uri="{FF2B5EF4-FFF2-40B4-BE49-F238E27FC236}">
                    <a16:creationId xmlns:a16="http://schemas.microsoft.com/office/drawing/2014/main" id="{5792652B-16B3-B847-DAEE-83DEC7D3CE69}"/>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697" name="Group 696">
              <a:extLst>
                <a:ext uri="{FF2B5EF4-FFF2-40B4-BE49-F238E27FC236}">
                  <a16:creationId xmlns:a16="http://schemas.microsoft.com/office/drawing/2014/main" id="{6A7817BA-FAA8-8CA4-021A-EED25237DF21}"/>
                </a:ext>
              </a:extLst>
            </p:cNvPr>
            <p:cNvGrpSpPr/>
            <p:nvPr/>
          </p:nvGrpSpPr>
          <p:grpSpPr>
            <a:xfrm>
              <a:off x="7706148" y="4011500"/>
              <a:ext cx="2559054" cy="701724"/>
              <a:chOff x="1416598" y="919839"/>
              <a:chExt cx="2559054" cy="701724"/>
            </a:xfrm>
          </p:grpSpPr>
          <p:sp>
            <p:nvSpPr>
              <p:cNvPr id="328" name="Rounded Rectangle 327">
                <a:extLst>
                  <a:ext uri="{FF2B5EF4-FFF2-40B4-BE49-F238E27FC236}">
                    <a16:creationId xmlns:a16="http://schemas.microsoft.com/office/drawing/2014/main" id="{9670F222-B9CC-13FC-BDB8-7C31806180B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49">
                <a:extLst>
                  <a:ext uri="{FF2B5EF4-FFF2-40B4-BE49-F238E27FC236}">
                    <a16:creationId xmlns:a16="http://schemas.microsoft.com/office/drawing/2014/main" id="{36CA4EBB-46F6-904F-B7CB-B1A18141CF99}"/>
                  </a:ext>
                </a:extLst>
              </p:cNvPr>
              <p:cNvSpPr txBox="1"/>
              <p:nvPr/>
            </p:nvSpPr>
            <p:spPr>
              <a:xfrm>
                <a:off x="2245356" y="990652"/>
                <a:ext cx="1597110" cy="593176"/>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Capital Reserve</a:t>
                </a:r>
              </a:p>
            </p:txBody>
          </p:sp>
          <p:grpSp>
            <p:nvGrpSpPr>
              <p:cNvPr id="330" name="Graphic 8">
                <a:extLst>
                  <a:ext uri="{FF2B5EF4-FFF2-40B4-BE49-F238E27FC236}">
                    <a16:creationId xmlns:a16="http://schemas.microsoft.com/office/drawing/2014/main" id="{BF284CDE-C789-4E15-1EE8-A5E5B13C8354}"/>
                  </a:ext>
                </a:extLst>
              </p:cNvPr>
              <p:cNvGrpSpPr/>
              <p:nvPr/>
            </p:nvGrpSpPr>
            <p:grpSpPr>
              <a:xfrm>
                <a:off x="1416598" y="919839"/>
                <a:ext cx="701992" cy="701724"/>
                <a:chOff x="4817897" y="694433"/>
                <a:chExt cx="1446392" cy="1445841"/>
              </a:xfrm>
            </p:grpSpPr>
            <p:sp>
              <p:nvSpPr>
                <p:cNvPr id="332" name="Freeform 331">
                  <a:extLst>
                    <a:ext uri="{FF2B5EF4-FFF2-40B4-BE49-F238E27FC236}">
                      <a16:creationId xmlns:a16="http://schemas.microsoft.com/office/drawing/2014/main" id="{9DC0DD41-2F4B-106C-9296-7CE1E62C5D0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1FA2D314-457C-D2D6-6B8B-973565974CC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31" name="TextBox 330">
                <a:extLst>
                  <a:ext uri="{FF2B5EF4-FFF2-40B4-BE49-F238E27FC236}">
                    <a16:creationId xmlns:a16="http://schemas.microsoft.com/office/drawing/2014/main" id="{07122DC7-8E14-1478-A806-CECAB4801487}"/>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698" name="Group 697">
              <a:extLst>
                <a:ext uri="{FF2B5EF4-FFF2-40B4-BE49-F238E27FC236}">
                  <a16:creationId xmlns:a16="http://schemas.microsoft.com/office/drawing/2014/main" id="{BE6F6311-8B6C-E5CC-191E-53D437BA3686}"/>
                </a:ext>
              </a:extLst>
            </p:cNvPr>
            <p:cNvGrpSpPr/>
            <p:nvPr/>
          </p:nvGrpSpPr>
          <p:grpSpPr>
            <a:xfrm>
              <a:off x="7974109" y="2914157"/>
              <a:ext cx="2559054" cy="701724"/>
              <a:chOff x="1416598" y="919839"/>
              <a:chExt cx="2559054" cy="701724"/>
            </a:xfrm>
          </p:grpSpPr>
          <p:sp>
            <p:nvSpPr>
              <p:cNvPr id="322" name="Rounded Rectangle 321">
                <a:extLst>
                  <a:ext uri="{FF2B5EF4-FFF2-40B4-BE49-F238E27FC236}">
                    <a16:creationId xmlns:a16="http://schemas.microsoft.com/office/drawing/2014/main" id="{51014B91-4C0B-4E31-CE24-4A89FA3FBA9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49">
                <a:extLst>
                  <a:ext uri="{FF2B5EF4-FFF2-40B4-BE49-F238E27FC236}">
                    <a16:creationId xmlns:a16="http://schemas.microsoft.com/office/drawing/2014/main" id="{94ABA591-95B7-4B5B-0922-B282C26E7609}"/>
                  </a:ext>
                </a:extLst>
              </p:cNvPr>
              <p:cNvSpPr txBox="1"/>
              <p:nvPr/>
            </p:nvSpPr>
            <p:spPr>
              <a:xfrm>
                <a:off x="2272647" y="991427"/>
                <a:ext cx="1597110" cy="593176"/>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Mezzanine Capital</a:t>
                </a:r>
              </a:p>
            </p:txBody>
          </p:sp>
          <p:grpSp>
            <p:nvGrpSpPr>
              <p:cNvPr id="324" name="Graphic 8">
                <a:extLst>
                  <a:ext uri="{FF2B5EF4-FFF2-40B4-BE49-F238E27FC236}">
                    <a16:creationId xmlns:a16="http://schemas.microsoft.com/office/drawing/2014/main" id="{754C9BAA-6754-D8E7-8712-9E0DFF42BD02}"/>
                  </a:ext>
                </a:extLst>
              </p:cNvPr>
              <p:cNvGrpSpPr/>
              <p:nvPr/>
            </p:nvGrpSpPr>
            <p:grpSpPr>
              <a:xfrm>
                <a:off x="1416598" y="919839"/>
                <a:ext cx="701992" cy="701724"/>
                <a:chOff x="4817897" y="694433"/>
                <a:chExt cx="1446392" cy="1445841"/>
              </a:xfrm>
            </p:grpSpPr>
            <p:sp>
              <p:nvSpPr>
                <p:cNvPr id="326" name="Freeform 325">
                  <a:extLst>
                    <a:ext uri="{FF2B5EF4-FFF2-40B4-BE49-F238E27FC236}">
                      <a16:creationId xmlns:a16="http://schemas.microsoft.com/office/drawing/2014/main" id="{15B7D32F-3D7F-CC29-247A-B7EFBC5973D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7A5B1B85-560E-C649-0897-ED208F01DF5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5" name="TextBox 324">
                <a:extLst>
                  <a:ext uri="{FF2B5EF4-FFF2-40B4-BE49-F238E27FC236}">
                    <a16:creationId xmlns:a16="http://schemas.microsoft.com/office/drawing/2014/main" id="{F9D3952F-0912-1923-AC4C-2556698A62AE}"/>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699" name="Group 698">
              <a:extLst>
                <a:ext uri="{FF2B5EF4-FFF2-40B4-BE49-F238E27FC236}">
                  <a16:creationId xmlns:a16="http://schemas.microsoft.com/office/drawing/2014/main" id="{43C78CB1-E072-1BF3-ECD8-9818460960ED}"/>
                </a:ext>
              </a:extLst>
            </p:cNvPr>
            <p:cNvGrpSpPr/>
            <p:nvPr/>
          </p:nvGrpSpPr>
          <p:grpSpPr>
            <a:xfrm>
              <a:off x="6876493" y="5087494"/>
              <a:ext cx="2559054" cy="701724"/>
              <a:chOff x="1416598" y="919839"/>
              <a:chExt cx="2559054" cy="701724"/>
            </a:xfrm>
          </p:grpSpPr>
          <p:sp>
            <p:nvSpPr>
              <p:cNvPr id="700" name="Rounded Rectangle 699">
                <a:extLst>
                  <a:ext uri="{FF2B5EF4-FFF2-40B4-BE49-F238E27FC236}">
                    <a16:creationId xmlns:a16="http://schemas.microsoft.com/office/drawing/2014/main" id="{09608102-DFF2-4C3D-A7A8-6612087C7EDC}"/>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TextBox 49">
                <a:extLst>
                  <a:ext uri="{FF2B5EF4-FFF2-40B4-BE49-F238E27FC236}">
                    <a16:creationId xmlns:a16="http://schemas.microsoft.com/office/drawing/2014/main" id="{FB2107C2-4440-03D0-DE80-D54FFEDF7826}"/>
                  </a:ext>
                </a:extLst>
              </p:cNvPr>
              <p:cNvSpPr txBox="1"/>
              <p:nvPr/>
            </p:nvSpPr>
            <p:spPr>
              <a:xfrm>
                <a:off x="1613681" y="1114087"/>
                <a:ext cx="2256285" cy="349519"/>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Investors</a:t>
                </a:r>
              </a:p>
            </p:txBody>
          </p:sp>
          <p:grpSp>
            <p:nvGrpSpPr>
              <p:cNvPr id="702" name="Graphic 8">
                <a:extLst>
                  <a:ext uri="{FF2B5EF4-FFF2-40B4-BE49-F238E27FC236}">
                    <a16:creationId xmlns:a16="http://schemas.microsoft.com/office/drawing/2014/main" id="{0F33D64A-799A-E66A-B4F1-339ACBE4E06D}"/>
                  </a:ext>
                </a:extLst>
              </p:cNvPr>
              <p:cNvGrpSpPr/>
              <p:nvPr/>
            </p:nvGrpSpPr>
            <p:grpSpPr>
              <a:xfrm>
                <a:off x="1416598" y="919839"/>
                <a:ext cx="701992" cy="701724"/>
                <a:chOff x="4817897" y="694433"/>
                <a:chExt cx="1446392" cy="1445841"/>
              </a:xfrm>
            </p:grpSpPr>
            <p:sp>
              <p:nvSpPr>
                <p:cNvPr id="320" name="Freeform 319">
                  <a:extLst>
                    <a:ext uri="{FF2B5EF4-FFF2-40B4-BE49-F238E27FC236}">
                      <a16:creationId xmlns:a16="http://schemas.microsoft.com/office/drawing/2014/main" id="{9D70FEC6-5F7F-04F3-5069-44A1AD470F1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21" name="Freeform 320">
                  <a:extLst>
                    <a:ext uri="{FF2B5EF4-FFF2-40B4-BE49-F238E27FC236}">
                      <a16:creationId xmlns:a16="http://schemas.microsoft.com/office/drawing/2014/main" id="{1B418B24-4C71-C306-D119-061742A311F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703" name="TextBox 702">
                <a:extLst>
                  <a:ext uri="{FF2B5EF4-FFF2-40B4-BE49-F238E27FC236}">
                    <a16:creationId xmlns:a16="http://schemas.microsoft.com/office/drawing/2014/main" id="{A825A5FC-4A7C-2223-23D2-AC47802EE2F8}"/>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sp>
        <p:nvSpPr>
          <p:cNvPr id="383" name="Text Placeholder 3">
            <a:extLst>
              <a:ext uri="{FF2B5EF4-FFF2-40B4-BE49-F238E27FC236}">
                <a16:creationId xmlns:a16="http://schemas.microsoft.com/office/drawing/2014/main" id="{F6DA7025-1FD7-22F5-BA2F-07BD4C0AB99C}"/>
              </a:ext>
            </a:extLst>
          </p:cNvPr>
          <p:cNvSpPr>
            <a:spLocks noGrp="1"/>
          </p:cNvSpPr>
          <p:nvPr>
            <p:ph type="body" sz="quarter" idx="16"/>
          </p:nvPr>
        </p:nvSpPr>
        <p:spPr>
          <a:xfrm>
            <a:off x="4570576" y="2871526"/>
            <a:ext cx="2982815" cy="1677374"/>
          </a:xfrm>
        </p:spPr>
        <p:txBody>
          <a:bodyPr>
            <a:normAutofit fontScale="55000" lnSpcReduction="20000"/>
          </a:bodyPr>
          <a:lstStyle/>
          <a:p>
            <a:pPr lvl="0" defTabSz="1087636">
              <a:lnSpc>
                <a:spcPts val="2240"/>
              </a:lnSpc>
              <a:spcBef>
                <a:spcPts val="0"/>
              </a:spcBef>
              <a:buClr>
                <a:srgbClr val="F16924"/>
              </a:buClr>
              <a:defRPr/>
            </a:pPr>
            <a:r>
              <a:rPr lang="en-GB" sz="3600" dirty="0">
                <a:ea typeface="Open Sans Light" panose="020B0306030504020204" pitchFamily="34" charset="0"/>
                <a:cs typeface="Open Sans Light" panose="020B0306030504020204" pitchFamily="34" charset="0"/>
                <a:sym typeface="Wingdings" panose="05000000000000000000" pitchFamily="2" charset="2"/>
              </a:rPr>
              <a:t>In addition to additional loans or shareholder contributions, the following possibilities are worth mentioning:</a:t>
            </a:r>
            <a:endParaRPr lang="en-GB" sz="3600" dirty="0">
              <a:ea typeface="Open Sans Light" panose="020B0306030504020204" pitchFamily="34" charset="0"/>
              <a:cs typeface="Open Sans Light" panose="020B0306030504020204" pitchFamily="34" charset="0"/>
            </a:endParaRPr>
          </a:p>
          <a:p>
            <a:pPr algn="ctr"/>
            <a:endParaRPr lang="en-US" b="1" dirty="0">
              <a:solidFill>
                <a:srgbClr val="F16924"/>
              </a:solidFill>
            </a:endParaRPr>
          </a:p>
        </p:txBody>
      </p:sp>
      <p:grpSp>
        <p:nvGrpSpPr>
          <p:cNvPr id="720" name="Group 719">
            <a:extLst>
              <a:ext uri="{FF2B5EF4-FFF2-40B4-BE49-F238E27FC236}">
                <a16:creationId xmlns:a16="http://schemas.microsoft.com/office/drawing/2014/main" id="{CD14A411-277D-8902-8301-664CCC07CCB9}"/>
              </a:ext>
            </a:extLst>
          </p:cNvPr>
          <p:cNvGrpSpPr/>
          <p:nvPr/>
        </p:nvGrpSpPr>
        <p:grpSpPr>
          <a:xfrm>
            <a:off x="5298653" y="1602389"/>
            <a:ext cx="1214120" cy="1215495"/>
            <a:chOff x="423316" y="5348637"/>
            <a:chExt cx="1214120" cy="1215495"/>
          </a:xfrm>
        </p:grpSpPr>
        <p:grpSp>
          <p:nvGrpSpPr>
            <p:cNvPr id="705" name="Graphic 248">
              <a:extLst>
                <a:ext uri="{FF2B5EF4-FFF2-40B4-BE49-F238E27FC236}">
                  <a16:creationId xmlns:a16="http://schemas.microsoft.com/office/drawing/2014/main" id="{49A27875-0540-65DE-C30D-E9EC6932233E}"/>
                </a:ext>
              </a:extLst>
            </p:cNvPr>
            <p:cNvGrpSpPr/>
            <p:nvPr/>
          </p:nvGrpSpPr>
          <p:grpSpPr>
            <a:xfrm>
              <a:off x="423316" y="5348637"/>
              <a:ext cx="1214120" cy="1215495"/>
              <a:chOff x="423316" y="5348637"/>
              <a:chExt cx="1214120" cy="1215495"/>
            </a:xfrm>
            <a:solidFill>
              <a:srgbClr val="595959"/>
            </a:solidFill>
          </p:grpSpPr>
          <p:sp>
            <p:nvSpPr>
              <p:cNvPr id="706" name="Freeform 705">
                <a:extLst>
                  <a:ext uri="{FF2B5EF4-FFF2-40B4-BE49-F238E27FC236}">
                    <a16:creationId xmlns:a16="http://schemas.microsoft.com/office/drawing/2014/main" id="{86EF35E0-05ED-3512-9D1F-45B60A089F5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40BBE8ED-9ACA-88A5-56EE-37E205FC87ED}"/>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747D502F-1D2A-AE0A-0A35-30085979808A}"/>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solidFill>
                <a:srgbClr val="595959"/>
              </a:solidFill>
              <a:ln w="3371"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94D20785-50E1-5315-CC08-E992E6F22FB0}"/>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FBAF4FA1-F956-FF4B-A7E7-361965B70C08}"/>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724C6158-F784-11FC-10C9-A62CC260FD3A}"/>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F8F0F4DF-FC5D-0A34-B8DB-1D1E7BCFF458}"/>
                  </a:ext>
                </a:extLst>
              </p:cNvPr>
              <p:cNvSpPr/>
              <p:nvPr/>
            </p:nvSpPr>
            <p:spPr>
              <a:xfrm>
                <a:off x="908990" y="5895183"/>
                <a:ext cx="242815" cy="40534"/>
              </a:xfrm>
              <a:custGeom>
                <a:avLst/>
                <a:gdLst>
                  <a:gd name="connsiteX0" fmla="*/ 122590 w 242815"/>
                  <a:gd name="connsiteY0" fmla="*/ 0 h 40534"/>
                  <a:gd name="connsiteX1" fmla="*/ 217487 w 242815"/>
                  <a:gd name="connsiteY1" fmla="*/ 0 h 40534"/>
                  <a:gd name="connsiteX2" fmla="*/ 242815 w 242815"/>
                  <a:gd name="connsiteY2" fmla="*/ 20267 h 40534"/>
                  <a:gd name="connsiteX3" fmla="*/ 217487 w 242815"/>
                  <a:gd name="connsiteY3" fmla="*/ 40535 h 40534"/>
                  <a:gd name="connsiteX4" fmla="*/ 25328 w 242815"/>
                  <a:gd name="connsiteY4" fmla="*/ 40535 h 40534"/>
                  <a:gd name="connsiteX5" fmla="*/ 0 w 242815"/>
                  <a:gd name="connsiteY5" fmla="*/ 20267 h 40534"/>
                  <a:gd name="connsiteX6" fmla="*/ 25328 w 242815"/>
                  <a:gd name="connsiteY6" fmla="*/ 0 h 40534"/>
                  <a:gd name="connsiteX7" fmla="*/ 122590 w 242815"/>
                  <a:gd name="connsiteY7" fmla="*/ 0 h 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15" h="40534">
                    <a:moveTo>
                      <a:pt x="122590" y="0"/>
                    </a:moveTo>
                    <a:cubicBezTo>
                      <a:pt x="154335" y="0"/>
                      <a:pt x="185742" y="0"/>
                      <a:pt x="217487" y="0"/>
                    </a:cubicBezTo>
                    <a:cubicBezTo>
                      <a:pt x="233359" y="0"/>
                      <a:pt x="242815" y="7769"/>
                      <a:pt x="242815" y="20267"/>
                    </a:cubicBezTo>
                    <a:cubicBezTo>
                      <a:pt x="242815" y="32766"/>
                      <a:pt x="233359" y="40535"/>
                      <a:pt x="217487" y="40535"/>
                    </a:cubicBezTo>
                    <a:cubicBezTo>
                      <a:pt x="153322" y="40535"/>
                      <a:pt x="89494" y="40535"/>
                      <a:pt x="25328" y="40535"/>
                    </a:cubicBezTo>
                    <a:cubicBezTo>
                      <a:pt x="9456" y="40535"/>
                      <a:pt x="0" y="32766"/>
                      <a:pt x="0" y="20267"/>
                    </a:cubicBezTo>
                    <a:cubicBezTo>
                      <a:pt x="0" y="7769"/>
                      <a:pt x="9118" y="0"/>
                      <a:pt x="25328" y="0"/>
                    </a:cubicBezTo>
                    <a:cubicBezTo>
                      <a:pt x="57411" y="0"/>
                      <a:pt x="90169" y="0"/>
                      <a:pt x="122590" y="0"/>
                    </a:cubicBezTo>
                    <a:close/>
                  </a:path>
                </a:pathLst>
              </a:custGeom>
              <a:grpFill/>
              <a:ln w="3371"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263987D1-336B-FD42-7099-BEC30FE6B422}"/>
                  </a:ext>
                </a:extLst>
              </p:cNvPr>
              <p:cNvSpPr/>
              <p:nvPr/>
            </p:nvSpPr>
            <p:spPr>
              <a:xfrm>
                <a:off x="967146" y="5414981"/>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D9D83DF5-B416-C849-8DF4-ECEDE5A2DBB7}"/>
                  </a:ext>
                </a:extLst>
              </p:cNvPr>
              <p:cNvSpPr/>
              <p:nvPr/>
            </p:nvSpPr>
            <p:spPr>
              <a:xfrm>
                <a:off x="482866" y="5902599"/>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AA985F7-51C9-F7B4-D556-F48ED7EA6441}"/>
                  </a:ext>
                </a:extLst>
              </p:cNvPr>
              <p:cNvSpPr/>
              <p:nvPr/>
            </p:nvSpPr>
            <p:spPr>
              <a:xfrm>
                <a:off x="1361257" y="5901400"/>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AAE9F457-8C83-7A75-9877-E25CEA853972}"/>
                  </a:ext>
                </a:extLst>
              </p:cNvPr>
              <p:cNvSpPr/>
              <p:nvPr/>
            </p:nvSpPr>
            <p:spPr>
              <a:xfrm>
                <a:off x="1248123" y="5565298"/>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dirty="0"/>
              </a:p>
            </p:txBody>
          </p:sp>
          <p:sp>
            <p:nvSpPr>
              <p:cNvPr id="718" name="Freeform 717">
                <a:extLst>
                  <a:ext uri="{FF2B5EF4-FFF2-40B4-BE49-F238E27FC236}">
                    <a16:creationId xmlns:a16="http://schemas.microsoft.com/office/drawing/2014/main" id="{E9B4BB9D-D3E6-02EE-6F91-D2B841E4F47E}"/>
                  </a:ext>
                </a:extLst>
              </p:cNvPr>
              <p:cNvSpPr/>
              <p:nvPr/>
            </p:nvSpPr>
            <p:spPr>
              <a:xfrm>
                <a:off x="632811" y="5565973"/>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719" name="Freeform 718">
              <a:extLst>
                <a:ext uri="{FF2B5EF4-FFF2-40B4-BE49-F238E27FC236}">
                  <a16:creationId xmlns:a16="http://schemas.microsoft.com/office/drawing/2014/main" id="{6DC53D46-DA2A-4977-FCD0-29680E74B607}"/>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solidFill>
              <a:srgbClr val="595959"/>
            </a:solidFill>
            <a:ln w="3371"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03636B00-C4DA-F161-A3D9-29453710738B}"/>
              </a:ext>
            </a:extLst>
          </p:cNvPr>
          <p:cNvSpPr txBox="1"/>
          <p:nvPr/>
        </p:nvSpPr>
        <p:spPr>
          <a:xfrm>
            <a:off x="192393" y="47665"/>
            <a:ext cx="6094520" cy="584775"/>
          </a:xfrm>
          <a:prstGeom prst="rect">
            <a:avLst/>
          </a:prstGeom>
          <a:noFill/>
        </p:spPr>
        <p:txBody>
          <a:bodyPr wrap="square">
            <a:spAutoFit/>
          </a:bodyPr>
          <a:lstStyle/>
          <a:p>
            <a:r>
              <a:rPr lang="en-GB" sz="3200" dirty="0">
                <a:solidFill>
                  <a:srgbClr val="595959"/>
                </a:solidFill>
              </a:rPr>
              <a:t>Overcoming a Liquidity Crisis</a:t>
            </a:r>
          </a:p>
        </p:txBody>
      </p:sp>
    </p:spTree>
    <p:extLst>
      <p:ext uri="{BB962C8B-B14F-4D97-AF65-F5344CB8AC3E}">
        <p14:creationId xmlns:p14="http://schemas.microsoft.com/office/powerpoint/2010/main" val="2229569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3869" y="642972"/>
            <a:ext cx="7329761" cy="6021007"/>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Poppins" pitchFamily="2" charset="77"/>
              </a:rPr>
              <a:t>Factoring</a:t>
            </a:r>
          </a:p>
          <a:p>
            <a:pPr marL="0" marR="0" lvl="0" indent="0" algn="l" defTabSz="914400" rtl="0" eaLnBrk="1" fontAlgn="auto" latinLnBrk="0" hangingPunct="1">
              <a:lnSpc>
                <a:spcPts val="2240"/>
              </a:lnSpc>
              <a:spcAft>
                <a:spcPts val="0"/>
              </a:spcAft>
              <a:buClrTx/>
              <a:buSzTx/>
              <a:buFontTx/>
              <a:buNone/>
              <a:tabLst/>
              <a:defRPr/>
            </a:pPr>
            <a:r>
              <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Selling of receivables to reduce the time to receipt of money and the default risks.  </a:t>
            </a:r>
            <a:r>
              <a:rPr kumimoji="0" lang="en-GB"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More  </a:t>
            </a:r>
            <a:r>
              <a:rPr lang="en-IE" dirty="0">
                <a:hlinkClick r:id="rId2"/>
              </a:rPr>
              <a:t>Factoring (finance) - Wikipedia</a:t>
            </a:r>
            <a:endPar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ts val="2240"/>
              </a:lnSpc>
              <a:spcAft>
                <a:spcPts val="0"/>
              </a:spcAft>
              <a:buClrTx/>
              <a:buSzTx/>
              <a:buFontTx/>
              <a:buNone/>
              <a:tabLst/>
              <a:defRPr/>
            </a:pPr>
            <a:endParaRPr lang="en-GB" sz="2200" b="1"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Poppins" pitchFamily="2" charset="77"/>
              </a:rPr>
              <a:t>Inventory   </a:t>
            </a:r>
            <a:r>
              <a:rPr lang="en-GB" sz="2200" dirty="0">
                <a:solidFill>
                  <a:srgbClr val="595959"/>
                </a:solidFill>
                <a:ea typeface="Lato Light" panose="020F0502020204030203" pitchFamily="34" charset="0"/>
                <a:cs typeface="Lato Light" panose="020F0502020204030203" pitchFamily="34" charset="0"/>
              </a:rPr>
              <a:t>Optimization of inventory management / stock reduction</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Poppins" pitchFamily="2" charset="77"/>
              </a:rPr>
              <a:t>Receivables Management  </a:t>
            </a:r>
            <a:r>
              <a:rPr lang="en-GB" sz="2200" dirty="0">
                <a:solidFill>
                  <a:srgbClr val="595959"/>
                </a:solidFill>
                <a:ea typeface="Lato Light" panose="020F0502020204030203" pitchFamily="34" charset="0"/>
                <a:cs typeface="Lato Light" panose="020F0502020204030203" pitchFamily="34" charset="0"/>
              </a:rPr>
              <a:t>Reduction of payment terms/consequent management of receivables                                           </a:t>
            </a:r>
            <a:r>
              <a:rPr lang="en-GB" sz="1600" b="1" dirty="0">
                <a:solidFill>
                  <a:srgbClr val="595959"/>
                </a:solidFill>
                <a:ea typeface="Lato Light" panose="020F0502020204030203" pitchFamily="34" charset="0"/>
                <a:cs typeface="Lato Light" panose="020F0502020204030203" pitchFamily="34" charset="0"/>
              </a:rPr>
              <a:t>More</a:t>
            </a:r>
            <a:r>
              <a:rPr lang="en-GB" sz="2200" dirty="0">
                <a:solidFill>
                  <a:srgbClr val="595959"/>
                </a:solidFill>
                <a:ea typeface="Lato Light" panose="020F0502020204030203" pitchFamily="34" charset="0"/>
                <a:cs typeface="Lato Light" panose="020F0502020204030203" pitchFamily="34" charset="0"/>
              </a:rPr>
              <a:t> </a:t>
            </a:r>
            <a:r>
              <a:rPr lang="en-GB" dirty="0">
                <a:hlinkClick r:id="rId3"/>
              </a:rPr>
              <a:t>Receivable Management: Meaning, Objectives, Importance | Tally Solutions</a:t>
            </a: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r>
              <a:rPr lang="en-GB" sz="2200" b="1" dirty="0">
                <a:solidFill>
                  <a:srgbClr val="F16924"/>
                </a:solidFill>
                <a:ea typeface="Lato Light" panose="020F0502020204030203" pitchFamily="34" charset="0"/>
                <a:cs typeface="Poppins" pitchFamily="2" charset="77"/>
              </a:rPr>
              <a:t>Outsourcing  </a:t>
            </a:r>
            <a:r>
              <a:rPr lang="en-GB" sz="2200" dirty="0" err="1">
                <a:solidFill>
                  <a:srgbClr val="595959"/>
                </a:solidFill>
                <a:ea typeface="Lato Light" panose="020F0502020204030203" pitchFamily="34" charset="0"/>
                <a:cs typeface="Lato Light" panose="020F0502020204030203" pitchFamily="34" charset="0"/>
              </a:rPr>
              <a:t>Outsourcing</a:t>
            </a:r>
            <a:r>
              <a:rPr lang="en-GB" sz="2200" dirty="0">
                <a:solidFill>
                  <a:srgbClr val="595959"/>
                </a:solidFill>
                <a:ea typeface="Lato Light" panose="020F0502020204030203" pitchFamily="34" charset="0"/>
                <a:cs typeface="Lato Light" panose="020F0502020204030203" pitchFamily="34" charset="0"/>
              </a:rPr>
              <a:t> of non-core functions to reduce fixed costs   </a:t>
            </a:r>
            <a:r>
              <a:rPr lang="en-GB" b="1" dirty="0">
                <a:solidFill>
                  <a:srgbClr val="595959"/>
                </a:solidFill>
                <a:ea typeface="Lato Light" panose="020F0502020204030203" pitchFamily="34" charset="0"/>
                <a:cs typeface="Lato Light" panose="020F0502020204030203" pitchFamily="34" charset="0"/>
              </a:rPr>
              <a:t>More</a:t>
            </a:r>
            <a:r>
              <a:rPr lang="en-GB" dirty="0">
                <a:solidFill>
                  <a:srgbClr val="595959"/>
                </a:solidFill>
                <a:ea typeface="Lato Light" panose="020F0502020204030203" pitchFamily="34" charset="0"/>
                <a:cs typeface="Lato Light" panose="020F0502020204030203" pitchFamily="34" charset="0"/>
              </a:rPr>
              <a:t> </a:t>
            </a:r>
            <a:r>
              <a:rPr lang="en-GB" dirty="0">
                <a:hlinkClick r:id="rId4"/>
              </a:rPr>
              <a:t>Outsourcing - Learn About the Advantages and Disadvantages (corporatefinanceinstitute.com)</a:t>
            </a:r>
            <a:endParaRPr lang="en-GB" sz="1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Poppins" pitchFamily="2" charset="77"/>
              </a:rPr>
              <a:t>Sale and Lease Back		       </a:t>
            </a:r>
            <a:r>
              <a:rPr lang="en-GB" sz="1600" b="1" dirty="0">
                <a:solidFill>
                  <a:srgbClr val="595959"/>
                </a:solidFill>
                <a:ea typeface="Lato Light" panose="020F0502020204030203" pitchFamily="34" charset="0"/>
                <a:cs typeface="Poppins" pitchFamily="2" charset="77"/>
              </a:rPr>
              <a:t>More</a:t>
            </a:r>
            <a:r>
              <a:rPr lang="en-GB" sz="2200" b="1" dirty="0">
                <a:solidFill>
                  <a:srgbClr val="F16924"/>
                </a:solidFill>
                <a:ea typeface="Lato Light" panose="020F0502020204030203" pitchFamily="34" charset="0"/>
                <a:cs typeface="Poppins" pitchFamily="2" charset="77"/>
              </a:rPr>
              <a:t> </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Sale of fixed assets and lease back.  </a:t>
            </a:r>
            <a:r>
              <a:rPr lang="en-GB" sz="1200" b="1" dirty="0">
                <a:hlinkClick r:id="rId5"/>
              </a:rPr>
              <a:t>Sale and leaseback definition — </a:t>
            </a:r>
            <a:r>
              <a:rPr lang="en-GB" sz="1200" b="1" dirty="0" err="1">
                <a:hlinkClick r:id="rId5"/>
              </a:rPr>
              <a:t>AccountingTools</a:t>
            </a:r>
            <a:endParaRPr lang="en-GB" sz="2200" b="1"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lvl="0">
              <a:lnSpc>
                <a:spcPts val="2240"/>
              </a:lnSpc>
              <a:defRPr/>
            </a:pPr>
            <a:r>
              <a:rPr lang="en-GB" sz="2200" b="1" dirty="0">
                <a:solidFill>
                  <a:srgbClr val="F16924"/>
                </a:solidFill>
                <a:ea typeface="Lato Light" panose="020F0502020204030203" pitchFamily="34" charset="0"/>
                <a:cs typeface="Poppins" pitchFamily="2" charset="77"/>
              </a:rPr>
              <a:t>Investors</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Equity through external investors - Private Equity</a:t>
            </a: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560741"/>
            <a:ext cx="3038242" cy="2457067"/>
          </a:xfrm>
        </p:spPr>
        <p:txBody>
          <a:bodyPr>
            <a:normAutofit/>
          </a:bodyPr>
          <a:lstStyle/>
          <a:p>
            <a:r>
              <a:rPr lang="en-GB" dirty="0">
                <a:solidFill>
                  <a:schemeClr val="bg1"/>
                </a:solidFill>
              </a:rPr>
              <a:t>Let’s look at these tactics in more detail …</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75" name="Picture 74" descr="Icon&#10;&#10;Description automatically generated">
            <a:extLst>
              <a:ext uri="{FF2B5EF4-FFF2-40B4-BE49-F238E27FC236}">
                <a16:creationId xmlns:a16="http://schemas.microsoft.com/office/drawing/2014/main" id="{D8E925E4-B78C-9128-78C4-79F0ECEABA88}"/>
              </a:ext>
            </a:extLst>
          </p:cNvPr>
          <p:cNvPicPr/>
          <p:nvPr/>
        </p:nvPicPr>
        <p:blipFill rotWithShape="1">
          <a:blip r:embed="rId6"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grpSp>
        <p:nvGrpSpPr>
          <p:cNvPr id="2" name="Group 1">
            <a:extLst>
              <a:ext uri="{FF2B5EF4-FFF2-40B4-BE49-F238E27FC236}">
                <a16:creationId xmlns:a16="http://schemas.microsoft.com/office/drawing/2014/main" id="{35967A62-A415-26BB-CDA7-CEAFA2F7CECC}"/>
              </a:ext>
            </a:extLst>
          </p:cNvPr>
          <p:cNvGrpSpPr/>
          <p:nvPr/>
        </p:nvGrpSpPr>
        <p:grpSpPr>
          <a:xfrm>
            <a:off x="3756567" y="1686934"/>
            <a:ext cx="701992" cy="701724"/>
            <a:chOff x="7037107" y="1407878"/>
            <a:chExt cx="701992" cy="701724"/>
          </a:xfrm>
        </p:grpSpPr>
        <p:sp>
          <p:nvSpPr>
            <p:cNvPr id="3" name="Freeform 2">
              <a:extLst>
                <a:ext uri="{FF2B5EF4-FFF2-40B4-BE49-F238E27FC236}">
                  <a16:creationId xmlns:a16="http://schemas.microsoft.com/office/drawing/2014/main" id="{063A67C0-BB89-6C6A-9178-6C455DAE328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BC921410-9864-3C1E-0EC0-762052FE3E9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6FB39553-0750-76E9-7CE5-CE322F05B879}"/>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7" name="Group 6">
            <a:extLst>
              <a:ext uri="{FF2B5EF4-FFF2-40B4-BE49-F238E27FC236}">
                <a16:creationId xmlns:a16="http://schemas.microsoft.com/office/drawing/2014/main" id="{79FE2633-2A46-3993-B20C-7205FA0A378F}"/>
              </a:ext>
            </a:extLst>
          </p:cNvPr>
          <p:cNvGrpSpPr/>
          <p:nvPr/>
        </p:nvGrpSpPr>
        <p:grpSpPr>
          <a:xfrm>
            <a:off x="3756567" y="2677888"/>
            <a:ext cx="701992" cy="701724"/>
            <a:chOff x="7037107" y="1407878"/>
            <a:chExt cx="701992" cy="701724"/>
          </a:xfrm>
        </p:grpSpPr>
        <p:sp>
          <p:nvSpPr>
            <p:cNvPr id="8" name="Freeform 7">
              <a:extLst>
                <a:ext uri="{FF2B5EF4-FFF2-40B4-BE49-F238E27FC236}">
                  <a16:creationId xmlns:a16="http://schemas.microsoft.com/office/drawing/2014/main" id="{F7DADA30-ABE0-0CE2-2CED-75159E534D8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357CFBDB-107C-A5DD-076D-1E6367B79A2E}"/>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DD75BE4F-11F0-2A45-8CB5-721A88060C1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1" name="Group 10">
            <a:extLst>
              <a:ext uri="{FF2B5EF4-FFF2-40B4-BE49-F238E27FC236}">
                <a16:creationId xmlns:a16="http://schemas.microsoft.com/office/drawing/2014/main" id="{D9CD1964-B385-2BC1-3599-6313D3C17B32}"/>
              </a:ext>
            </a:extLst>
          </p:cNvPr>
          <p:cNvGrpSpPr/>
          <p:nvPr/>
        </p:nvGrpSpPr>
        <p:grpSpPr>
          <a:xfrm>
            <a:off x="3756567" y="3687049"/>
            <a:ext cx="701992" cy="701724"/>
            <a:chOff x="7037107" y="1407878"/>
            <a:chExt cx="701992" cy="701724"/>
          </a:xfrm>
        </p:grpSpPr>
        <p:sp>
          <p:nvSpPr>
            <p:cNvPr id="12" name="Freeform 11">
              <a:extLst>
                <a:ext uri="{FF2B5EF4-FFF2-40B4-BE49-F238E27FC236}">
                  <a16:creationId xmlns:a16="http://schemas.microsoft.com/office/drawing/2014/main" id="{6C76D14C-124B-E0E6-3213-7DE0DEEC01A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EFEBEFFC-1AEF-CE69-B5EE-8363F4A8E10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87CB1854-E631-6899-FAA7-A0BA14078476}"/>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5" name="Group 14">
            <a:extLst>
              <a:ext uri="{FF2B5EF4-FFF2-40B4-BE49-F238E27FC236}">
                <a16:creationId xmlns:a16="http://schemas.microsoft.com/office/drawing/2014/main" id="{28A6606D-ED58-63AA-26F1-B0DAD2784D2C}"/>
              </a:ext>
            </a:extLst>
          </p:cNvPr>
          <p:cNvGrpSpPr/>
          <p:nvPr/>
        </p:nvGrpSpPr>
        <p:grpSpPr>
          <a:xfrm>
            <a:off x="3785759" y="4716315"/>
            <a:ext cx="701992" cy="701724"/>
            <a:chOff x="7037107" y="1407878"/>
            <a:chExt cx="701992" cy="701724"/>
          </a:xfrm>
        </p:grpSpPr>
        <p:sp>
          <p:nvSpPr>
            <p:cNvPr id="16" name="Freeform 15">
              <a:extLst>
                <a:ext uri="{FF2B5EF4-FFF2-40B4-BE49-F238E27FC236}">
                  <a16:creationId xmlns:a16="http://schemas.microsoft.com/office/drawing/2014/main" id="{0090CBBC-B17F-9D9A-4D89-8CB0FE72597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A57EDF5-BC70-E33C-771B-4080AAFE50BC}"/>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8" name="TextBox 17">
              <a:extLst>
                <a:ext uri="{FF2B5EF4-FFF2-40B4-BE49-F238E27FC236}">
                  <a16:creationId xmlns:a16="http://schemas.microsoft.com/office/drawing/2014/main" id="{4644204D-F9AB-CF85-7CE9-AA9BB79CE7A4}"/>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19" name="Group 18">
            <a:extLst>
              <a:ext uri="{FF2B5EF4-FFF2-40B4-BE49-F238E27FC236}">
                <a16:creationId xmlns:a16="http://schemas.microsoft.com/office/drawing/2014/main" id="{AF92D5B9-3ED2-8B62-8EC2-C3D2B1644440}"/>
              </a:ext>
            </a:extLst>
          </p:cNvPr>
          <p:cNvGrpSpPr/>
          <p:nvPr/>
        </p:nvGrpSpPr>
        <p:grpSpPr>
          <a:xfrm>
            <a:off x="3772164" y="5593140"/>
            <a:ext cx="701992" cy="701724"/>
            <a:chOff x="7037107" y="1407878"/>
            <a:chExt cx="701992" cy="701724"/>
          </a:xfrm>
        </p:grpSpPr>
        <p:sp>
          <p:nvSpPr>
            <p:cNvPr id="20" name="Freeform 19">
              <a:extLst>
                <a:ext uri="{FF2B5EF4-FFF2-40B4-BE49-F238E27FC236}">
                  <a16:creationId xmlns:a16="http://schemas.microsoft.com/office/drawing/2014/main" id="{DCC81BCF-468E-B219-CC73-8971B623CFA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5EAAE82-D2DD-37B5-C9F8-3E5228878225}"/>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22" name="TextBox 21">
              <a:extLst>
                <a:ext uri="{FF2B5EF4-FFF2-40B4-BE49-F238E27FC236}">
                  <a16:creationId xmlns:a16="http://schemas.microsoft.com/office/drawing/2014/main" id="{7590633A-7808-0EBB-814F-74302F91D39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cxnSp>
        <p:nvCxnSpPr>
          <p:cNvPr id="23" name="Straight Connector 22">
            <a:extLst>
              <a:ext uri="{FF2B5EF4-FFF2-40B4-BE49-F238E27FC236}">
                <a16:creationId xmlns:a16="http://schemas.microsoft.com/office/drawing/2014/main" id="{9DA24006-CD10-BCE1-FAC3-37C32D702167}"/>
              </a:ext>
            </a:extLst>
          </p:cNvPr>
          <p:cNvCxnSpPr>
            <a:cxnSpLocks/>
          </p:cNvCxnSpPr>
          <p:nvPr/>
        </p:nvCxnSpPr>
        <p:spPr>
          <a:xfrm>
            <a:off x="4104640" y="1605193"/>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8CC943-3D0E-F078-8D61-99CD47AA0C36}"/>
              </a:ext>
            </a:extLst>
          </p:cNvPr>
          <p:cNvCxnSpPr>
            <a:cxnSpLocks/>
          </p:cNvCxnSpPr>
          <p:nvPr/>
        </p:nvCxnSpPr>
        <p:spPr>
          <a:xfrm>
            <a:off x="4104640" y="2499715"/>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4FAF38-F8DD-2589-99B2-7D7B88820181}"/>
              </a:ext>
            </a:extLst>
          </p:cNvPr>
          <p:cNvCxnSpPr>
            <a:cxnSpLocks/>
          </p:cNvCxnSpPr>
          <p:nvPr/>
        </p:nvCxnSpPr>
        <p:spPr>
          <a:xfrm>
            <a:off x="4393130" y="3836419"/>
            <a:ext cx="779887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5B9F37-5EFB-DD39-D809-02A629A453AE}"/>
              </a:ext>
            </a:extLst>
          </p:cNvPr>
          <p:cNvCxnSpPr>
            <a:cxnSpLocks/>
          </p:cNvCxnSpPr>
          <p:nvPr/>
        </p:nvCxnSpPr>
        <p:spPr>
          <a:xfrm>
            <a:off x="4514564" y="5048666"/>
            <a:ext cx="7677436" cy="5105"/>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593073-C03B-362B-0E4C-D8FC23211321}"/>
              </a:ext>
            </a:extLst>
          </p:cNvPr>
          <p:cNvCxnSpPr>
            <a:cxnSpLocks/>
          </p:cNvCxnSpPr>
          <p:nvPr/>
        </p:nvCxnSpPr>
        <p:spPr>
          <a:xfrm>
            <a:off x="4411670" y="5936116"/>
            <a:ext cx="7810381"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5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normAutofit fontScale="70000" lnSpcReduction="20000"/>
          </a:bodyPr>
          <a:lstStyle/>
          <a:p>
            <a:pPr algn="just">
              <a:spcBef>
                <a:spcPts val="0"/>
              </a:spcBef>
            </a:pPr>
            <a:r>
              <a:rPr lang="en-US" sz="4400" dirty="0">
                <a:latin typeface="Calibri" panose="020F0502020204030204" pitchFamily="34" charset="0"/>
                <a:ea typeface="Calibri" panose="020F0502020204030204" pitchFamily="34" charset="0"/>
              </a:rPr>
              <a:t>On successful completion of this module the learner will be able to:</a:t>
            </a:r>
          </a:p>
        </p:txBody>
      </p:sp>
      <p:sp>
        <p:nvSpPr>
          <p:cNvPr id="15" name="Text Placeholder 14">
            <a:extLst>
              <a:ext uri="{FF2B5EF4-FFF2-40B4-BE49-F238E27FC236}">
                <a16:creationId xmlns:a16="http://schemas.microsoft.com/office/drawing/2014/main" id="{4D35498D-2981-3972-CC47-93A6FAE01A50}"/>
              </a:ext>
            </a:extLst>
          </p:cNvPr>
          <p:cNvSpPr>
            <a:spLocks noGrp="1"/>
          </p:cNvSpPr>
          <p:nvPr>
            <p:ph type="body" sz="quarter" idx="18"/>
          </p:nvPr>
        </p:nvSpPr>
        <p:spPr>
          <a:xfrm>
            <a:off x="529759" y="1757010"/>
            <a:ext cx="11073662" cy="4593953"/>
          </a:xfrm>
        </p:spPr>
        <p:txBody>
          <a:bodyPr numCol="2" spcCol="288000">
            <a:normAutofit/>
          </a:bodyPr>
          <a:lstStyle/>
          <a:p>
            <a:pPr marL="457200" indent="-457200">
              <a:buClr>
                <a:srgbClr val="F16924"/>
              </a:buClr>
              <a:buFont typeface="+mj-lt"/>
              <a:buAutoNum type="arabicPeriod"/>
            </a:pPr>
            <a:r>
              <a:rPr lang="en-US" dirty="0" err="1"/>
              <a:t>Recognise</a:t>
            </a:r>
            <a:r>
              <a:rPr lang="en-US" dirty="0"/>
              <a:t> management skills and culture, and determine their openness to innovation</a:t>
            </a:r>
          </a:p>
          <a:p>
            <a:pPr marL="457200" indent="-457200">
              <a:buClr>
                <a:srgbClr val="F16924"/>
              </a:buClr>
              <a:buFont typeface="+mj-lt"/>
              <a:buAutoNum type="arabicPeriod"/>
            </a:pPr>
            <a:r>
              <a:rPr lang="en-US" dirty="0"/>
              <a:t>Explore the implications of a product sales crisis, resulting in a sudden drop in demand to loss</a:t>
            </a:r>
          </a:p>
          <a:p>
            <a:pPr marL="457200" indent="-457200">
              <a:buClr>
                <a:srgbClr val="F16924"/>
              </a:buClr>
              <a:buFont typeface="+mj-lt"/>
              <a:buAutoNum type="arabicPeriod"/>
            </a:pPr>
            <a:r>
              <a:rPr lang="en-US" dirty="0"/>
              <a:t>Understand the dynamics of customer base, dependency, and relationships</a:t>
            </a:r>
          </a:p>
          <a:p>
            <a:pPr marL="457200" indent="-457200">
              <a:buClr>
                <a:srgbClr val="F16924"/>
              </a:buClr>
              <a:buFont typeface="+mj-lt"/>
              <a:buAutoNum type="arabicPeriod"/>
            </a:pPr>
            <a:r>
              <a:rPr lang="en-US" dirty="0"/>
              <a:t>Identify and understand the role and function of data systems and tools of internal and external analysis within the business</a:t>
            </a:r>
          </a:p>
          <a:p>
            <a:pPr marL="457200" indent="-457200">
              <a:buClr>
                <a:srgbClr val="F16924"/>
              </a:buClr>
              <a:buFont typeface="+mj-lt"/>
              <a:buAutoNum type="arabicPeriod"/>
            </a:pPr>
            <a:endParaRPr lang="en-US" dirty="0"/>
          </a:p>
          <a:p>
            <a:pPr marL="457200" indent="-457200">
              <a:buClr>
                <a:srgbClr val="F16924"/>
              </a:buClr>
              <a:buFont typeface="+mj-lt"/>
              <a:buAutoNum type="arabicPeriod"/>
            </a:pPr>
            <a:endParaRPr lang="en-US" dirty="0"/>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a:t>Gain an understanding of earnings (bottom line or a company's profits) and liquidity crisis</a:t>
            </a:r>
          </a:p>
          <a:p>
            <a:pPr marL="457200" indent="-457200">
              <a:buClr>
                <a:srgbClr val="F16924"/>
              </a:buClr>
              <a:buFont typeface="+mj-lt"/>
              <a:buAutoNum type="arabicPeriod"/>
            </a:pPr>
            <a:r>
              <a:rPr lang="en-US" dirty="0"/>
              <a:t>Explore the key causes of an operational crisis</a:t>
            </a:r>
          </a:p>
          <a:p>
            <a:pPr marL="457200" indent="-457200">
              <a:buClr>
                <a:srgbClr val="F16924"/>
              </a:buClr>
              <a:buFont typeface="+mj-lt"/>
              <a:buAutoNum type="arabicPeriod"/>
            </a:pPr>
            <a:r>
              <a:rPr lang="en-US" dirty="0"/>
              <a:t>Recognize and mitigate technology deficits in terms of lack of skills and resources </a:t>
            </a:r>
          </a:p>
          <a:p>
            <a:pPr marL="457200" indent="-457200">
              <a:buClr>
                <a:srgbClr val="F16924"/>
              </a:buClr>
              <a:buFont typeface="+mj-lt"/>
              <a:buAutoNum type="arabicPeriod"/>
            </a:pPr>
            <a:r>
              <a:rPr lang="en-US" dirty="0"/>
              <a:t>Understand the dynamics of </a:t>
            </a:r>
            <a:r>
              <a:rPr lang="en-US" dirty="0" err="1"/>
              <a:t>organisational</a:t>
            </a:r>
            <a:r>
              <a:rPr lang="en-US" dirty="0"/>
              <a:t>/personnel crisis (human error and malpractice or intentional human-caused events that puts the stability of the SME at risk</a:t>
            </a:r>
          </a:p>
          <a:p>
            <a:pPr marL="457200" indent="-457200">
              <a:buClr>
                <a:srgbClr val="F16924"/>
              </a:buClr>
              <a:buFont typeface="+mj-lt"/>
              <a:buAutoNum type="arabicPeriod"/>
            </a:pPr>
            <a:endParaRPr lang="en-US" dirty="0"/>
          </a:p>
        </p:txBody>
      </p:sp>
    </p:spTree>
    <p:extLst>
      <p:ext uri="{BB962C8B-B14F-4D97-AF65-F5344CB8AC3E}">
        <p14:creationId xmlns:p14="http://schemas.microsoft.com/office/powerpoint/2010/main" val="1541781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3870" y="642972"/>
            <a:ext cx="7099716" cy="9124421"/>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Poppins" pitchFamily="2" charset="77"/>
              </a:rPr>
              <a:t>Capital Reserve  </a:t>
            </a:r>
            <a:r>
              <a:rPr lang="en-GB" sz="1600" b="1" dirty="0">
                <a:solidFill>
                  <a:srgbClr val="595959"/>
                </a:solidFill>
                <a:ea typeface="Lato Light" panose="020F0502020204030203" pitchFamily="34" charset="0"/>
                <a:cs typeface="Poppins" pitchFamily="2" charset="77"/>
              </a:rPr>
              <a:t>More </a:t>
            </a:r>
            <a:r>
              <a:rPr lang="en-GB" sz="1600" b="1" dirty="0">
                <a:solidFill>
                  <a:srgbClr val="F16924"/>
                </a:solidFill>
                <a:ea typeface="Lato Light" panose="020F0502020204030203" pitchFamily="34" charset="0"/>
                <a:cs typeface="Poppins" pitchFamily="2" charset="77"/>
              </a:rPr>
              <a:t> </a:t>
            </a:r>
            <a:r>
              <a:rPr lang="en-GB" sz="1600" dirty="0">
                <a:hlinkClick r:id="rId2"/>
              </a:rPr>
              <a:t>Capital Reserve (Meaning) | Examples of Capital Reserve (wallstreetmojo.com)</a:t>
            </a:r>
            <a:endParaRPr lang="en-GB" sz="2200" b="1" dirty="0">
              <a:solidFill>
                <a:srgbClr val="F16924"/>
              </a:solidFill>
              <a:ea typeface="Lato Light" panose="020F0502020204030203" pitchFamily="34" charset="0"/>
              <a:cs typeface="Poppins" pitchFamily="2" charset="77"/>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Payment into the capital reserves vs. capital increase</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Poppins" pitchFamily="2" charset="77"/>
              </a:rPr>
              <a:t>Mezzanine capital</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Mezzanine capital injection (financial resources with an intermediate position between equity  and debt)</a:t>
            </a:r>
            <a:br>
              <a:rPr lang="en-GB" sz="2200" dirty="0">
                <a:solidFill>
                  <a:srgbClr val="595959"/>
                </a:solidFill>
                <a:ea typeface="Lato Light" panose="020F0502020204030203" pitchFamily="34" charset="0"/>
                <a:cs typeface="Lato Light" panose="020F0502020204030203" pitchFamily="34" charset="0"/>
              </a:rPr>
            </a:br>
            <a:r>
              <a:rPr lang="en-GB" sz="1600" dirty="0">
                <a:solidFill>
                  <a:srgbClr val="595959"/>
                </a:solidFill>
                <a:ea typeface="Lato Light" panose="020F0502020204030203" pitchFamily="34" charset="0"/>
                <a:cs typeface="Lato Light" panose="020F0502020204030203" pitchFamily="34" charset="0"/>
              </a:rPr>
              <a:t>More   </a:t>
            </a:r>
            <a:r>
              <a:rPr lang="en-IE" sz="1600" dirty="0">
                <a:hlinkClick r:id="rId3"/>
              </a:rPr>
              <a:t>Mezzanine Capital: The Basics - AB Capital (trustabcapital.com)</a:t>
            </a:r>
            <a:endParaRPr lang="en-GB" sz="16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Poppins" pitchFamily="2" charset="77"/>
              </a:rPr>
              <a:t>Nominal vs. effective capital increase</a:t>
            </a:r>
          </a:p>
          <a:p>
            <a:pPr lvl="0">
              <a:lnSpc>
                <a:spcPts val="2240"/>
              </a:lnSpc>
              <a:defRPr/>
            </a:pPr>
            <a:r>
              <a:rPr lang="en-GB" sz="2200" dirty="0">
                <a:solidFill>
                  <a:srgbClr val="595959"/>
                </a:solidFill>
                <a:ea typeface="Lato Light" panose="020F0502020204030203" pitchFamily="34" charset="0"/>
                <a:cs typeface="Lato Light" panose="020F0502020204030203" pitchFamily="34" charset="0"/>
              </a:rPr>
              <a:t>Nominal capital increase = conversion of free reserves into liable capital (share capital and nominal capital)</a:t>
            </a:r>
          </a:p>
          <a:p>
            <a:pPr lvl="0">
              <a:lnSpc>
                <a:spcPts val="2240"/>
              </a:lnSpc>
              <a:defRPr/>
            </a:pPr>
            <a:r>
              <a:rPr lang="en-GB" sz="2200" dirty="0">
                <a:solidFill>
                  <a:srgbClr val="595959"/>
                </a:solidFill>
                <a:ea typeface="Lato Light" panose="020F0502020204030203" pitchFamily="34" charset="0"/>
                <a:cs typeface="Lato Light" panose="020F0502020204030203" pitchFamily="34" charset="0"/>
              </a:rPr>
              <a:t>Effective capital increase = capital increase against contributions (cash or non-cash), authorized or conditional capital increase  </a:t>
            </a:r>
            <a:r>
              <a:rPr lang="en-GB" sz="1600" dirty="0">
                <a:solidFill>
                  <a:srgbClr val="595959"/>
                </a:solidFill>
                <a:ea typeface="Lato Light" panose="020F0502020204030203" pitchFamily="34" charset="0"/>
                <a:cs typeface="Lato Light" panose="020F0502020204030203" pitchFamily="34" charset="0"/>
              </a:rPr>
              <a:t>More  </a:t>
            </a:r>
            <a:r>
              <a:rPr lang="en-GB" sz="1600" dirty="0">
                <a:hlinkClick r:id="rId4"/>
              </a:rPr>
              <a:t>Interest Rates Explained: Nominal, Real, Effective (investopedia.com)</a:t>
            </a:r>
            <a:endParaRPr lang="en-GB" sz="16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F16924"/>
              </a:solidFill>
              <a:ea typeface="Lato Light" panose="020F0502020204030203" pitchFamily="34" charset="0"/>
              <a:cs typeface="Poppins" pitchFamily="2" charset="77"/>
            </a:endParaRPr>
          </a:p>
          <a:p>
            <a:pPr>
              <a:lnSpc>
                <a:spcPts val="2240"/>
              </a:lnSpc>
              <a:defRPr/>
            </a:pPr>
            <a:r>
              <a:rPr lang="en-GB" sz="2200" b="1" dirty="0">
                <a:solidFill>
                  <a:srgbClr val="F16924"/>
                </a:solidFill>
                <a:ea typeface="Lato Light" panose="020F0502020204030203" pitchFamily="34" charset="0"/>
                <a:cs typeface="Poppins" pitchFamily="2" charset="77"/>
              </a:rPr>
              <a:t>Other mechanisms</a:t>
            </a:r>
          </a:p>
          <a:p>
            <a:pPr lvl="0">
              <a:lnSpc>
                <a:spcPts val="2240"/>
              </a:lnSpc>
              <a:buClr>
                <a:srgbClr val="F16924"/>
              </a:buClr>
              <a:defRPr/>
            </a:pPr>
            <a:r>
              <a:rPr lang="en-GB" dirty="0">
                <a:solidFill>
                  <a:srgbClr val="595959"/>
                </a:solidFill>
                <a:ea typeface="Lato Light" panose="020F0502020204030203" pitchFamily="34" charset="0"/>
                <a:cs typeface="Lato Light" panose="020F0502020204030203" pitchFamily="34" charset="0"/>
              </a:rPr>
              <a:t>Shareholder loan			Atypical/typical silent partnership</a:t>
            </a:r>
          </a:p>
          <a:p>
            <a:pPr lvl="0">
              <a:lnSpc>
                <a:spcPts val="2240"/>
              </a:lnSpc>
              <a:buClr>
                <a:srgbClr val="F16924"/>
              </a:buClr>
              <a:defRPr/>
            </a:pPr>
            <a:r>
              <a:rPr lang="en-GB" dirty="0">
                <a:solidFill>
                  <a:srgbClr val="595959"/>
                </a:solidFill>
                <a:ea typeface="Lato Light" panose="020F0502020204030203" pitchFamily="34" charset="0"/>
                <a:cs typeface="Lato Light" panose="020F0502020204030203" pitchFamily="34" charset="0"/>
              </a:rPr>
              <a:t>Profit participation certificate		Option and convertible bonds</a:t>
            </a:r>
          </a:p>
          <a:p>
            <a:pPr lvl="0">
              <a:lnSpc>
                <a:spcPts val="2240"/>
              </a:lnSpc>
              <a:buClr>
                <a:srgbClr val="F16924"/>
              </a:buClr>
              <a:defRPr/>
            </a:pPr>
            <a:r>
              <a:rPr lang="en-GB" dirty="0">
                <a:solidFill>
                  <a:srgbClr val="595959"/>
                </a:solidFill>
                <a:ea typeface="Lato Light" panose="020F0502020204030203" pitchFamily="34" charset="0"/>
                <a:cs typeface="Lato Light" panose="020F0502020204030203" pitchFamily="34" charset="0"/>
              </a:rPr>
              <a:t>Subordinated loan (junior debt or subordinated debt)</a:t>
            </a:r>
          </a:p>
          <a:p>
            <a:pPr lvl="0">
              <a:lnSpc>
                <a:spcPts val="2240"/>
              </a:lnSpc>
              <a:defRPr/>
            </a:pPr>
            <a:endParaRPr lang="en-GB" sz="14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lvl="0">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ts val="2240"/>
              </a:lnSpc>
              <a:spcAft>
                <a:spcPts val="0"/>
              </a:spcAft>
              <a:buClrTx/>
              <a:buSzTx/>
              <a:buFontTx/>
              <a:buNone/>
              <a:tabLst/>
              <a:defRPr/>
            </a:pPr>
            <a:endPar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560741"/>
            <a:ext cx="2458769" cy="2457067"/>
          </a:xfrm>
        </p:spPr>
        <p:txBody>
          <a:bodyPr>
            <a:normAutofit/>
          </a:bodyPr>
          <a:lstStyle/>
          <a:p>
            <a:r>
              <a:rPr lang="en-GB" dirty="0">
                <a:solidFill>
                  <a:schemeClr val="bg1"/>
                </a:solidFill>
              </a:rPr>
              <a:t>Overcoming a Liquidity Crisis</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pic>
        <p:nvPicPr>
          <p:cNvPr id="75" name="Picture 74" descr="Icon&#10;&#10;Description automatically generated">
            <a:extLst>
              <a:ext uri="{FF2B5EF4-FFF2-40B4-BE49-F238E27FC236}">
                <a16:creationId xmlns:a16="http://schemas.microsoft.com/office/drawing/2014/main" id="{D8E925E4-B78C-9128-78C4-79F0ECEABA88}"/>
              </a:ext>
            </a:extLst>
          </p:cNvPr>
          <p:cNvPicPr/>
          <p:nvPr/>
        </p:nvPicPr>
        <p:blipFill rotWithShape="1">
          <a:blip r:embed="rId5"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4175661" y="5239260"/>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7A77A8C-0005-C877-3EAB-23829BF47D39}"/>
              </a:ext>
            </a:extLst>
          </p:cNvPr>
          <p:cNvCxnSpPr>
            <a:cxnSpLocks/>
          </p:cNvCxnSpPr>
          <p:nvPr/>
        </p:nvCxnSpPr>
        <p:spPr>
          <a:xfrm>
            <a:off x="4258755" y="3079359"/>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533FAE-3032-1F5F-850D-04FDCE88557B}"/>
              </a:ext>
            </a:extLst>
          </p:cNvPr>
          <p:cNvCxnSpPr>
            <a:cxnSpLocks/>
          </p:cNvCxnSpPr>
          <p:nvPr/>
        </p:nvCxnSpPr>
        <p:spPr>
          <a:xfrm>
            <a:off x="4258755" y="1637828"/>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3756567" y="1528108"/>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3756567" y="2900726"/>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3756567" y="4901804"/>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spTree>
    <p:extLst>
      <p:ext uri="{BB962C8B-B14F-4D97-AF65-F5344CB8AC3E}">
        <p14:creationId xmlns:p14="http://schemas.microsoft.com/office/powerpoint/2010/main" val="2124598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747CA94-EC4B-4A3E-B0C8-57A8FA6AF204}"/>
              </a:ext>
            </a:extLst>
          </p:cNvPr>
          <p:cNvGrpSpPr/>
          <p:nvPr/>
        </p:nvGrpSpPr>
        <p:grpSpPr>
          <a:xfrm>
            <a:off x="1394459" y="2052860"/>
            <a:ext cx="9403079" cy="4449901"/>
            <a:chOff x="1598184" y="2114649"/>
            <a:chExt cx="9403079" cy="4449901"/>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2749507" y="5048676"/>
              <a:ext cx="974947"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Leasing</a:t>
              </a:r>
            </a:p>
          </p:txBody>
        </p:sp>
        <p:sp>
          <p:nvSpPr>
            <p:cNvPr id="16" name="TextBox 77">
              <a:extLst>
                <a:ext uri="{FF2B5EF4-FFF2-40B4-BE49-F238E27FC236}">
                  <a16:creationId xmlns:a16="http://schemas.microsoft.com/office/drawing/2014/main" id="{2C09D491-B98B-98CF-77FE-0FEE33D01FC2}"/>
                </a:ext>
              </a:extLst>
            </p:cNvPr>
            <p:cNvSpPr txBox="1"/>
            <p:nvPr/>
          </p:nvSpPr>
          <p:spPr>
            <a:xfrm>
              <a:off x="1598184" y="3459651"/>
              <a:ext cx="2527808" cy="707886"/>
            </a:xfrm>
            <a:prstGeom prst="rect">
              <a:avLst/>
            </a:prstGeom>
            <a:noFill/>
          </p:spPr>
          <p:txBody>
            <a:bodyPr wrap="none" lIns="91440" tIns="45720" rIns="91440" bIns="4572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Loans from customers</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advance payments</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90862" y="3461340"/>
              <a:ext cx="3710401" cy="707886"/>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New loans from financiers</a:t>
              </a:r>
              <a:b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(seasonal loans / bridging loans)</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8508" y="6090880"/>
              <a:ext cx="1767150"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EDA13E"/>
                  </a:solidFill>
                  <a:effectLst/>
                  <a:uLnTx/>
                  <a:uFillTx/>
                  <a:ea typeface="League Spartan" charset="0"/>
                  <a:cs typeface="Poppins" pitchFamily="2" charset="77"/>
                </a:rPr>
                <a:t>Supplier Credit</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643191" y="4830280"/>
              <a:ext cx="2570512" cy="707886"/>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Deferment and waiver</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by third parties</a:t>
              </a:r>
            </a:p>
          </p:txBody>
        </p:sp>
        <p:sp>
          <p:nvSpPr>
            <p:cNvPr id="20" name="TextBox 49">
              <a:extLst>
                <a:ext uri="{FF2B5EF4-FFF2-40B4-BE49-F238E27FC236}">
                  <a16:creationId xmlns:a16="http://schemas.microsoft.com/office/drawing/2014/main" id="{A80C7F55-B29D-7BA5-5CAD-4BC800D5741E}"/>
                </a:ext>
              </a:extLst>
            </p:cNvPr>
            <p:cNvSpPr txBox="1"/>
            <p:nvPr/>
          </p:nvSpPr>
          <p:spPr>
            <a:xfrm>
              <a:off x="3454945" y="6114480"/>
              <a:ext cx="1165833"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Factoring</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853199" y="2114649"/>
              <a:ext cx="1587841" cy="707886"/>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Shareholder Loan (Equity)</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30226" y="4439464"/>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DEBT</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CAPITAL</a:t>
              </a: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It is extremely difficult to acquire outside capital in advanced crisis phases. Banks are often no longer able to become active due to risk regulations. In principle, financiers in a crisis demand plausible restructuring concepts, sufficient securities and higher interest rates.</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Overcoming a Liquidity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49740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95282" y="1233783"/>
            <a:ext cx="4708476" cy="5332021"/>
          </a:xfrm>
        </p:spPr>
        <p:txBody>
          <a:bodyPr>
            <a:normAutofit/>
          </a:bodyPr>
          <a:lstStyle/>
          <a:p>
            <a:pPr marL="0" indent="0">
              <a:lnSpc>
                <a:spcPct val="100000"/>
              </a:lnSpc>
            </a:pPr>
            <a:r>
              <a:rPr lang="en-GB" sz="2800" dirty="0"/>
              <a:t>Given this is such an important topic, we direct you to our dedicated Module on the area ….</a:t>
            </a:r>
          </a:p>
          <a:p>
            <a:pPr marL="0" indent="0">
              <a:lnSpc>
                <a:spcPct val="100000"/>
              </a:lnSpc>
            </a:pPr>
            <a:endParaRPr lang="en-GB" sz="2800" dirty="0"/>
          </a:p>
          <a:p>
            <a:pPr marL="0" indent="0">
              <a:lnSpc>
                <a:spcPct val="100000"/>
              </a:lnSpc>
            </a:pPr>
            <a:r>
              <a:rPr lang="en-GB" sz="2800" b="1" dirty="0"/>
              <a:t>MODULE 5 - UNDERSTANDING FINANCIAL AND LIQUIDITY RATIOS &amp; INSOLVENCY AS A RESTRUCTURING APPROACH</a:t>
            </a:r>
          </a:p>
          <a:p>
            <a:pPr marL="0" indent="0">
              <a:lnSpc>
                <a:spcPts val="2280"/>
              </a:lnSpc>
            </a:pPr>
            <a:endParaRPr lang="en-GB" sz="2200" dirty="0"/>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2" name="Picture 21" descr="A picture containing plastic, pink, indoor, container&#10;&#10;Description automatically generated">
            <a:extLst>
              <a:ext uri="{FF2B5EF4-FFF2-40B4-BE49-F238E27FC236}">
                <a16:creationId xmlns:a16="http://schemas.microsoft.com/office/drawing/2014/main" id="{488263CF-7B2B-868B-0BF8-44DDFA045299}"/>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724952" y="1347537"/>
            <a:ext cx="4588042" cy="4632158"/>
          </a:xfrm>
          <a:prstGeom prst="rect">
            <a:avLst/>
          </a:prstGeom>
        </p:spPr>
      </p:pic>
    </p:spTree>
    <p:extLst>
      <p:ext uri="{BB962C8B-B14F-4D97-AF65-F5344CB8AC3E}">
        <p14:creationId xmlns:p14="http://schemas.microsoft.com/office/powerpoint/2010/main" val="1015419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24D1B-B8B0-80A2-DF66-5177B6D3B507}"/>
              </a:ext>
            </a:extLst>
          </p:cNvPr>
          <p:cNvSpPr>
            <a:spLocks noGrp="1"/>
          </p:cNvSpPr>
          <p:nvPr>
            <p:ph type="body" sz="quarter" idx="16"/>
          </p:nvPr>
        </p:nvSpPr>
        <p:spPr/>
        <p:txBody>
          <a:bodyPr>
            <a:noAutofit/>
          </a:bodyPr>
          <a:lstStyle/>
          <a:p>
            <a:r>
              <a:rPr lang="en-US" sz="4000" dirty="0"/>
              <a:t>Operational Crisis</a:t>
            </a:r>
          </a:p>
        </p:txBody>
      </p:sp>
      <p:sp>
        <p:nvSpPr>
          <p:cNvPr id="5" name="Text Placeholder 4">
            <a:extLst>
              <a:ext uri="{FF2B5EF4-FFF2-40B4-BE49-F238E27FC236}">
                <a16:creationId xmlns:a16="http://schemas.microsoft.com/office/drawing/2014/main" id="{86BD88E4-5C3C-C3FD-CA5D-C2D9165C138C}"/>
              </a:ext>
            </a:extLst>
          </p:cNvPr>
          <p:cNvSpPr>
            <a:spLocks noGrp="1"/>
          </p:cNvSpPr>
          <p:nvPr>
            <p:ph type="body" sz="quarter" idx="17"/>
          </p:nvPr>
        </p:nvSpPr>
        <p:spPr/>
        <p:txBody>
          <a:bodyPr/>
          <a:lstStyle/>
          <a:p>
            <a:r>
              <a:rPr lang="en-US" dirty="0"/>
              <a:t>07</a:t>
            </a:r>
          </a:p>
        </p:txBody>
      </p:sp>
    </p:spTree>
    <p:extLst>
      <p:ext uri="{BB962C8B-B14F-4D97-AF65-F5344CB8AC3E}">
        <p14:creationId xmlns:p14="http://schemas.microsoft.com/office/powerpoint/2010/main" val="2434197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980371" y="5499089"/>
            <a:ext cx="4941606" cy="11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GB" sz="2800" b="1" i="0" dirty="0">
                <a:solidFill>
                  <a:schemeClr val="bg1"/>
                </a:solidFill>
                <a:effectLst/>
                <a:highlight>
                  <a:srgbClr val="F16924"/>
                </a:highlight>
              </a:rPr>
              <a:t>DOWNLOAD</a:t>
            </a:r>
            <a:r>
              <a:rPr lang="en-GB" sz="2800" b="0" i="0" dirty="0">
                <a:solidFill>
                  <a:srgbClr val="595959"/>
                </a:solidFill>
                <a:effectLst/>
              </a:rPr>
              <a:t>  </a:t>
            </a:r>
            <a:r>
              <a:rPr lang="en-GB" sz="2800" dirty="0">
                <a:hlinkClick r:id="rId2"/>
              </a:rPr>
              <a:t>operational-resilience-guide.pdf (pwc.co.uk)</a:t>
            </a:r>
            <a:endParaRPr lang="en-GB" sz="2800" b="0" i="0" dirty="0">
              <a:solidFill>
                <a:srgbClr val="595959"/>
              </a:solidFill>
              <a:effectLst/>
            </a:endParaRPr>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37263" y="1181122"/>
            <a:ext cx="5292137" cy="5332021"/>
          </a:xfrm>
        </p:spPr>
        <p:txBody>
          <a:bodyPr>
            <a:normAutofit/>
          </a:bodyPr>
          <a:lstStyle/>
          <a:p>
            <a:pPr marL="0" indent="0">
              <a:lnSpc>
                <a:spcPts val="2280"/>
              </a:lnSpc>
            </a:pPr>
            <a:r>
              <a:rPr lang="en-GB" dirty="0"/>
              <a:t>“Operational Risks” is a risk that includes errors because of the system, human intervention, incorrect data, or because of other technical problems. </a:t>
            </a:r>
          </a:p>
          <a:p>
            <a:pPr marL="0" indent="0">
              <a:lnSpc>
                <a:spcPts val="2280"/>
              </a:lnSpc>
            </a:pPr>
            <a:r>
              <a:rPr lang="en-GB" dirty="0"/>
              <a:t>Operational risk is inevitable in any process or transaction but p</a:t>
            </a:r>
            <a:r>
              <a:rPr lang="en-US" altLang="en-US" dirty="0" err="1"/>
              <a:t>perational</a:t>
            </a:r>
            <a:r>
              <a:rPr lang="en-US" altLang="en-US" dirty="0"/>
              <a:t> crises create dangers for stakeholders, such as risk of injury to customers, or exposure to hazardous chemicals for employees or community members.  </a:t>
            </a:r>
          </a:p>
          <a:p>
            <a:pPr marL="0" indent="0">
              <a:lnSpc>
                <a:spcPts val="2280"/>
              </a:lnSpc>
            </a:pPr>
            <a:endParaRPr lang="en-US" altLang="en-US" sz="1200" dirty="0"/>
          </a:p>
          <a:p>
            <a:pPr marL="0" indent="0">
              <a:lnSpc>
                <a:spcPts val="2280"/>
              </a:lnSpc>
            </a:pPr>
            <a:r>
              <a:rPr lang="en-US" altLang="en-US" dirty="0"/>
              <a:t>Therefore, stakeholder safety should be the primary concern during an operational crisis along with the need to maintain or to restore operations.</a:t>
            </a:r>
            <a:endParaRPr lang="en-GB"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5292136" cy="1378858"/>
          </a:xfrm>
        </p:spPr>
        <p:txBody>
          <a:bodyPr>
            <a:normAutofit/>
          </a:bodyPr>
          <a:lstStyle/>
          <a:p>
            <a:r>
              <a:rPr lang="en-US" dirty="0"/>
              <a:t>Operational Risk and Crisis</a:t>
            </a:r>
          </a:p>
        </p:txBody>
      </p:sp>
      <p:sp>
        <p:nvSpPr>
          <p:cNvPr id="8" name="TextBox 7">
            <a:extLst>
              <a:ext uri="{FF2B5EF4-FFF2-40B4-BE49-F238E27FC236}">
                <a16:creationId xmlns:a16="http://schemas.microsoft.com/office/drawing/2014/main" id="{2E56839D-E9CB-E5FB-47EB-F77BE9EF3578}"/>
              </a:ext>
            </a:extLst>
          </p:cNvPr>
          <p:cNvSpPr txBox="1"/>
          <p:nvPr/>
        </p:nvSpPr>
        <p:spPr>
          <a:xfrm>
            <a:off x="8537389" y="83213"/>
            <a:ext cx="3602349" cy="1865382"/>
          </a:xfrm>
          <a:prstGeom prst="rect">
            <a:avLst/>
          </a:prstGeom>
          <a:noFill/>
        </p:spPr>
        <p:txBody>
          <a:bodyPr wrap="square">
            <a:spAutoFit/>
          </a:bodyPr>
          <a:lstStyle/>
          <a:p>
            <a:pPr eaLnBrk="0" fontAlgn="base" hangingPunct="0">
              <a:spcBef>
                <a:spcPct val="0"/>
              </a:spcBef>
              <a:spcAft>
                <a:spcPct val="0"/>
              </a:spcAft>
            </a:pPr>
            <a:r>
              <a:rPr lang="en-GB" sz="3200" b="1" i="0" dirty="0">
                <a:solidFill>
                  <a:srgbClr val="F16924"/>
                </a:solidFill>
                <a:effectLst/>
              </a:rPr>
              <a:t>Operational resilience, crisis and continuity</a:t>
            </a:r>
          </a:p>
          <a:p>
            <a:pPr lvl="0" eaLnBrk="0" fontAlgn="base" hangingPunct="0">
              <a:lnSpc>
                <a:spcPts val="2280"/>
              </a:lnSpc>
              <a:spcBef>
                <a:spcPct val="0"/>
              </a:spcBef>
              <a:spcAft>
                <a:spcPct val="0"/>
              </a:spcAft>
            </a:pPr>
            <a:endParaRPr lang="en-US" altLang="en-US" sz="2200" dirty="0">
              <a:solidFill>
                <a:srgbClr val="595959"/>
              </a:solidFill>
            </a:endParaRP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F5F16F99-4BB5-9E09-6B11-A0EDA82F8001}"/>
              </a:ext>
            </a:extLst>
          </p:cNvPr>
          <p:cNvGrpSpPr/>
          <p:nvPr/>
        </p:nvGrpSpPr>
        <p:grpSpPr>
          <a:xfrm>
            <a:off x="6980371" y="121991"/>
            <a:ext cx="1488859" cy="1565122"/>
            <a:chOff x="5834687" y="3140849"/>
            <a:chExt cx="1290933" cy="1314614"/>
          </a:xfrm>
          <a:solidFill>
            <a:srgbClr val="595959"/>
          </a:solidFill>
        </p:grpSpPr>
        <p:sp>
          <p:nvSpPr>
            <p:cNvPr id="7" name="Freeform 6">
              <a:extLst>
                <a:ext uri="{FF2B5EF4-FFF2-40B4-BE49-F238E27FC236}">
                  <a16:creationId xmlns:a16="http://schemas.microsoft.com/office/drawing/2014/main" id="{D2BF3700-994C-5CCA-3E1B-1D6C892C87B7}"/>
                </a:ext>
              </a:extLst>
            </p:cNvPr>
            <p:cNvSpPr/>
            <p:nvPr/>
          </p:nvSpPr>
          <p:spPr>
            <a:xfrm>
              <a:off x="5963627" y="3364632"/>
              <a:ext cx="984721" cy="870582"/>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16924"/>
            </a:solidFill>
            <a:ln w="13404" cap="flat">
              <a:noFill/>
              <a:prstDash val="solid"/>
              <a:miter/>
            </a:ln>
          </p:spPr>
          <p:txBody>
            <a:bodyPr rtlCol="0" anchor="ctr"/>
            <a:lstStyle/>
            <a:p>
              <a:endParaRPr lang="en-US"/>
            </a:p>
          </p:txBody>
        </p:sp>
        <p:grpSp>
          <p:nvGrpSpPr>
            <p:cNvPr id="9" name="Graphic 8">
              <a:extLst>
                <a:ext uri="{FF2B5EF4-FFF2-40B4-BE49-F238E27FC236}">
                  <a16:creationId xmlns:a16="http://schemas.microsoft.com/office/drawing/2014/main" id="{0FD4577C-A542-69E8-5BB3-927643ADC11D}"/>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5D70E7EB-9055-CA77-DA17-CA31F0DD14A4}"/>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C6A3BA56-F5C2-0008-F561-BA7DBBE29326}"/>
                    </a:ext>
                  </a:extLst>
                </p:cNvPr>
                <p:cNvGrpSpPr/>
                <p:nvPr/>
              </p:nvGrpSpPr>
              <p:grpSpPr>
                <a:xfrm>
                  <a:off x="5234593" y="5645191"/>
                  <a:ext cx="612999" cy="540390"/>
                  <a:chOff x="5234593" y="5645191"/>
                  <a:chExt cx="612999" cy="540390"/>
                </a:xfrm>
                <a:grpFill/>
              </p:grpSpPr>
              <p:sp>
                <p:nvSpPr>
                  <p:cNvPr id="18" name="Freeform 17">
                    <a:extLst>
                      <a:ext uri="{FF2B5EF4-FFF2-40B4-BE49-F238E27FC236}">
                        <a16:creationId xmlns:a16="http://schemas.microsoft.com/office/drawing/2014/main" id="{F7190E5E-4D8D-28CA-E24B-EA0CB5696D54}"/>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85C0415-0F7D-E590-FB26-D5F3B9622C4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DEAB836-FAD1-5CC0-90DE-8AC822DE834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90EA7302-C3B7-2CD7-CA96-3D634BEF086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A4AA320-029D-BAEC-F303-A93571E6F3FC}"/>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32D1C48-1E77-6BF7-3376-97126D82F2AC}"/>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BE0C1FD-3709-B4C3-2C7B-6C767C9E1A1A}"/>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2F7293CD-219B-67BC-4488-D85720C58423}"/>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AFD78AC-031D-0ADD-9140-0F2ECCDA1DE2}"/>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24" name="TextBox 23">
            <a:extLst>
              <a:ext uri="{FF2B5EF4-FFF2-40B4-BE49-F238E27FC236}">
                <a16:creationId xmlns:a16="http://schemas.microsoft.com/office/drawing/2014/main" id="{2458E979-4E46-5C13-4D58-CBD9E568796E}"/>
              </a:ext>
            </a:extLst>
          </p:cNvPr>
          <p:cNvSpPr txBox="1"/>
          <p:nvPr/>
        </p:nvSpPr>
        <p:spPr>
          <a:xfrm>
            <a:off x="6895207" y="1687112"/>
            <a:ext cx="5185611" cy="4154984"/>
          </a:xfrm>
          <a:prstGeom prst="rect">
            <a:avLst/>
          </a:prstGeom>
          <a:noFill/>
        </p:spPr>
        <p:txBody>
          <a:bodyPr wrap="square">
            <a:spAutoFit/>
          </a:bodyPr>
          <a:lstStyle/>
          <a:p>
            <a:pPr algn="l" fontAlgn="base"/>
            <a:r>
              <a:rPr lang="en-GB" sz="2200" b="0" i="0" dirty="0">
                <a:solidFill>
                  <a:srgbClr val="595959"/>
                </a:solidFill>
                <a:effectLst/>
              </a:rPr>
              <a:t>Operational resilience is the embedding of capabilities, processes, behaviours and systems which allows an organisation to continue to carry out its mission, in the face of disruption regardless of its source.</a:t>
            </a:r>
          </a:p>
          <a:p>
            <a:pPr algn="l" fontAlgn="base"/>
            <a:endParaRPr lang="en-GB" sz="2200" b="0" i="0" dirty="0">
              <a:solidFill>
                <a:srgbClr val="595959"/>
              </a:solidFill>
              <a:effectLst/>
            </a:endParaRPr>
          </a:p>
          <a:p>
            <a:pPr algn="l" fontAlgn="base"/>
            <a:r>
              <a:rPr lang="en-GB" sz="2200" b="0" i="0" dirty="0">
                <a:solidFill>
                  <a:srgbClr val="595959"/>
                </a:solidFill>
                <a:effectLst/>
              </a:rPr>
              <a:t>SMEs are investing more into this protective discipline in order to anticipate, protect and plan for recovery at all times.   PWC have developed a Guide to Operational Resilience.   </a:t>
            </a:r>
          </a:p>
          <a:p>
            <a:pPr algn="l" fontAlgn="base"/>
            <a:endParaRPr lang="en-GB" sz="2200" b="0" i="0" dirty="0">
              <a:solidFill>
                <a:srgbClr val="595959"/>
              </a:solidFill>
              <a:effectLst/>
            </a:endParaRPr>
          </a:p>
        </p:txBody>
      </p:sp>
    </p:spTree>
    <p:extLst>
      <p:ext uri="{BB962C8B-B14F-4D97-AF65-F5344CB8AC3E}">
        <p14:creationId xmlns:p14="http://schemas.microsoft.com/office/powerpoint/2010/main" val="1104101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The Top 5 </a:t>
            </a:r>
            <a:r>
              <a:rPr kumimoji="0" lang="en-GB" altLang="en-US" sz="3600" b="0" i="0" u="none" strike="noStrike" cap="none" normalizeH="0" baseline="0" dirty="0">
                <a:ln>
                  <a:noFill/>
                </a:ln>
                <a:solidFill>
                  <a:schemeClr val="bg1"/>
                </a:solidFill>
                <a:effectLst/>
                <a:latin typeface="+mn-lt"/>
              </a:rPr>
              <a:t>Operational Risks </a:t>
            </a:r>
          </a:p>
          <a:p>
            <a:pPr algn="ctr"/>
            <a:r>
              <a:rPr lang="en-IE" sz="3200" b="0" i="0" dirty="0">
                <a:solidFill>
                  <a:srgbClr val="212121"/>
                </a:solidFill>
                <a:effectLst/>
                <a:latin typeface="-apple-system"/>
              </a:rPr>
              <a:t>                       </a:t>
            </a:r>
            <a:r>
              <a:rPr lang="en-IE" sz="2400" b="0" i="0" dirty="0">
                <a:solidFill>
                  <a:schemeClr val="bg2"/>
                </a:solidFill>
                <a:effectLst/>
                <a:latin typeface="-apple-system"/>
              </a:rPr>
              <a:t>Source: </a:t>
            </a:r>
            <a:r>
              <a:rPr lang="en-IE" sz="2400" b="1" i="0" u="sng" dirty="0">
                <a:solidFill>
                  <a:schemeClr val="bg2"/>
                </a:solidFill>
                <a:effectLst/>
                <a:latin typeface="-apple-system"/>
                <a:hlinkClick r:id="rId2">
                  <a:extLst>
                    <a:ext uri="{A12FA001-AC4F-418D-AE19-62706E023703}">
                      <ahyp:hlinkClr xmlns:ahyp="http://schemas.microsoft.com/office/drawing/2018/hyperlinkcolor" val="tx"/>
                    </a:ext>
                  </a:extLst>
                </a:hlinkClick>
              </a:rPr>
              <a:t>Operational Risks</a:t>
            </a:r>
            <a:r>
              <a:rPr lang="en-IE" sz="2400" b="0" i="0" dirty="0">
                <a:solidFill>
                  <a:schemeClr val="bg2"/>
                </a:solidFill>
                <a:effectLst/>
                <a:latin typeface="-apple-system"/>
              </a:rPr>
              <a:t> (wallstreetmojo.com)</a:t>
            </a:r>
            <a:endParaRPr lang="en-US" sz="3200" b="1" dirty="0">
              <a:solidFill>
                <a:schemeClr val="bg2"/>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Defining Operational </a:t>
            </a:r>
          </a:p>
          <a:p>
            <a:r>
              <a:rPr lang="en-GB" dirty="0">
                <a:solidFill>
                  <a:schemeClr val="bg1"/>
                </a:solidFill>
              </a:rPr>
              <a:t>Risk in SMEs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061016"/>
            <a:ext cx="7795027" cy="41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16924"/>
                </a:solidFill>
                <a:effectLst/>
                <a:latin typeface="+mn-lt"/>
              </a:rPr>
              <a:t>1 – Human Error</a:t>
            </a:r>
          </a:p>
          <a:p>
            <a:pPr marL="0" marR="0" lvl="0" indent="0" algn="l" defTabSz="914400" rtl="0" eaLnBrk="0" fontAlgn="base" latinLnBrk="0" hangingPunct="0">
              <a:lnSpc>
                <a:spcPct val="100000"/>
              </a:lnSpc>
              <a:spcBef>
                <a:spcPct val="0"/>
              </a:spcBef>
              <a:spcAft>
                <a:spcPct val="0"/>
              </a:spcAft>
              <a:buClrTx/>
              <a:buSzTx/>
              <a:buFontTx/>
              <a:buNone/>
              <a:tabLst/>
            </a:pPr>
            <a:r>
              <a:rPr lang="en-GB" sz="2400" b="0" i="0" dirty="0">
                <a:solidFill>
                  <a:srgbClr val="595959"/>
                </a:solidFill>
                <a:effectLst/>
                <a:latin typeface="-apple-system"/>
              </a:rPr>
              <a:t>This error is the most common and significant risk to the SME and the individual. It may also relate to a skill issue of the individual/ processor. This type of error evolves when incorrect input is because of human error.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solidFill>
                <a:srgbClr val="595959"/>
              </a:solidFill>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b="0" i="0" dirty="0">
                <a:solidFill>
                  <a:srgbClr val="595959"/>
                </a:solidFill>
                <a:effectLst/>
                <a:latin typeface="-apple-system"/>
              </a:rPr>
              <a:t>The reasons for incorrect input may be multiple, including incomplete information, incomplete understanding, insufficient knowledge, inconsistent processing, genuine input error, or more. However, processing such an error may affect the output seriously and may also lead to a loss.</a:t>
            </a:r>
            <a:endParaRPr kumimoji="0" lang="en-GB" altLang="en-US" sz="2200" b="0" i="0" u="none" strike="noStrike" cap="none" normalizeH="0" baseline="0" dirty="0">
              <a:ln>
                <a:noFill/>
              </a:ln>
              <a:solidFill>
                <a:srgbClr val="595959"/>
              </a:solidFill>
              <a:effectLst/>
              <a:latin typeface="+mn-lt"/>
            </a:endParaRP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845" t="15439" r="39201"/>
          <a:stretch/>
        </p:blipFill>
        <p:spPr>
          <a:xfrm>
            <a:off x="8970641" y="1988872"/>
            <a:ext cx="3044031" cy="4772874"/>
          </a:xfrm>
          <a:prstGeom prst="rect">
            <a:avLst/>
          </a:prstGeom>
        </p:spPr>
      </p:pic>
    </p:spTree>
    <p:extLst>
      <p:ext uri="{BB962C8B-B14F-4D97-AF65-F5344CB8AC3E}">
        <p14:creationId xmlns:p14="http://schemas.microsoft.com/office/powerpoint/2010/main" val="196584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The Top 5 </a:t>
            </a:r>
            <a:r>
              <a:rPr kumimoji="0" lang="en-GB" altLang="en-US" sz="3600" b="0" i="0" u="none" strike="noStrike" cap="none" normalizeH="0" baseline="0" dirty="0">
                <a:ln>
                  <a:noFill/>
                </a:ln>
                <a:solidFill>
                  <a:schemeClr val="bg1"/>
                </a:solidFill>
                <a:effectLst/>
                <a:latin typeface="+mn-lt"/>
              </a:rPr>
              <a:t>Operational Risks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Defining Operational </a:t>
            </a:r>
          </a:p>
          <a:p>
            <a:r>
              <a:rPr lang="en-GB" dirty="0">
                <a:solidFill>
                  <a:schemeClr val="bg1"/>
                </a:solidFill>
              </a:rPr>
              <a:t>Risk in SMEs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122506"/>
            <a:ext cx="8228165" cy="41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16924"/>
                </a:solidFill>
                <a:effectLst/>
                <a:latin typeface="+mn-lt"/>
              </a:rPr>
              <a:t>1 – Human Error – example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595959"/>
                </a:solidFill>
                <a:effectLst/>
                <a:latin typeface="+mn-lt"/>
              </a:rPr>
              <a:t>ABC Corp deals in providing financial services to its clients. They process their client’s credit ratings based on various parameters. In one case, the processor made an input error, wherein he inputted €1,000,000 instead of €100,000. As a result, the client’s credit rating changed from B to AA.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595959"/>
                </a:solidFill>
                <a:effectLst/>
                <a:latin typeface="+mn-lt"/>
              </a:rPr>
              <a:t>This gave an incorrect picture of the client’s creditworthiness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solidFill>
                  <a:srgbClr val="595959"/>
                </a:solidFill>
                <a:effectLst/>
                <a:latin typeface="+mn-lt"/>
              </a:rPr>
              <a:t> in markets and resulted in an overestimation of debt repayment capacity. This is one of the operational risks that ABC Corp faces, and if repeated, may lead to disastrous results.</a:t>
            </a: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845" t="15439" r="39201"/>
          <a:stretch/>
        </p:blipFill>
        <p:spPr>
          <a:xfrm>
            <a:off x="8970641" y="1988872"/>
            <a:ext cx="3044031" cy="4772874"/>
          </a:xfrm>
          <a:prstGeom prst="rect">
            <a:avLst/>
          </a:prstGeom>
        </p:spPr>
      </p:pic>
    </p:spTree>
    <p:extLst>
      <p:ext uri="{BB962C8B-B14F-4D97-AF65-F5344CB8AC3E}">
        <p14:creationId xmlns:p14="http://schemas.microsoft.com/office/powerpoint/2010/main" val="3547392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The Top 5 </a:t>
            </a:r>
            <a:r>
              <a:rPr kumimoji="0" lang="en-GB" altLang="en-US" sz="3600" b="0" i="0" u="none" strike="noStrike" cap="none" normalizeH="0" baseline="0" dirty="0">
                <a:ln>
                  <a:noFill/>
                </a:ln>
                <a:solidFill>
                  <a:schemeClr val="bg1"/>
                </a:solidFill>
                <a:effectLst/>
                <a:latin typeface="+mn-lt"/>
              </a:rPr>
              <a:t>Operational Risks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Defining Operational </a:t>
            </a:r>
          </a:p>
          <a:p>
            <a:r>
              <a:rPr lang="en-GB" dirty="0">
                <a:solidFill>
                  <a:schemeClr val="bg1"/>
                </a:solidFill>
              </a:rPr>
              <a:t>Risk in SMEs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482699" y="2331420"/>
            <a:ext cx="6952817" cy="40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r>
              <a:rPr kumimoji="0" lang="en-GB" altLang="en-US" sz="2400" b="1" i="0" u="none" strike="noStrike" cap="none" normalizeH="0" baseline="0" dirty="0">
                <a:ln>
                  <a:noFill/>
                </a:ln>
                <a:solidFill>
                  <a:srgbClr val="F16924"/>
                </a:solidFill>
                <a:effectLst/>
                <a:latin typeface="+mn-lt"/>
              </a:rPr>
              <a:t>Technical Error</a:t>
            </a:r>
          </a:p>
          <a:p>
            <a:pPr marR="0" lvl="0" algn="l" defTabSz="914400" rtl="0" eaLnBrk="0" fontAlgn="base" latinLnBrk="0" hangingPunct="0">
              <a:lnSpc>
                <a:spcPct val="100000"/>
              </a:lnSpc>
              <a:spcBef>
                <a:spcPct val="0"/>
              </a:spcBef>
              <a:spcAft>
                <a:spcPct val="0"/>
              </a:spcAft>
              <a:buClrTx/>
              <a:buSzTx/>
              <a:tabLst/>
            </a:pPr>
            <a:endParaRPr kumimoji="0" lang="en-GB" altLang="en-US" sz="24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mn-lt"/>
              </a:rPr>
              <a:t>This includes system glitches and issues like a slowdown, connectivity, system crashes, incorrect calculation and the like. Sometimes, the output received may be off from the expected result, but because of unknown technical defects, it may be challenging to catch.</a:t>
            </a: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200" dirty="0">
              <a:solidFill>
                <a:srgbClr val="595959"/>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p:txBody>
      </p:sp>
      <p:pic>
        <p:nvPicPr>
          <p:cNvPr id="3" name="Picture 2" descr="Text&#10;&#10;Description automatically generated">
            <a:extLst>
              <a:ext uri="{FF2B5EF4-FFF2-40B4-BE49-F238E27FC236}">
                <a16:creationId xmlns:a16="http://schemas.microsoft.com/office/drawing/2014/main" id="{A18EE7DB-D826-5D75-F942-C929A6F4895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736304" y="2847870"/>
            <a:ext cx="4335379" cy="2662598"/>
          </a:xfrm>
          <a:prstGeom prst="rect">
            <a:avLst/>
          </a:prstGeom>
        </p:spPr>
      </p:pic>
    </p:spTree>
    <p:extLst>
      <p:ext uri="{BB962C8B-B14F-4D97-AF65-F5344CB8AC3E}">
        <p14:creationId xmlns:p14="http://schemas.microsoft.com/office/powerpoint/2010/main" val="3744385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The Top 5 </a:t>
            </a:r>
            <a:r>
              <a:rPr kumimoji="0" lang="en-GB" altLang="en-US" sz="3600" b="0" i="0" u="none" strike="noStrike" cap="none" normalizeH="0" baseline="0" dirty="0">
                <a:ln>
                  <a:noFill/>
                </a:ln>
                <a:solidFill>
                  <a:schemeClr val="bg1"/>
                </a:solidFill>
                <a:effectLst/>
                <a:latin typeface="+mn-lt"/>
              </a:rPr>
              <a:t>Operational Risks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Defining Operational </a:t>
            </a:r>
          </a:p>
          <a:p>
            <a:r>
              <a:rPr lang="en-GB" dirty="0">
                <a:solidFill>
                  <a:schemeClr val="bg1"/>
                </a:solidFill>
              </a:rPr>
              <a:t>Risk in SMEs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290194" y="2287682"/>
            <a:ext cx="6988911" cy="228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r>
              <a:rPr kumimoji="0" lang="en-GB" altLang="en-US" sz="2200" b="1" i="0" u="none" strike="noStrike" cap="none" normalizeH="0" baseline="0" dirty="0">
                <a:ln>
                  <a:noFill/>
                </a:ln>
                <a:solidFill>
                  <a:srgbClr val="F16924"/>
                </a:solidFill>
                <a:effectLst/>
                <a:latin typeface="+mn-lt"/>
              </a:rPr>
              <a:t>Gap in Flow</a:t>
            </a:r>
          </a:p>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Sometimes, information is missing from the source itself because of data lag or restrictions. In such cases, the output gets affected. The required production varies from that desired and may put the process at risk.</a:t>
            </a:r>
            <a:endParaRPr kumimoji="0" lang="en-GB" altLang="en-US" sz="2200" b="0" i="0" u="none" strike="noStrike" cap="none" normalizeH="0" baseline="0" dirty="0">
              <a:ln>
                <a:noFill/>
              </a:ln>
              <a:solidFill>
                <a:srgbClr val="595959"/>
              </a:solidFill>
              <a:effectLst/>
              <a:latin typeface="+mn-lt"/>
            </a:endParaRPr>
          </a:p>
        </p:txBody>
      </p:sp>
      <p:pic>
        <p:nvPicPr>
          <p:cNvPr id="3" name="Picture 2" descr="White jigsaw puzzle and one final piece being added">
            <a:extLst>
              <a:ext uri="{FF2B5EF4-FFF2-40B4-BE49-F238E27FC236}">
                <a16:creationId xmlns:a16="http://schemas.microsoft.com/office/drawing/2014/main" id="{416AA712-D850-01F7-EAB1-368D602A45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8353" y="2555918"/>
            <a:ext cx="4423611" cy="3317708"/>
          </a:xfrm>
          <a:prstGeom prst="rect">
            <a:avLst/>
          </a:prstGeom>
        </p:spPr>
      </p:pic>
    </p:spTree>
    <p:extLst>
      <p:ext uri="{BB962C8B-B14F-4D97-AF65-F5344CB8AC3E}">
        <p14:creationId xmlns:p14="http://schemas.microsoft.com/office/powerpoint/2010/main" val="4077971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The Top 5 </a:t>
            </a:r>
            <a:r>
              <a:rPr kumimoji="0" lang="en-GB" altLang="en-US" sz="3600" b="0" i="0" u="none" strike="noStrike" cap="none" normalizeH="0" baseline="0" dirty="0">
                <a:ln>
                  <a:noFill/>
                </a:ln>
                <a:solidFill>
                  <a:schemeClr val="bg1"/>
                </a:solidFill>
                <a:effectLst/>
                <a:latin typeface="+mn-lt"/>
              </a:rPr>
              <a:t>Operational Risks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Defining Operational </a:t>
            </a:r>
          </a:p>
          <a:p>
            <a:r>
              <a:rPr lang="en-GB" dirty="0">
                <a:solidFill>
                  <a:schemeClr val="bg1"/>
                </a:solidFill>
              </a:rPr>
              <a:t>Risk in SMEs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62386" y="2485181"/>
            <a:ext cx="6988910" cy="26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4"/>
              <a:tabLst/>
            </a:pPr>
            <a:r>
              <a:rPr kumimoji="0" lang="en-GB" altLang="en-US" sz="2400" b="1" i="0" u="none" strike="noStrike" cap="none" normalizeH="0" baseline="0" dirty="0">
                <a:ln>
                  <a:noFill/>
                </a:ln>
                <a:solidFill>
                  <a:srgbClr val="F16924"/>
                </a:solidFill>
                <a:effectLst/>
                <a:latin typeface="+mn-lt"/>
              </a:rPr>
              <a:t>Uncontrollable Events</a:t>
            </a:r>
          </a:p>
          <a:p>
            <a:pPr marR="0" lvl="0" algn="l" defTabSz="914400" rtl="0" eaLnBrk="0" fontAlgn="base" latinLnBrk="0" hangingPunct="0">
              <a:lnSpc>
                <a:spcPct val="100000"/>
              </a:lnSpc>
              <a:spcBef>
                <a:spcPct val="0"/>
              </a:spcBef>
              <a:spcAft>
                <a:spcPct val="0"/>
              </a:spcAft>
              <a:buClrTx/>
              <a:buSzTx/>
              <a:tabLst/>
            </a:pPr>
            <a:endParaRPr kumimoji="0" lang="en-GB" altLang="en-US" sz="22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Typically these </a:t>
            </a:r>
            <a:r>
              <a:rPr lang="en-GB" sz="2400" dirty="0">
                <a:solidFill>
                  <a:srgbClr val="595959"/>
                </a:solidFill>
                <a:latin typeface="-apple-system"/>
              </a:rPr>
              <a:t>include </a:t>
            </a:r>
            <a:r>
              <a:rPr lang="en-GB" sz="2400" b="0" i="0" dirty="0">
                <a:solidFill>
                  <a:srgbClr val="595959"/>
                </a:solidFill>
                <a:effectLst/>
                <a:latin typeface="-apple-system"/>
              </a:rPr>
              <a:t>effects from an external environment  (see Module 2) like political scenarios, weather changes, pandemics, outdated technology, etc., which affect the internal performance and put the output at risk.</a:t>
            </a:r>
            <a:endParaRPr kumimoji="0" lang="en-GB" altLang="en-US" sz="2200" b="0" i="0" u="none" strike="noStrike" cap="none" normalizeH="0" baseline="0" dirty="0">
              <a:ln>
                <a:noFill/>
              </a:ln>
              <a:solidFill>
                <a:srgbClr val="595959"/>
              </a:solidFill>
              <a:effectLst/>
              <a:latin typeface="+mn-lt"/>
            </a:endParaRPr>
          </a:p>
        </p:txBody>
      </p:sp>
      <p:pic>
        <p:nvPicPr>
          <p:cNvPr id="3" name="Picture 2" descr="Volume indicators">
            <a:extLst>
              <a:ext uri="{FF2B5EF4-FFF2-40B4-BE49-F238E27FC236}">
                <a16:creationId xmlns:a16="http://schemas.microsoft.com/office/drawing/2014/main" id="{7189CD14-2BA4-BAF8-1E74-FCE241D6E4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7389" y="2586789"/>
            <a:ext cx="4516916" cy="3212431"/>
          </a:xfrm>
          <a:prstGeom prst="rect">
            <a:avLst/>
          </a:prstGeom>
        </p:spPr>
      </p:pic>
    </p:spTree>
    <p:extLst>
      <p:ext uri="{BB962C8B-B14F-4D97-AF65-F5344CB8AC3E}">
        <p14:creationId xmlns:p14="http://schemas.microsoft.com/office/powerpoint/2010/main" val="306935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082B8-DD4B-0E8E-CFD7-F2E5A5DE5D2B}"/>
              </a:ext>
            </a:extLst>
          </p:cNvPr>
          <p:cNvSpPr>
            <a:spLocks noGrp="1"/>
          </p:cNvSpPr>
          <p:nvPr>
            <p:ph type="body" sz="quarter" idx="16"/>
          </p:nvPr>
        </p:nvSpPr>
        <p:spPr/>
        <p:txBody>
          <a:bodyPr/>
          <a:lstStyle/>
          <a:p>
            <a:r>
              <a:rPr lang="en-US" dirty="0"/>
              <a:t>Internal factors and risk management </a:t>
            </a:r>
          </a:p>
          <a:p>
            <a:endParaRPr lang="en-US" dirty="0"/>
          </a:p>
        </p:txBody>
      </p:sp>
      <p:sp>
        <p:nvSpPr>
          <p:cNvPr id="5" name="Text Placeholder 4">
            <a:extLst>
              <a:ext uri="{FF2B5EF4-FFF2-40B4-BE49-F238E27FC236}">
                <a16:creationId xmlns:a16="http://schemas.microsoft.com/office/drawing/2014/main" id="{73A9A7CF-796A-A12F-6DD1-6F940259DDC8}"/>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989259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n-US" altLang="en-US" sz="3600" b="0" i="0" u="none" strike="noStrike" cap="none" normalizeH="0" baseline="0" dirty="0">
                <a:ln>
                  <a:noFill/>
                </a:ln>
                <a:solidFill>
                  <a:schemeClr val="bg1"/>
                </a:solidFill>
                <a:effectLst/>
                <a:latin typeface="+mn-lt"/>
              </a:rPr>
              <a:t>The Top 5 </a:t>
            </a:r>
            <a:r>
              <a:rPr kumimoji="0" lang="en-GB" altLang="en-US" sz="3600" b="0" i="0" u="none" strike="noStrike" cap="none" normalizeH="0" baseline="0" dirty="0">
                <a:ln>
                  <a:noFill/>
                </a:ln>
                <a:solidFill>
                  <a:schemeClr val="bg1"/>
                </a:solidFill>
                <a:effectLst/>
                <a:latin typeface="+mn-lt"/>
              </a:rPr>
              <a:t>Operational Risks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Defining Operational </a:t>
            </a:r>
          </a:p>
          <a:p>
            <a:r>
              <a:rPr lang="en-GB" dirty="0">
                <a:solidFill>
                  <a:schemeClr val="bg1"/>
                </a:solidFill>
              </a:rPr>
              <a:t>Risk in SMEs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98479" y="2135600"/>
            <a:ext cx="6387332" cy="385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r>
              <a:rPr kumimoji="0" lang="en-GB" altLang="en-US" sz="2800" b="1" i="0" u="none" strike="noStrike" cap="none" normalizeH="0" baseline="0" dirty="0">
                <a:ln>
                  <a:noFill/>
                </a:ln>
                <a:solidFill>
                  <a:srgbClr val="F16924"/>
                </a:solidFill>
                <a:effectLst/>
                <a:latin typeface="+mn-lt"/>
              </a:rPr>
              <a:t>Intentional Fraud</a:t>
            </a:r>
          </a:p>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There have been cases where intentional conflict has arisen. Most organisations have a clause in their policies that the employees have to abide by fighting against conflict of interests and fraudulent practices, failing which they meet with extreme consequences. However, if such an event occurs, the SME has to bear monetary and defame losses, which are sometimes irrecoverable.</a:t>
            </a:r>
            <a:r>
              <a:rPr lang="en-GB" sz="2400" b="1" i="0" dirty="0">
                <a:solidFill>
                  <a:srgbClr val="595959"/>
                </a:solidFill>
                <a:effectLst/>
                <a:latin typeface="-apple-system"/>
              </a:rPr>
              <a:t> </a:t>
            </a:r>
            <a:endParaRPr kumimoji="0" lang="en-US" altLang="en-US" sz="2200" b="0" i="0" u="none" strike="noStrike" cap="none" normalizeH="0" baseline="0" dirty="0">
              <a:ln>
                <a:noFill/>
              </a:ln>
              <a:solidFill>
                <a:srgbClr val="595959"/>
              </a:solidFill>
              <a:effectLst/>
              <a:latin typeface="+mn-lt"/>
            </a:endParaRPr>
          </a:p>
        </p:txBody>
      </p:sp>
      <p:pic>
        <p:nvPicPr>
          <p:cNvPr id="3" name="Picture 2" descr="A group of red and white signs&#10;&#10;Description automatically generated with low confidence">
            <a:extLst>
              <a:ext uri="{FF2B5EF4-FFF2-40B4-BE49-F238E27FC236}">
                <a16:creationId xmlns:a16="http://schemas.microsoft.com/office/drawing/2014/main" id="{6F6ACB63-9EFC-2107-860A-E1D7931E0FA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28447" y="3029417"/>
            <a:ext cx="5163553" cy="2118532"/>
          </a:xfrm>
          <a:prstGeom prst="rect">
            <a:avLst/>
          </a:prstGeom>
        </p:spPr>
      </p:pic>
    </p:spTree>
    <p:extLst>
      <p:ext uri="{BB962C8B-B14F-4D97-AF65-F5344CB8AC3E}">
        <p14:creationId xmlns:p14="http://schemas.microsoft.com/office/powerpoint/2010/main" val="165931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9345" y="1683798"/>
            <a:ext cx="7695402" cy="1745202"/>
          </a:xfrm>
        </p:spPr>
        <p:txBody>
          <a:bodyPr>
            <a:noAutofit/>
          </a:bodyPr>
          <a:lstStyle/>
          <a:p>
            <a:pPr marL="0" indent="0"/>
            <a:r>
              <a:rPr lang="en-US" dirty="0">
                <a:effectLst/>
                <a:latin typeface="Calibri" panose="020F0502020204030204" pitchFamily="34" charset="0"/>
                <a:ea typeface="Calibri" panose="020F0502020204030204" pitchFamily="34" charset="0"/>
                <a:cs typeface="Calibri" panose="020F0502020204030204" pitchFamily="34" charset="0"/>
              </a:rPr>
              <a:t>Flame GmbH converts vehicles for fire brigades in particular. The vehicles are procured from the manufacturer and converted according to the customer's specifications and the applicable standards and laws. The company in northern Germany has grown continuously in recent years. Among other things, they took over the Thrower company as part of a succession, which also converts vehicles for the military and other applications at a second location. The company now has a total of about 30 employees.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With the takeover of the Thrower company, additional problems arose. Different costing and project management systems and different corporate cultures have meant that planned synergies could not be achieved, but the opposite has occurred. Processes no longer functioned, and problems arose in production.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Flame GmbH, Germany – the challenge</a:t>
            </a:r>
          </a:p>
          <a:p>
            <a:endParaRPr lang="en-GB" dirty="0"/>
          </a:p>
        </p:txBody>
      </p:sp>
      <p:pic>
        <p:nvPicPr>
          <p:cNvPr id="7" name="Picture 6" descr="Text&#10;&#10;Description automatically generated">
            <a:extLst>
              <a:ext uri="{FF2B5EF4-FFF2-40B4-BE49-F238E27FC236}">
                <a16:creationId xmlns:a16="http://schemas.microsoft.com/office/drawing/2014/main" id="{B843D1E0-2891-40B9-0E91-35E51D1C77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294593"/>
            <a:ext cx="4572000" cy="2819400"/>
          </a:xfrm>
          <a:prstGeom prst="rect">
            <a:avLst/>
          </a:prstGeom>
        </p:spPr>
      </p:pic>
    </p:spTree>
    <p:extLst>
      <p:ext uri="{BB962C8B-B14F-4D97-AF65-F5344CB8AC3E}">
        <p14:creationId xmlns:p14="http://schemas.microsoft.com/office/powerpoint/2010/main" val="3579954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9345" y="1959091"/>
            <a:ext cx="8272920" cy="1745202"/>
          </a:xfrm>
        </p:spPr>
        <p:txBody>
          <a:bodyPr>
            <a:noAutofit/>
          </a:bodyPr>
          <a:lstStyle/>
          <a:p>
            <a:pPr marL="0" indent="0"/>
            <a:r>
              <a:rPr lang="en-GB" dirty="0">
                <a:effectLst/>
                <a:latin typeface="Calibri" panose="020F0502020204030204" pitchFamily="34" charset="0"/>
                <a:ea typeface="Calibri" panose="020F0502020204030204" pitchFamily="34" charset="0"/>
                <a:cs typeface="Times New Roman" panose="02020603050405020304" pitchFamily="18" charset="0"/>
              </a:rPr>
              <a:t>In addition, in order to cover the increased fixed costs, </a:t>
            </a:r>
          </a:p>
          <a:p>
            <a:pPr marL="0" indent="0"/>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Orders were accepted that overstretched the company. </a:t>
            </a: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Materials were used with which the production team had no experience</a:t>
            </a: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international orders were accepted for which they were not familiar with the standards and specifications.</a:t>
            </a:r>
          </a:p>
          <a:p>
            <a:pPr marL="0" indent="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GB" dirty="0">
                <a:effectLst/>
                <a:latin typeface="Calibri" panose="020F0502020204030204" pitchFamily="34" charset="0"/>
                <a:ea typeface="Calibri" panose="020F0502020204030204" pitchFamily="34" charset="0"/>
                <a:cs typeface="Times New Roman" panose="02020603050405020304" pitchFamily="18" charset="0"/>
              </a:rPr>
              <a:t>As a result, the project calculations were wrong and considerably more man-days had to be invested in the orders than planned. This put the company in acute payment difficulties.</a:t>
            </a:r>
          </a:p>
          <a:p>
            <a:pPr marL="0" indent="0"/>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Flame GmbH, Germany – the challenge</a:t>
            </a:r>
          </a:p>
          <a:p>
            <a:endParaRPr lang="en-GB" dirty="0"/>
          </a:p>
        </p:txBody>
      </p:sp>
      <p:pic>
        <p:nvPicPr>
          <p:cNvPr id="5" name="Picture 4" descr="Text&#10;&#10;Description automatically generated">
            <a:extLst>
              <a:ext uri="{FF2B5EF4-FFF2-40B4-BE49-F238E27FC236}">
                <a16:creationId xmlns:a16="http://schemas.microsoft.com/office/drawing/2014/main" id="{463D02DB-1D65-F225-D7A5-228A55067F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294593"/>
            <a:ext cx="4572000" cy="2819400"/>
          </a:xfrm>
          <a:prstGeom prst="rect">
            <a:avLst/>
          </a:prstGeom>
        </p:spPr>
      </p:pic>
    </p:spTree>
    <p:extLst>
      <p:ext uri="{BB962C8B-B14F-4D97-AF65-F5344CB8AC3E}">
        <p14:creationId xmlns:p14="http://schemas.microsoft.com/office/powerpoint/2010/main" val="4025483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65824" cy="1745202"/>
          </a:xfrm>
        </p:spPr>
        <p:txBody>
          <a:bodyPr>
            <a:noAutofit/>
          </a:bodyPr>
          <a:lstStyle/>
          <a:p>
            <a:pPr marL="0" indent="0">
              <a:lnSpc>
                <a:spcPts val="2200"/>
              </a:lnSpc>
            </a:pPr>
            <a:endParaRPr lang="en-GB" dirty="0"/>
          </a:p>
          <a:p>
            <a:pPr marL="0" indent="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Due to the acute payment difficulties, the company sought advice from an advisor experienced in insolvency matters.  Together they analyzed the situation and determined that the company was not yet insolvent, but there was a threat of insolvency, i.e., in Germany it has the right to file for insolvency, but not the obligation. </a:t>
            </a:r>
          </a:p>
          <a:p>
            <a:pPr marL="0" indent="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At the same time, the company's business model and all corporate processes were systematically </a:t>
            </a:r>
            <a:r>
              <a:rPr lang="en-US" dirty="0" err="1">
                <a:effectLst/>
                <a:latin typeface="Calibri" panose="020F0502020204030204" pitchFamily="34" charset="0"/>
                <a:ea typeface="Calibri" panose="020F0502020204030204" pitchFamily="34" charset="0"/>
                <a:cs typeface="Calibri" panose="020F0502020204030204" pitchFamily="34" charset="0"/>
              </a:rPr>
              <a:t>analysed</a:t>
            </a:r>
            <a:r>
              <a:rPr lang="en-US" dirty="0">
                <a:effectLst/>
                <a:latin typeface="Calibri" panose="020F0502020204030204" pitchFamily="34" charset="0"/>
                <a:ea typeface="Calibri" panose="020F0502020204030204" pitchFamily="34" charset="0"/>
                <a:cs typeface="Calibri" panose="020F0502020204030204" pitchFamily="34" charset="0"/>
              </a:rPr>
              <a:t>.  As a result, a contingency plan was developed, and a comprehensive strategic reorientation was initiated in parallel.</a:t>
            </a:r>
          </a:p>
          <a:p>
            <a:pPr>
              <a:lnSpc>
                <a:spcPct val="100000"/>
              </a:lnSpc>
              <a:spcAft>
                <a:spcPts val="800"/>
              </a:spcAft>
            </a:pPr>
            <a:r>
              <a:rPr lang="en-US" b="1" dirty="0">
                <a:solidFill>
                  <a:srgbClr val="F16924"/>
                </a:solidFill>
                <a:latin typeface="Calibri" panose="020F0502020204030204" pitchFamily="34" charset="0"/>
                <a:ea typeface="Calibri" panose="020F0502020204030204" pitchFamily="34" charset="0"/>
                <a:cs typeface="Calibri" panose="020F0502020204030204" pitchFamily="34" charset="0"/>
              </a:rPr>
              <a:t>Immediate</a:t>
            </a: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 intervention measures: </a:t>
            </a:r>
            <a:endParaRPr lang="en-IE"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Immediate adaptation of the calculation scheme for quotations</a:t>
            </a:r>
            <a:r>
              <a:rPr lang="en-US" dirty="0">
                <a:effectLst/>
                <a:latin typeface="Calibri" panose="020F0502020204030204" pitchFamily="34" charset="0"/>
                <a:ea typeface="Calibri" panose="020F0502020204030204" pitchFamily="34" charset="0"/>
                <a:cs typeface="Calibri" panose="020F0502020204030204" pitchFamily="34" charset="0"/>
              </a:rPr>
              <a:t>: The calculation scheme has been standardised and revised. All offers currently in progress were recalculated with the new calculation scheme - and some offers that did not promise a sufficient margin were withdrawn.</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Flame GmbH – the intervention</a:t>
            </a:r>
          </a:p>
        </p:txBody>
      </p:sp>
    </p:spTree>
    <p:extLst>
      <p:ext uri="{BB962C8B-B14F-4D97-AF65-F5344CB8AC3E}">
        <p14:creationId xmlns:p14="http://schemas.microsoft.com/office/powerpoint/2010/main" val="1064121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7983890" cy="1745202"/>
          </a:xfrm>
        </p:spPr>
        <p:txBody>
          <a:bodyPr>
            <a:noAutofit/>
          </a:bodyPr>
          <a:lstStyle/>
          <a:p>
            <a:pPr marL="0" indent="0">
              <a:lnSpc>
                <a:spcPts val="2200"/>
              </a:lnSpc>
            </a:pPr>
            <a:endParaRPr lang="en-GB" dirty="0"/>
          </a:p>
          <a:p>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Sale and Lease Back</a:t>
            </a:r>
            <a:r>
              <a:rPr lang="en-US" dirty="0">
                <a:effectLst/>
                <a:latin typeface="Calibri" panose="020F0502020204030204" pitchFamily="34" charset="0"/>
                <a:ea typeface="Calibri" panose="020F0502020204030204" pitchFamily="34" charset="0"/>
                <a:cs typeface="Calibri" panose="020F0502020204030204" pitchFamily="34" charset="0"/>
              </a:rPr>
              <a:t>: To ease the liquidity situation, machines were sold to a leasing company, from which the machines were then leased for a fixed period of time (Attention: this is typically an expensive form of financing and should only be used in emergencies)</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Factoring: </a:t>
            </a:r>
            <a:r>
              <a:rPr lang="en-US" dirty="0">
                <a:effectLst/>
                <a:latin typeface="Calibri" panose="020F0502020204030204" pitchFamily="34" charset="0"/>
                <a:ea typeface="Calibri" panose="020F0502020204030204" pitchFamily="34" charset="0"/>
                <a:cs typeface="Calibri" panose="020F0502020204030204" pitchFamily="34" charset="0"/>
              </a:rPr>
              <a:t>The existing orders and the associated receivables were sold to a factoring company, which paid out part of the receivables directly</a:t>
            </a:r>
          </a:p>
          <a:p>
            <a:pPr marL="342900" indent="-342900">
              <a:buFontTx/>
              <a:buChar char="-"/>
            </a:pPr>
            <a:endParaRPr lang="en-IE"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Negotiating with clients</a:t>
            </a:r>
            <a:r>
              <a:rPr lang="en-US" dirty="0">
                <a:effectLst/>
                <a:latin typeface="Calibri" panose="020F0502020204030204" pitchFamily="34" charset="0"/>
                <a:ea typeface="Calibri" panose="020F0502020204030204" pitchFamily="34" charset="0"/>
                <a:cs typeface="Calibri" panose="020F0502020204030204" pitchFamily="34" charset="0"/>
              </a:rPr>
              <a:t>: Clients were approached, and it </a:t>
            </a:r>
            <a:r>
              <a:rPr lang="en-US" dirty="0">
                <a:latin typeface="Calibri" panose="020F0502020204030204" pitchFamily="34" charset="0"/>
                <a:ea typeface="Calibri" panose="020F0502020204030204" pitchFamily="34" charset="0"/>
                <a:cs typeface="Calibri" panose="020F0502020204030204" pitchFamily="34" charset="0"/>
              </a:rPr>
              <a:t>was </a:t>
            </a:r>
            <a:r>
              <a:rPr lang="en-US" dirty="0">
                <a:effectLst/>
                <a:latin typeface="Calibri" panose="020F0502020204030204" pitchFamily="34" charset="0"/>
                <a:ea typeface="Calibri" panose="020F0502020204030204" pitchFamily="34" charset="0"/>
                <a:cs typeface="Calibri" panose="020F0502020204030204" pitchFamily="34" charset="0"/>
              </a:rPr>
              <a:t>partly possible to obtain additional deposits from them</a:t>
            </a:r>
          </a:p>
          <a:p>
            <a:pPr marL="342900" indent="-342900">
              <a:buFontTx/>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Flame GmbH – the intervention</a:t>
            </a:r>
          </a:p>
        </p:txBody>
      </p:sp>
      <p:pic>
        <p:nvPicPr>
          <p:cNvPr id="5" name="Picture 4" descr="A picture containing indoor, lock, counter&#10;&#10;Description automatically generated">
            <a:extLst>
              <a:ext uri="{FF2B5EF4-FFF2-40B4-BE49-F238E27FC236}">
                <a16:creationId xmlns:a16="http://schemas.microsoft.com/office/drawing/2014/main" id="{D4801BB3-67F5-39F9-8607-C424DF5A77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83675" y="2732550"/>
            <a:ext cx="4082932" cy="2296649"/>
          </a:xfrm>
          <a:prstGeom prst="rect">
            <a:avLst/>
          </a:prstGeom>
        </p:spPr>
      </p:pic>
    </p:spTree>
    <p:extLst>
      <p:ext uri="{BB962C8B-B14F-4D97-AF65-F5344CB8AC3E}">
        <p14:creationId xmlns:p14="http://schemas.microsoft.com/office/powerpoint/2010/main" val="4221901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05396" cy="1745202"/>
          </a:xfrm>
        </p:spPr>
        <p:txBody>
          <a:bodyPr>
            <a:noAutofit/>
          </a:bodyPr>
          <a:lstStyle/>
          <a:p>
            <a:pPr marL="0" indent="0">
              <a:lnSpc>
                <a:spcPts val="2200"/>
              </a:lnSpc>
            </a:pPr>
            <a:endParaRPr lang="en-GB" dirty="0"/>
          </a:p>
          <a:p>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Strategic intervention measures: </a:t>
            </a:r>
            <a:endParaRPr lang="en-IE" b="1"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Concentration on the core business: </a:t>
            </a:r>
            <a:r>
              <a:rPr lang="en-US" dirty="0">
                <a:effectLst/>
                <a:latin typeface="Calibri" panose="020F0502020204030204" pitchFamily="34" charset="0"/>
                <a:ea typeface="Calibri" panose="020F0502020204030204" pitchFamily="34" charset="0"/>
                <a:cs typeface="Calibri" panose="020F0502020204030204" pitchFamily="34" charset="0"/>
              </a:rPr>
              <a:t>In the analysis it has been found out that the original core business (mainly the conversion of fire fighting vehicles mainly for the German market) continued to be highly profitable, while the international projects as well as the projects that produced vehicles for other applications were the cause of the problems. The medium-term strategy was therefore to concentrate on the core business. To this end, the following measures were initiated: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Sale of the second site to a specialist builder of military vehicles: </a:t>
            </a:r>
            <a:r>
              <a:rPr lang="en-US" dirty="0">
                <a:effectLst/>
                <a:latin typeface="Calibri" panose="020F0502020204030204" pitchFamily="34" charset="0"/>
                <a:ea typeface="Calibri" panose="020F0502020204030204" pitchFamily="34" charset="0"/>
                <a:cs typeface="Calibri" panose="020F0502020204030204" pitchFamily="34" charset="0"/>
              </a:rPr>
              <a:t>A buyer was sought for the newly acquired site, who took over the existing orders as well as the employees of this site.</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Closure of international sales: </a:t>
            </a:r>
            <a:r>
              <a:rPr lang="en-US" dirty="0">
                <a:effectLst/>
                <a:latin typeface="Calibri" panose="020F0502020204030204" pitchFamily="34" charset="0"/>
                <a:ea typeface="Calibri" panose="020F0502020204030204" pitchFamily="34" charset="0"/>
                <a:cs typeface="Calibri" panose="020F0502020204030204" pitchFamily="34" charset="0"/>
              </a:rPr>
              <a:t>As the international projects and the associated requirements with regard to standards and materials led to considerable production problems, international sales were closed.</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Flame GmbH – the intervention</a:t>
            </a:r>
          </a:p>
        </p:txBody>
      </p:sp>
    </p:spTree>
    <p:extLst>
      <p:ext uri="{BB962C8B-B14F-4D97-AF65-F5344CB8AC3E}">
        <p14:creationId xmlns:p14="http://schemas.microsoft.com/office/powerpoint/2010/main" val="392107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7683100" cy="1745202"/>
          </a:xfrm>
        </p:spPr>
        <p:txBody>
          <a:bodyPr>
            <a:noAutofit/>
          </a:bodyPr>
          <a:lstStyle/>
          <a:p>
            <a:pPr marL="0" indent="0">
              <a:lnSpc>
                <a:spcPts val="2200"/>
              </a:lnSpc>
            </a:pPr>
            <a:endParaRPr lang="en-GB" dirty="0"/>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The desired growth of the company has led to the company back to success. Based on deep analysis, it determined which areas were profitable and appropriate measures were initiated. </a:t>
            </a:r>
          </a:p>
          <a:p>
            <a:pPr marL="0" indent="0"/>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However, firstly ad-hoc measures had to be implemented to avoid the acute risk of insolvency. For this purpose, financial losses had to be accepted (high costs due to sale-and-lease-back, losses due to the cheaper sale of the second location, which was taken over at a much higher price).  This created the necessary time and financial leeway to be able to initiate the necessary strategic reorganization. </a:t>
            </a:r>
          </a:p>
          <a:p>
            <a:pPr marL="0" indent="0"/>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r>
              <a:rPr lang="en-US" dirty="0">
                <a:effectLst/>
                <a:latin typeface="Calibri" panose="020F0502020204030204" pitchFamily="34" charset="0"/>
                <a:ea typeface="Calibri" panose="020F0502020204030204" pitchFamily="34" charset="0"/>
                <a:cs typeface="Calibri" panose="020F0502020204030204" pitchFamily="34" charset="0"/>
              </a:rPr>
              <a:t>The company is now operating profitably again in its original segment.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CASE STUDY – Flame GmbH  – outcome</a:t>
            </a:r>
          </a:p>
        </p:txBody>
      </p:sp>
      <p:pic>
        <p:nvPicPr>
          <p:cNvPr id="6" name="Picture 5" descr="Woman pulling large balloon with rope">
            <a:extLst>
              <a:ext uri="{FF2B5EF4-FFF2-40B4-BE49-F238E27FC236}">
                <a16:creationId xmlns:a16="http://schemas.microsoft.com/office/drawing/2014/main" id="{9DED6DFD-79DB-0A83-4B2F-EDE93D61C4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6779" y="2664421"/>
            <a:ext cx="4096752" cy="2731168"/>
          </a:xfrm>
          <a:prstGeom prst="rect">
            <a:avLst/>
          </a:prstGeom>
        </p:spPr>
      </p:pic>
    </p:spTree>
    <p:extLst>
      <p:ext uri="{BB962C8B-B14F-4D97-AF65-F5344CB8AC3E}">
        <p14:creationId xmlns:p14="http://schemas.microsoft.com/office/powerpoint/2010/main" val="2483619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A9A0F-CC89-BF43-146E-165877F8478C}"/>
              </a:ext>
            </a:extLst>
          </p:cNvPr>
          <p:cNvSpPr>
            <a:spLocks noGrp="1"/>
          </p:cNvSpPr>
          <p:nvPr>
            <p:ph type="body" sz="quarter" idx="16"/>
          </p:nvPr>
        </p:nvSpPr>
        <p:spPr/>
        <p:txBody>
          <a:bodyPr>
            <a:noAutofit/>
          </a:bodyPr>
          <a:lstStyle/>
          <a:p>
            <a:r>
              <a:rPr lang="en-US" sz="4000" dirty="0">
                <a:effectLst/>
                <a:latin typeface="Calibri" panose="020F0502020204030204" pitchFamily="34" charset="0"/>
                <a:ea typeface="Calibri" panose="020F0502020204030204" pitchFamily="34" charset="0"/>
                <a:cs typeface="Calibri" panose="020F0502020204030204" pitchFamily="34" charset="0"/>
              </a:rPr>
              <a:t>Technology Deficits – Lack of Skills and Resources </a:t>
            </a:r>
            <a:endParaRPr lang="en-US" sz="4000" dirty="0"/>
          </a:p>
        </p:txBody>
      </p:sp>
      <p:sp>
        <p:nvSpPr>
          <p:cNvPr id="3" name="Text Placeholder 2">
            <a:extLst>
              <a:ext uri="{FF2B5EF4-FFF2-40B4-BE49-F238E27FC236}">
                <a16:creationId xmlns:a16="http://schemas.microsoft.com/office/drawing/2014/main" id="{606A8E9F-4235-313C-2D65-64418A5AA1DD}"/>
              </a:ext>
            </a:extLst>
          </p:cNvPr>
          <p:cNvSpPr>
            <a:spLocks noGrp="1"/>
          </p:cNvSpPr>
          <p:nvPr>
            <p:ph type="body" sz="quarter" idx="17"/>
          </p:nvPr>
        </p:nvSpPr>
        <p:spPr/>
        <p:txBody>
          <a:bodyPr>
            <a:normAutofit fontScale="47500" lnSpcReduction="20000"/>
          </a:bodyPr>
          <a:lstStyle/>
          <a:p>
            <a:r>
              <a:rPr lang="en-US" dirty="0"/>
              <a:t>08</a:t>
            </a:r>
          </a:p>
        </p:txBody>
      </p:sp>
    </p:spTree>
    <p:extLst>
      <p:ext uri="{BB962C8B-B14F-4D97-AF65-F5344CB8AC3E}">
        <p14:creationId xmlns:p14="http://schemas.microsoft.com/office/powerpoint/2010/main" val="278840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51284" y="1330036"/>
            <a:ext cx="4545359" cy="5332021"/>
          </a:xfrm>
        </p:spPr>
        <p:txBody>
          <a:bodyPr>
            <a:normAutofit/>
          </a:bodyPr>
          <a:lstStyle/>
          <a:p>
            <a:pPr marL="0" indent="0">
              <a:lnSpc>
                <a:spcPts val="2280"/>
              </a:lnSpc>
            </a:pPr>
            <a:r>
              <a:rPr lang="en-GB" sz="2200" dirty="0"/>
              <a:t>In Module 2, we put the spotlight on technology crises from external factors such as cybercrime.</a:t>
            </a:r>
          </a:p>
          <a:p>
            <a:pPr marL="0" indent="0">
              <a:lnSpc>
                <a:spcPts val="2280"/>
              </a:lnSpc>
            </a:pPr>
            <a:endParaRPr lang="en-GB" sz="2200" dirty="0"/>
          </a:p>
          <a:p>
            <a:pPr marL="0" indent="0">
              <a:lnSpc>
                <a:spcPts val="2280"/>
              </a:lnSpc>
            </a:pPr>
            <a:r>
              <a:rPr lang="en-GB" sz="2200" dirty="0"/>
              <a:t>As a very real internal risk, technology deficits through a lack of skills and resources can lead to serious consequences. </a:t>
            </a:r>
          </a:p>
          <a:p>
            <a:pPr marL="0" indent="0">
              <a:lnSpc>
                <a:spcPts val="2280"/>
              </a:lnSpc>
            </a:pPr>
            <a:endParaRPr lang="en-GB" sz="2200" dirty="0"/>
          </a:p>
          <a:p>
            <a:pPr marL="0" indent="0">
              <a:lnSpc>
                <a:spcPts val="2280"/>
              </a:lnSpc>
            </a:pPr>
            <a:r>
              <a:rPr lang="en-GB" sz="2200" b="0" i="0" dirty="0">
                <a:effectLst/>
              </a:rPr>
              <a:t>According to the OECD, some SMEs face an internal skills gap that prevents managers and workers from identifying the digital technologies they need and adapting business models and processes.</a:t>
            </a:r>
            <a:endParaRPr lang="en-GB" sz="2200" dirty="0"/>
          </a:p>
          <a:p>
            <a:pPr marL="0" indent="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r>
              <a:rPr lang="en-US" dirty="0"/>
              <a:t>Technology Deficits</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45BC5A8D-831F-9D4E-A8A9-CFB6F1CF4B0B}"/>
              </a:ext>
            </a:extLst>
          </p:cNvPr>
          <p:cNvSpPr txBox="1"/>
          <p:nvPr/>
        </p:nvSpPr>
        <p:spPr>
          <a:xfrm>
            <a:off x="6307555" y="377372"/>
            <a:ext cx="5748087" cy="6278642"/>
          </a:xfrm>
          <a:prstGeom prst="rect">
            <a:avLst/>
          </a:prstGeom>
          <a:noFill/>
        </p:spPr>
        <p:txBody>
          <a:bodyPr wrap="square">
            <a:spAutoFit/>
          </a:bodyPr>
          <a:lstStyle/>
          <a:p>
            <a:pPr algn="l"/>
            <a:r>
              <a:rPr lang="en-GB" sz="2400" b="1" dirty="0">
                <a:solidFill>
                  <a:srgbClr val="F16924"/>
                </a:solidFill>
                <a:effectLst/>
              </a:rPr>
              <a:t>How many of these challenges resonate with your business?</a:t>
            </a:r>
          </a:p>
          <a:p>
            <a:pPr algn="l"/>
            <a:endParaRPr lang="en-GB" sz="2400" b="1" dirty="0">
              <a:solidFill>
                <a:srgbClr val="1C1C1C"/>
              </a:solidFill>
            </a:endParaRPr>
          </a:p>
          <a:p>
            <a:pPr algn="l"/>
            <a:r>
              <a:rPr lang="en-GB" sz="2400" dirty="0">
                <a:solidFill>
                  <a:srgbClr val="1C1C1C"/>
                </a:solidFill>
                <a:effectLst/>
              </a:rPr>
              <a:t>NSBA survey reveals the challenges as :-</a:t>
            </a:r>
          </a:p>
          <a:p>
            <a:pPr algn="l"/>
            <a:endParaRPr lang="en-GB" sz="2400" b="1" dirty="0">
              <a:solidFill>
                <a:srgbClr val="1C1C1C"/>
              </a:solidFill>
            </a:endParaRPr>
          </a:p>
          <a:p>
            <a:pPr algn="l">
              <a:buFont typeface="+mj-lt"/>
              <a:buAutoNum type="arabicPeriod"/>
            </a:pPr>
            <a:r>
              <a:rPr lang="en-GB" sz="2400" b="0" i="0" dirty="0">
                <a:solidFill>
                  <a:srgbClr val="606060"/>
                </a:solidFill>
                <a:effectLst/>
              </a:rPr>
              <a:t>Costs of needed upgrades: 44%</a:t>
            </a:r>
          </a:p>
          <a:p>
            <a:pPr algn="l">
              <a:buFont typeface="+mj-lt"/>
              <a:buAutoNum type="arabicPeriod"/>
            </a:pPr>
            <a:r>
              <a:rPr lang="en-GB" sz="2400" b="0" i="0" dirty="0">
                <a:solidFill>
                  <a:srgbClr val="606060"/>
                </a:solidFill>
                <a:effectLst/>
              </a:rPr>
              <a:t>Security issues: 42%</a:t>
            </a:r>
          </a:p>
          <a:p>
            <a:pPr algn="l">
              <a:buFont typeface="+mj-lt"/>
              <a:buAutoNum type="arabicPeriod"/>
            </a:pPr>
            <a:r>
              <a:rPr lang="en-GB" sz="2400" b="0" i="0" dirty="0">
                <a:solidFill>
                  <a:srgbClr val="606060"/>
                </a:solidFill>
                <a:effectLst/>
              </a:rPr>
              <a:t>Time it takes to fix problems: 37%</a:t>
            </a:r>
          </a:p>
          <a:p>
            <a:pPr algn="l">
              <a:buFont typeface="+mj-lt"/>
              <a:buAutoNum type="arabicPeriod"/>
            </a:pPr>
            <a:r>
              <a:rPr lang="en-GB" sz="2400" b="0" i="0" dirty="0">
                <a:solidFill>
                  <a:srgbClr val="606060"/>
                </a:solidFill>
                <a:effectLst/>
              </a:rPr>
              <a:t>Cost of maintaining technology: 36%</a:t>
            </a:r>
          </a:p>
          <a:p>
            <a:pPr algn="l">
              <a:buFont typeface="+mj-lt"/>
              <a:buAutoNum type="arabicPeriod"/>
            </a:pPr>
            <a:r>
              <a:rPr lang="en-GB" sz="2400" b="0" i="0" dirty="0">
                <a:solidFill>
                  <a:srgbClr val="606060"/>
                </a:solidFill>
                <a:effectLst/>
              </a:rPr>
              <a:t>Breaks in service: 30%</a:t>
            </a:r>
          </a:p>
          <a:p>
            <a:pPr algn="l">
              <a:buFont typeface="+mj-lt"/>
              <a:buAutoNum type="arabicPeriod"/>
            </a:pPr>
            <a:r>
              <a:rPr lang="en-GB" sz="2400" b="0" i="0" dirty="0">
                <a:solidFill>
                  <a:srgbClr val="606060"/>
                </a:solidFill>
                <a:effectLst/>
              </a:rPr>
              <a:t>Lack of expertise: 26%</a:t>
            </a:r>
          </a:p>
          <a:p>
            <a:pPr algn="l">
              <a:buFont typeface="+mj-lt"/>
              <a:buAutoNum type="arabicPeriod"/>
            </a:pPr>
            <a:r>
              <a:rPr lang="en-GB" sz="2400" b="0" i="0" dirty="0">
                <a:solidFill>
                  <a:srgbClr val="606060"/>
                </a:solidFill>
                <a:effectLst/>
              </a:rPr>
              <a:t>Response time from external support company: 18%</a:t>
            </a:r>
          </a:p>
          <a:p>
            <a:pPr algn="l"/>
            <a:endParaRPr lang="en-GB" sz="2400" b="0" i="0" dirty="0">
              <a:solidFill>
                <a:srgbClr val="606060"/>
              </a:solidFill>
              <a:effectLst/>
            </a:endParaRPr>
          </a:p>
          <a:p>
            <a:pPr algn="l"/>
            <a:r>
              <a:rPr lang="en-GB" sz="2400" b="1" dirty="0">
                <a:solidFill>
                  <a:srgbClr val="595959"/>
                </a:solidFill>
                <a:effectLst/>
              </a:rPr>
              <a:t>Is managing your IT getting easier or harder?</a:t>
            </a:r>
          </a:p>
          <a:p>
            <a:pPr algn="l"/>
            <a:endParaRPr lang="en-GB" b="1" dirty="0">
              <a:solidFill>
                <a:srgbClr val="1C1C1C"/>
              </a:solidFill>
              <a:effectLst/>
              <a:latin typeface="Open Sans" panose="020B0606030504020204" pitchFamily="34" charset="0"/>
            </a:endParaRPr>
          </a:p>
        </p:txBody>
      </p:sp>
    </p:spTree>
    <p:extLst>
      <p:ext uri="{BB962C8B-B14F-4D97-AF65-F5344CB8AC3E}">
        <p14:creationId xmlns:p14="http://schemas.microsoft.com/office/powerpoint/2010/main" val="6493030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7093553" cy="1745202"/>
          </a:xfrm>
        </p:spPr>
        <p:txBody>
          <a:bodyPr>
            <a:noAutofit/>
          </a:bodyPr>
          <a:lstStyle/>
          <a:p>
            <a:pPr marL="0" indent="0">
              <a:lnSpc>
                <a:spcPts val="2200"/>
              </a:lnSpc>
            </a:pPr>
            <a:endParaRPr lang="en-GB" sz="2400" dirty="0"/>
          </a:p>
          <a:p>
            <a:pPr marL="0" indent="0"/>
            <a:r>
              <a:rPr lang="en-GB" sz="2400" dirty="0">
                <a:effectLst/>
                <a:latin typeface="Calibri" panose="020F0502020204030204" pitchFamily="34" charset="0"/>
                <a:ea typeface="Calibri" panose="020F0502020204030204" pitchFamily="34" charset="0"/>
                <a:cs typeface="Times New Roman" panose="02020603050405020304" pitchFamily="18" charset="0"/>
              </a:rPr>
              <a:t>Small businesses have a lot of competition when it comes to hiring employees with an adequate skill set required for solving IT issues. Larger companies have the advantage in that they can offer higher salaries and better benefits, so SMEs may have to outsource their IT staff to reduce costs.</a:t>
            </a:r>
          </a:p>
          <a:p>
            <a:pPr marL="0" indent="0"/>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GB" sz="2400" dirty="0">
                <a:effectLst/>
                <a:latin typeface="Calibri" panose="020F0502020204030204" pitchFamily="34" charset="0"/>
                <a:ea typeface="Calibri" panose="020F0502020204030204" pitchFamily="34" charset="0"/>
                <a:cs typeface="Times New Roman" panose="02020603050405020304" pitchFamily="18" charset="0"/>
              </a:rPr>
              <a:t>While nearly half of small businesses outsource most or all of their technology management and support, this is not necessarily an effective way to manage IT issues. Outsourcing can be inefficient, and problems can arise when there is no one qualified in-house performing the function as the firm’s IT expert.</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Inhouse or Outsource?</a:t>
            </a:r>
          </a:p>
        </p:txBody>
      </p:sp>
      <p:pic>
        <p:nvPicPr>
          <p:cNvPr id="5" name="Picture 4" descr="A picture containing text, sign, sky, outdoor&#10;&#10;Description automatically generated">
            <a:extLst>
              <a:ext uri="{FF2B5EF4-FFF2-40B4-BE49-F238E27FC236}">
                <a16:creationId xmlns:a16="http://schemas.microsoft.com/office/drawing/2014/main" id="{F45BB54A-E84B-87A5-9A3F-E994486EE0B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500060" y="2314309"/>
            <a:ext cx="4458261" cy="3043031"/>
          </a:xfrm>
          <a:prstGeom prst="rect">
            <a:avLst/>
          </a:prstGeom>
        </p:spPr>
      </p:pic>
    </p:spTree>
    <p:extLst>
      <p:ext uri="{BB962C8B-B14F-4D97-AF65-F5344CB8AC3E}">
        <p14:creationId xmlns:p14="http://schemas.microsoft.com/office/powerpoint/2010/main" val="307644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69961" y="1606091"/>
            <a:ext cx="8099336" cy="3867704"/>
          </a:xfrm>
        </p:spPr>
        <p:txBody>
          <a:bodyPr>
            <a:normAutofit/>
          </a:bodyPr>
          <a:lstStyle/>
          <a:p>
            <a:pPr marL="0" indent="0"/>
            <a:r>
              <a:rPr lang="en-GB" b="0" i="0" dirty="0">
                <a:solidFill>
                  <a:srgbClr val="666666"/>
                </a:solidFill>
                <a:effectLst/>
              </a:rPr>
              <a:t>The internal business environment comprises of factors within the company which impact the success and approach of operations. </a:t>
            </a:r>
            <a:r>
              <a:rPr lang="en-GB" b="0" i="0" u="none" strike="noStrike" dirty="0">
                <a:effectLst/>
              </a:rPr>
              <a:t>Unlike the external environment (Module 2)</a:t>
            </a:r>
            <a:r>
              <a:rPr lang="en-GB" b="0" i="0" dirty="0">
                <a:effectLst/>
              </a:rPr>
              <a:t>, </a:t>
            </a:r>
            <a:r>
              <a:rPr lang="en-GB" b="0" i="0" dirty="0">
                <a:solidFill>
                  <a:srgbClr val="666666"/>
                </a:solidFill>
                <a:effectLst/>
              </a:rPr>
              <a:t>the company has control over these factors. While we know it is important to recognize potential opportunities and threats outside company operations, managing the strengths of internal operations is the key to business success.  </a:t>
            </a:r>
          </a:p>
          <a:p>
            <a:pPr marL="0" indent="0"/>
            <a:endParaRPr lang="en-GB" dirty="0">
              <a:solidFill>
                <a:srgbClr val="666666"/>
              </a:solidFill>
            </a:endParaRPr>
          </a:p>
          <a:p>
            <a:pPr marL="0" indent="0"/>
            <a:r>
              <a:rPr lang="en-GB" b="0" i="0" dirty="0">
                <a:effectLst/>
              </a:rPr>
              <a:t>The greatest thing about internal factors is that you have control over most of them.  The three main internal factors are labour, finance, and technology. Let’s summarise these factors now before we delve deeper into each area later in this module. </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Internal factors</a:t>
            </a:r>
          </a:p>
        </p:txBody>
      </p:sp>
      <p:pic>
        <p:nvPicPr>
          <p:cNvPr id="12" name="Picture 11">
            <a:extLst>
              <a:ext uri="{FF2B5EF4-FFF2-40B4-BE49-F238E27FC236}">
                <a16:creationId xmlns:a16="http://schemas.microsoft.com/office/drawing/2014/main" id="{856E4D0A-840A-8E3C-F4EB-17F3DB1040FC}"/>
              </a:ext>
            </a:extLst>
          </p:cNvPr>
          <p:cNvPicPr>
            <a:picLocks noChangeAspect="1"/>
          </p:cNvPicPr>
          <p:nvPr/>
        </p:nvPicPr>
        <p:blipFill>
          <a:blip r:embed="rId3"/>
          <a:stretch>
            <a:fillRect/>
          </a:stretch>
        </p:blipFill>
        <p:spPr>
          <a:xfrm>
            <a:off x="8852134" y="1606091"/>
            <a:ext cx="2969905" cy="4018625"/>
          </a:xfrm>
          <a:prstGeom prst="rect">
            <a:avLst/>
          </a:prstGeom>
        </p:spPr>
      </p:pic>
    </p:spTree>
    <p:extLst>
      <p:ext uri="{BB962C8B-B14F-4D97-AF65-F5344CB8AC3E}">
        <p14:creationId xmlns:p14="http://schemas.microsoft.com/office/powerpoint/2010/main" val="1921670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6E2393-E5A0-1A76-01F5-A273C9398B37}"/>
              </a:ext>
            </a:extLst>
          </p:cNvPr>
          <p:cNvSpPr/>
          <p:nvPr/>
        </p:nvSpPr>
        <p:spPr>
          <a:xfrm>
            <a:off x="265988" y="24063"/>
            <a:ext cx="49918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p>
          <a:p>
            <a:endParaRPr lang="en-GB" sz="2400" dirty="0"/>
          </a:p>
          <a:p>
            <a:r>
              <a:rPr lang="en-GB" sz="2400" dirty="0"/>
              <a:t>Technology enables SMEs to automate tasks, give customers an easy way of making a sale, conduct research, collaborate on tasks, communicate with people, and much more. </a:t>
            </a:r>
          </a:p>
          <a:p>
            <a:endParaRPr lang="en-GB" sz="2400" dirty="0"/>
          </a:p>
          <a:p>
            <a:r>
              <a:rPr lang="en-GB" sz="2400" dirty="0"/>
              <a:t>But be aware of the 4 potential risks that may arise.</a:t>
            </a:r>
          </a:p>
          <a:p>
            <a:endParaRPr lang="en-GB" sz="2400" dirty="0"/>
          </a:p>
          <a:p>
            <a:r>
              <a:rPr lang="en-GB" sz="2400" dirty="0"/>
              <a:t>SOURCE  </a:t>
            </a:r>
            <a:r>
              <a:rPr lang="en-GB" sz="2400" dirty="0">
                <a:hlinkClick r:id="rId2"/>
              </a:rPr>
              <a:t>4 Common Tech Failures For SMEs In 2022 ⋆ Isa Lillo</a:t>
            </a:r>
            <a:endParaRPr lang="en-US" sz="2400" dirty="0"/>
          </a:p>
        </p:txBody>
      </p:sp>
      <p:sp>
        <p:nvSpPr>
          <p:cNvPr id="9" name="Rectangle 8">
            <a:extLst>
              <a:ext uri="{FF2B5EF4-FFF2-40B4-BE49-F238E27FC236}">
                <a16:creationId xmlns:a16="http://schemas.microsoft.com/office/drawing/2014/main" id="{A0A0FF91-9F40-D2B8-969E-DFAD94667797}"/>
              </a:ext>
            </a:extLst>
          </p:cNvPr>
          <p:cNvSpPr/>
          <p:nvPr/>
        </p:nvSpPr>
        <p:spPr>
          <a:xfrm>
            <a:off x="7785722" y="1674681"/>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5648898" y="2853553"/>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endParaRPr lang="en-US" i="1" dirty="0"/>
          </a:p>
        </p:txBody>
      </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587027" y="2169611"/>
            <a:ext cx="4670773" cy="475733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a:solidFill>
                <a:schemeClr val="bg1"/>
              </a:solidFill>
            </a:endParaRP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547038" y="388042"/>
            <a:ext cx="4470129" cy="1378858"/>
          </a:xfrm>
        </p:spPr>
        <p:txBody>
          <a:bodyPr>
            <a:normAutofit/>
          </a:bodyPr>
          <a:lstStyle/>
          <a:p>
            <a:pPr algn="l" fontAlgn="base"/>
            <a:r>
              <a:rPr lang="en-GB" b="1" i="0" dirty="0">
                <a:solidFill>
                  <a:schemeClr val="bg1"/>
                </a:solidFill>
                <a:effectLst/>
                <a:latin typeface="Cormorant Garamond"/>
              </a:rPr>
              <a:t>4 Common Tech Failures for SMEs</a:t>
            </a:r>
            <a:endParaRPr lang="en-GB" b="1" dirty="0">
              <a:solidFill>
                <a:schemeClr val="bg1"/>
              </a:solidFill>
              <a:latin typeface="Cormorant Garamond"/>
            </a:endParaRPr>
          </a:p>
        </p:txBody>
      </p:sp>
      <p:sp>
        <p:nvSpPr>
          <p:cNvPr id="16" name="Rectangle 15">
            <a:extLst>
              <a:ext uri="{FF2B5EF4-FFF2-40B4-BE49-F238E27FC236}">
                <a16:creationId xmlns:a16="http://schemas.microsoft.com/office/drawing/2014/main" id="{4E5E152E-584C-1F4D-D936-D59EF8CDD774}"/>
              </a:ext>
            </a:extLst>
          </p:cNvPr>
          <p:cNvSpPr/>
          <p:nvPr/>
        </p:nvSpPr>
        <p:spPr>
          <a:xfrm>
            <a:off x="587027" y="17996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ED2C131E-949A-A3A9-4501-FF044FE4071F}"/>
              </a:ext>
            </a:extLst>
          </p:cNvPr>
          <p:cNvSpPr txBox="1"/>
          <p:nvPr/>
        </p:nvSpPr>
        <p:spPr>
          <a:xfrm>
            <a:off x="5648898" y="260060"/>
            <a:ext cx="6277114" cy="6032421"/>
          </a:xfrm>
          <a:prstGeom prst="rect">
            <a:avLst/>
          </a:prstGeom>
          <a:noFill/>
        </p:spPr>
        <p:txBody>
          <a:bodyPr wrap="square">
            <a:spAutoFit/>
          </a:bodyPr>
          <a:lstStyle/>
          <a:p>
            <a:pPr algn="l" fontAlgn="base"/>
            <a:r>
              <a:rPr lang="en-GB" sz="2400" b="1" i="0" dirty="0">
                <a:solidFill>
                  <a:srgbClr val="F16924"/>
                </a:solidFill>
                <a:effectLst/>
              </a:rPr>
              <a:t>1) Not taking tech security seriously</a:t>
            </a:r>
          </a:p>
          <a:p>
            <a:pPr algn="l" fontAlgn="base"/>
            <a:r>
              <a:rPr lang="en-GB" sz="2200" b="0" i="0" dirty="0">
                <a:solidFill>
                  <a:srgbClr val="222222"/>
                </a:solidFill>
                <a:effectLst/>
              </a:rPr>
              <a:t>When it comes to the technology mistakes that companies make, </a:t>
            </a:r>
            <a:r>
              <a:rPr lang="en-GB" sz="2200" b="0" i="0" u="none" strike="noStrike" dirty="0">
                <a:solidFill>
                  <a:srgbClr val="EC521E"/>
                </a:solidFill>
                <a:effectLst/>
                <a:hlinkClick r:id="rId3"/>
              </a:rPr>
              <a:t>cyber security</a:t>
            </a:r>
            <a:r>
              <a:rPr lang="en-GB" sz="2200" b="0" i="0" dirty="0">
                <a:solidFill>
                  <a:srgbClr val="222222"/>
                </a:solidFill>
                <a:effectLst/>
              </a:rPr>
              <a:t> is the evident place to begin. A lot of businesses today have the “it won’t happen to me” attitude. However, it does not matter how big or small your company is, you are a target. You need to make sure you have a carefully thought-out plan when it comes to protecting your business. Plus, this is something that you need to continually update, as the threat landscape is changing all of the time. </a:t>
            </a:r>
          </a:p>
          <a:p>
            <a:pPr algn="l" fontAlgn="base"/>
            <a:endParaRPr lang="en-GB" sz="2200" dirty="0">
              <a:solidFill>
                <a:srgbClr val="222222"/>
              </a:solidFill>
            </a:endParaRPr>
          </a:p>
          <a:p>
            <a:pPr algn="l" fontAlgn="base"/>
            <a:r>
              <a:rPr lang="en-GB" sz="2200" b="1" i="0" dirty="0">
                <a:solidFill>
                  <a:srgbClr val="F16924"/>
                </a:solidFill>
                <a:effectLst/>
              </a:rPr>
              <a:t>2. </a:t>
            </a:r>
            <a:r>
              <a:rPr lang="en-GB" sz="2200" b="1" dirty="0">
                <a:solidFill>
                  <a:srgbClr val="F16924"/>
                </a:solidFill>
              </a:rPr>
              <a:t>Aging</a:t>
            </a:r>
            <a:r>
              <a:rPr lang="en-GB" sz="2200" b="1" i="0" dirty="0">
                <a:solidFill>
                  <a:srgbClr val="F16924"/>
                </a:solidFill>
                <a:effectLst/>
              </a:rPr>
              <a:t> technology and lack of investment</a:t>
            </a:r>
          </a:p>
          <a:p>
            <a:pPr algn="l" fontAlgn="base"/>
            <a:r>
              <a:rPr lang="en-GB" sz="2200" dirty="0">
                <a:solidFill>
                  <a:srgbClr val="595959"/>
                </a:solidFill>
              </a:rPr>
              <a:t>P</a:t>
            </a:r>
            <a:r>
              <a:rPr lang="en-GB" sz="2200" i="0" dirty="0">
                <a:solidFill>
                  <a:srgbClr val="595959"/>
                </a:solidFill>
                <a:effectLst/>
              </a:rPr>
              <a:t>lanning and configuring your ICT hardware and software so it is efficiently responding to your business need. </a:t>
            </a:r>
          </a:p>
          <a:p>
            <a:pPr algn="l" fontAlgn="base"/>
            <a:r>
              <a:rPr lang="en-GB" sz="2400" b="0" i="0" dirty="0">
                <a:solidFill>
                  <a:srgbClr val="222222"/>
                </a:solidFill>
                <a:effectLst/>
                <a:latin typeface="Poppins" panose="00000500000000000000" pitchFamily="2" charset="0"/>
              </a:rPr>
              <a:t> </a:t>
            </a:r>
            <a:endParaRPr lang="en-GB" sz="2200" b="0" i="0" dirty="0">
              <a:solidFill>
                <a:srgbClr val="222222"/>
              </a:solidFill>
              <a:effectLst/>
            </a:endParaRPr>
          </a:p>
        </p:txBody>
      </p:sp>
    </p:spTree>
    <p:extLst>
      <p:ext uri="{BB962C8B-B14F-4D97-AF65-F5344CB8AC3E}">
        <p14:creationId xmlns:p14="http://schemas.microsoft.com/office/powerpoint/2010/main" val="3559569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11749774" cy="1745202"/>
          </a:xfrm>
        </p:spPr>
        <p:txBody>
          <a:bodyPr>
            <a:noAutofit/>
          </a:bodyPr>
          <a:lstStyle/>
          <a:p>
            <a:pPr marL="0" indent="0">
              <a:lnSpc>
                <a:spcPts val="2200"/>
              </a:lnSpc>
            </a:pPr>
            <a:endParaRPr lang="en-GB" sz="2400" dirty="0"/>
          </a:p>
          <a:p>
            <a:pPr algn="l" fontAlgn="base"/>
            <a:r>
              <a:rPr lang="en-GB" b="1" i="0" dirty="0">
                <a:solidFill>
                  <a:srgbClr val="F16924"/>
                </a:solidFill>
                <a:effectLst/>
              </a:rPr>
              <a:t>3) Using social media in the wrong way</a:t>
            </a:r>
          </a:p>
          <a:p>
            <a:pPr marL="0" indent="0" algn="l" fontAlgn="base"/>
            <a:r>
              <a:rPr lang="en-GB" b="0" i="0" dirty="0">
                <a:effectLst/>
              </a:rPr>
              <a:t>It is also important to make sure your business is using social media effectively. Social media enables you to connect with customers and potential customers. Netiquette is essential - </a:t>
            </a:r>
            <a:r>
              <a:rPr lang="en-IE" dirty="0">
                <a:hlinkClick r:id="rId3"/>
              </a:rPr>
              <a:t>Etiquette in technology – Wikipedia</a:t>
            </a:r>
            <a:endParaRPr lang="en-IE" dirty="0"/>
          </a:p>
          <a:p>
            <a:pPr marL="0" indent="0" algn="l" fontAlgn="base"/>
            <a:endParaRPr lang="en-IE" b="0" i="0" dirty="0">
              <a:effectLst/>
            </a:endParaRPr>
          </a:p>
          <a:p>
            <a:pPr marL="0" indent="0" algn="l" fontAlgn="base"/>
            <a:r>
              <a:rPr lang="en-IE" b="1" i="0" dirty="0">
                <a:solidFill>
                  <a:schemeClr val="bg2"/>
                </a:solidFill>
                <a:effectLst/>
                <a:highlight>
                  <a:srgbClr val="F16924"/>
                </a:highlight>
              </a:rPr>
              <a:t>READ</a:t>
            </a:r>
            <a:r>
              <a:rPr lang="en-IE" b="0" i="0" dirty="0">
                <a:effectLst/>
              </a:rPr>
              <a:t> </a:t>
            </a:r>
            <a:r>
              <a:rPr lang="en-GB" dirty="0">
                <a:hlinkClick r:id="rId4"/>
              </a:rPr>
              <a:t>10 Social Media Fails to Avoid in 2021 (hubspot.com)</a:t>
            </a:r>
            <a:endParaRPr lang="en-GB" b="0" i="0" dirty="0">
              <a:effectLst/>
            </a:endParaRPr>
          </a:p>
          <a:p>
            <a:pPr algn="l" fontAlgn="base"/>
            <a:endParaRPr lang="en-GB" dirty="0">
              <a:solidFill>
                <a:srgbClr val="222222"/>
              </a:solidFill>
            </a:endParaRPr>
          </a:p>
          <a:p>
            <a:pPr algn="l" fontAlgn="base"/>
            <a:r>
              <a:rPr lang="en-GB" b="1" dirty="0">
                <a:solidFill>
                  <a:srgbClr val="F16924"/>
                </a:solidFill>
              </a:rPr>
              <a:t>4) Not </a:t>
            </a:r>
            <a:r>
              <a:rPr lang="en-GB" b="1" i="0" dirty="0">
                <a:solidFill>
                  <a:srgbClr val="F16924"/>
                </a:solidFill>
                <a:effectLst/>
              </a:rPr>
              <a:t>scheduling maintenance on a regular basis</a:t>
            </a:r>
          </a:p>
          <a:p>
            <a:pPr marL="0" indent="0" algn="l" fontAlgn="base"/>
            <a:r>
              <a:rPr lang="en-GB" b="0" i="0" dirty="0">
                <a:effectLst/>
              </a:rPr>
              <a:t>Avoid as much downtime as possible by investing in  IT operations and maintenance, or IT O&amp;M.  This is the process of monitoring, upgrading, and maintaining an organization’s applications and IT infrastructure on a continuous basis. IT O&amp;M is critical in keeping IT systems and networks secure and operating effectively and efficiently.</a:t>
            </a:r>
          </a:p>
          <a:p>
            <a:pPr marL="0" indent="0" algn="l" fontAlgn="base"/>
            <a:endParaRPr lang="en-GB" dirty="0"/>
          </a:p>
          <a:p>
            <a:pPr marL="0" indent="0" algn="l" fontAlgn="base"/>
            <a:r>
              <a:rPr lang="en-IE" b="1" i="0" dirty="0">
                <a:solidFill>
                  <a:schemeClr val="bg2"/>
                </a:solidFill>
                <a:effectLst/>
                <a:highlight>
                  <a:srgbClr val="F16924"/>
                </a:highlight>
              </a:rPr>
              <a:t>READ   </a:t>
            </a:r>
            <a:r>
              <a:rPr lang="en-GB" dirty="0">
                <a:hlinkClick r:id="rId5"/>
              </a:rPr>
              <a:t>IT Maintenance: Taking the right approach for maintaining your IT Systems - Businesstechweekly.com</a:t>
            </a:r>
            <a:endParaRPr lang="en-GB" b="0" i="0" dirty="0">
              <a:effectLst/>
            </a:endParaRPr>
          </a:p>
          <a:p>
            <a:pPr algn="l" fontAlgn="base"/>
            <a:endParaRPr lang="en-GB" sz="2000" b="0" i="0" dirty="0">
              <a:solidFill>
                <a:srgbClr val="222222"/>
              </a:solidFill>
              <a:effectLst/>
              <a:latin typeface="Poppins" panose="00000500000000000000" pitchFamily="2" charset="0"/>
            </a:endParaRPr>
          </a:p>
          <a:p>
            <a:pPr algn="l" fontAlgn="base"/>
            <a:endParaRPr lang="en-GB" sz="20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469973" y="386720"/>
            <a:ext cx="11073661" cy="582221"/>
          </a:xfrm>
        </p:spPr>
        <p:txBody>
          <a:bodyPr>
            <a:normAutofit lnSpcReduction="10000"/>
          </a:bodyPr>
          <a:lstStyle/>
          <a:p>
            <a:pPr algn="l" fontAlgn="base"/>
            <a:r>
              <a:rPr lang="en-GB" i="0" dirty="0">
                <a:solidFill>
                  <a:schemeClr val="bg1"/>
                </a:solidFill>
                <a:effectLst/>
                <a:latin typeface="Cormorant Garamond"/>
              </a:rPr>
              <a:t>4 Common Tech Failures for SMEs</a:t>
            </a:r>
          </a:p>
        </p:txBody>
      </p:sp>
    </p:spTree>
    <p:extLst>
      <p:ext uri="{BB962C8B-B14F-4D97-AF65-F5344CB8AC3E}">
        <p14:creationId xmlns:p14="http://schemas.microsoft.com/office/powerpoint/2010/main" val="3321540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810D5-92AF-516C-D775-3DDE8C0892EA}"/>
              </a:ext>
            </a:extLst>
          </p:cNvPr>
          <p:cNvSpPr>
            <a:spLocks noGrp="1"/>
          </p:cNvSpPr>
          <p:nvPr>
            <p:ph type="body" sz="quarter" idx="16"/>
          </p:nvPr>
        </p:nvSpPr>
        <p:spPr/>
        <p:txBody>
          <a:bodyPr>
            <a:normAutofit/>
          </a:bodyPr>
          <a:lstStyle/>
          <a:p>
            <a:r>
              <a:rPr lang="en-US" sz="4000" dirty="0"/>
              <a:t>Organisational / Personnel Crisis</a:t>
            </a:r>
            <a:endParaRPr lang="en-US" sz="2400" dirty="0"/>
          </a:p>
        </p:txBody>
      </p:sp>
      <p:sp>
        <p:nvSpPr>
          <p:cNvPr id="6" name="Text Placeholder 5">
            <a:extLst>
              <a:ext uri="{FF2B5EF4-FFF2-40B4-BE49-F238E27FC236}">
                <a16:creationId xmlns:a16="http://schemas.microsoft.com/office/drawing/2014/main" id="{307B8C42-1FF8-A50B-88B8-DA510F0BFFE9}"/>
              </a:ext>
            </a:extLst>
          </p:cNvPr>
          <p:cNvSpPr>
            <a:spLocks noGrp="1"/>
          </p:cNvSpPr>
          <p:nvPr>
            <p:ph type="body" sz="quarter" idx="17"/>
          </p:nvPr>
        </p:nvSpPr>
        <p:spPr/>
        <p:txBody>
          <a:bodyPr/>
          <a:lstStyle/>
          <a:p>
            <a:r>
              <a:rPr lang="en-US" dirty="0"/>
              <a:t>09</a:t>
            </a:r>
          </a:p>
        </p:txBody>
      </p:sp>
    </p:spTree>
    <p:extLst>
      <p:ext uri="{BB962C8B-B14F-4D97-AF65-F5344CB8AC3E}">
        <p14:creationId xmlns:p14="http://schemas.microsoft.com/office/powerpoint/2010/main" val="162244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463724" y="1330036"/>
            <a:ext cx="5117185" cy="5332021"/>
          </a:xfrm>
        </p:spPr>
        <p:txBody>
          <a:bodyPr>
            <a:normAutofit/>
          </a:bodyPr>
          <a:lstStyle/>
          <a:p>
            <a:pPr marL="0" indent="0">
              <a:lnSpc>
                <a:spcPts val="2280"/>
              </a:lnSpc>
            </a:pPr>
            <a:r>
              <a:rPr lang="en-GB" sz="2200" dirty="0"/>
              <a:t>A personnel crisis happens when somebody from the SME becomes involved in illegal or unethical behaviour, impacting the company's public reputation. The issue might be related to the employee's conduct at work or in their private life. The way the company manages the situation is extremely important, as handling it effectively can help them maintain a more positive public image.</a:t>
            </a:r>
          </a:p>
          <a:p>
            <a:pPr marL="0" indent="0">
              <a:lnSpc>
                <a:spcPct val="100000"/>
              </a:lnSpc>
            </a:pPr>
            <a:endParaRPr lang="en-GB" sz="2200" dirty="0"/>
          </a:p>
          <a:p>
            <a:pPr marL="0" indent="0">
              <a:lnSpc>
                <a:spcPts val="2280"/>
              </a:lnSpc>
            </a:pPr>
            <a:r>
              <a:rPr lang="en-GB" sz="2200" dirty="0"/>
              <a:t>For example, a company may get bad press because of a workplace conflict or an insensitive comment by a senior executive. </a:t>
            </a:r>
          </a:p>
          <a:p>
            <a:pPr marL="0" indent="0">
              <a:lnSpc>
                <a:spcPts val="2280"/>
              </a:lnSpc>
            </a:pPr>
            <a:endParaRPr lang="en-GB" sz="2200" dirty="0"/>
          </a:p>
          <a:p>
            <a:pPr marL="0" indent="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r>
              <a:rPr lang="en-US" dirty="0"/>
              <a:t>Personnel Crisis</a:t>
            </a:r>
          </a:p>
        </p:txBody>
      </p:sp>
      <p:sp>
        <p:nvSpPr>
          <p:cNvPr id="8" name="TextBox 7">
            <a:extLst>
              <a:ext uri="{FF2B5EF4-FFF2-40B4-BE49-F238E27FC236}">
                <a16:creationId xmlns:a16="http://schemas.microsoft.com/office/drawing/2014/main" id="{2E56839D-E9CB-E5FB-47EB-F77BE9EF3578}"/>
              </a:ext>
            </a:extLst>
          </p:cNvPr>
          <p:cNvSpPr txBox="1"/>
          <p:nvPr/>
        </p:nvSpPr>
        <p:spPr>
          <a:xfrm>
            <a:off x="7115627" y="1468582"/>
            <a:ext cx="4843761" cy="3337580"/>
          </a:xfrm>
          <a:prstGeom prst="rect">
            <a:avLst/>
          </a:prstGeom>
          <a:noFill/>
        </p:spPr>
        <p:txBody>
          <a:bodyPr wrap="square">
            <a:spAutoFit/>
          </a:bodyPr>
          <a:lstStyle/>
          <a:p>
            <a:pPr lvl="0" eaLnBrk="0" fontAlgn="base" hangingPunct="0">
              <a:lnSpc>
                <a:spcPts val="2280"/>
              </a:lnSpc>
              <a:spcBef>
                <a:spcPct val="0"/>
              </a:spcBef>
              <a:spcAft>
                <a:spcPct val="0"/>
              </a:spcAft>
            </a:pPr>
            <a:r>
              <a:rPr lang="en-US" altLang="en-US" sz="2200" dirty="0">
                <a:solidFill>
                  <a:srgbClr val="595959"/>
                </a:solidFill>
              </a:rPr>
              <a:t>When an </a:t>
            </a:r>
            <a:r>
              <a:rPr lang="en-US" altLang="en-US" sz="2200" dirty="0" err="1">
                <a:solidFill>
                  <a:srgbClr val="595959"/>
                </a:solidFill>
              </a:rPr>
              <a:t>organisation</a:t>
            </a:r>
            <a:r>
              <a:rPr lang="en-US" altLang="en-US" sz="2200" dirty="0">
                <a:solidFill>
                  <a:srgbClr val="595959"/>
                </a:solidFill>
              </a:rPr>
              <a:t> faces a personnel crisis, it is important to present a balanced plan that addresses the issue directly.</a:t>
            </a:r>
          </a:p>
          <a:p>
            <a:pPr lvl="0" eaLnBrk="0" fontAlgn="base" hangingPunct="0">
              <a:lnSpc>
                <a:spcPts val="2280"/>
              </a:lnSpc>
              <a:spcBef>
                <a:spcPct val="0"/>
              </a:spcBef>
              <a:spcAft>
                <a:spcPct val="0"/>
              </a:spcAft>
            </a:pPr>
            <a:endParaRPr lang="en-US" altLang="en-US" sz="2200" dirty="0">
              <a:solidFill>
                <a:srgbClr val="595959"/>
              </a:solidFill>
            </a:endParaRPr>
          </a:p>
          <a:p>
            <a:pPr lvl="0" eaLnBrk="0" fontAlgn="base" hangingPunct="0">
              <a:lnSpc>
                <a:spcPts val="2280"/>
              </a:lnSpc>
              <a:spcBef>
                <a:spcPct val="0"/>
              </a:spcBef>
              <a:spcAft>
                <a:spcPct val="0"/>
              </a:spcAft>
            </a:pPr>
            <a:r>
              <a:rPr lang="en-US" altLang="en-US" sz="2200" dirty="0">
                <a:solidFill>
                  <a:srgbClr val="595959"/>
                </a:solidFill>
              </a:rPr>
              <a:t>With the help of relevant stakeholders, the company should determine the appropriate disciplinary measures to take against the employee who caused it, both to preserve their legal rights and protect the reputation of the business.</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B07D6159-1A16-AA8B-57DF-29D6AD1CB6E5}"/>
              </a:ext>
            </a:extLst>
          </p:cNvPr>
          <p:cNvSpPr txBox="1"/>
          <p:nvPr/>
        </p:nvSpPr>
        <p:spPr>
          <a:xfrm>
            <a:off x="7245928" y="5791200"/>
            <a:ext cx="4322617" cy="663179"/>
          </a:xfrm>
          <a:prstGeom prst="rect">
            <a:avLst/>
          </a:prstGeom>
          <a:noFill/>
        </p:spPr>
        <p:txBody>
          <a:bodyPr wrap="square">
            <a:spAutoFit/>
          </a:bodyPr>
          <a:lstStyle/>
          <a:p>
            <a:r>
              <a:rPr lang="en-US" sz="1200" b="1" dirty="0">
                <a:solidFill>
                  <a:srgbClr val="B41F7A"/>
                </a:solidFill>
              </a:rPr>
              <a:t>Sources: Indeed, 2021: </a:t>
            </a:r>
            <a:r>
              <a:rPr lang="en-US" sz="1200" dirty="0">
                <a:solidFill>
                  <a:srgbClr val="B41F7A"/>
                </a:solidFill>
                <a:hlinkClick r:id="rId2">
                  <a:extLst>
                    <a:ext uri="{A12FA001-AC4F-418D-AE19-62706E023703}">
                      <ahyp:hlinkClr xmlns:ahyp="http://schemas.microsoft.com/office/drawing/2018/hyperlinkcolor" val="tx"/>
                    </a:ext>
                  </a:extLst>
                </a:hlinkClick>
              </a:rPr>
              <a:t>https://www.indeed.com/career-advice/career-development/types-of-crises</a:t>
            </a:r>
            <a:r>
              <a:rPr lang="en-US" sz="1200" dirty="0">
                <a:solidFill>
                  <a:srgbClr val="B41F7A"/>
                </a:solidFill>
              </a:rPr>
              <a:t> </a:t>
            </a:r>
          </a:p>
          <a:p>
            <a:r>
              <a:rPr lang="en-US" sz="1200" dirty="0">
                <a:solidFill>
                  <a:srgbClr val="B41F7A"/>
                </a:solidFill>
              </a:rPr>
              <a:t>HubSpot, 2022: https://blog.hubspot.com/service/types-of-crisis</a:t>
            </a:r>
          </a:p>
        </p:txBody>
      </p:sp>
    </p:spTree>
    <p:extLst>
      <p:ext uri="{BB962C8B-B14F-4D97-AF65-F5344CB8AC3E}">
        <p14:creationId xmlns:p14="http://schemas.microsoft.com/office/powerpoint/2010/main" val="2673633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341714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36528" y="181851"/>
            <a:ext cx="3081526" cy="29506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From a personnel perspective</a:t>
            </a:r>
          </a:p>
          <a:p>
            <a:endParaRPr lang="en-US" dirty="0">
              <a:solidFill>
                <a:schemeClr val="bg1"/>
              </a:solidFill>
            </a:endParaRPr>
          </a:p>
          <a:p>
            <a:r>
              <a:rPr lang="en-US" sz="2400" dirty="0">
                <a:solidFill>
                  <a:schemeClr val="bg1"/>
                </a:solidFill>
              </a:rPr>
              <a:t>the </a:t>
            </a:r>
            <a:r>
              <a:rPr lang="en-US" sz="2400" b="1" dirty="0">
                <a:solidFill>
                  <a:schemeClr val="bg1"/>
                </a:solidFill>
              </a:rPr>
              <a:t>three types </a:t>
            </a:r>
            <a:r>
              <a:rPr lang="en-US" sz="2400" dirty="0">
                <a:solidFill>
                  <a:schemeClr val="bg1"/>
                </a:solidFill>
              </a:rPr>
              <a:t>of organisational crises are:</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3212133" y="4510572"/>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593061" y="2313011"/>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212133" y="1647484"/>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4769363" y="4906457"/>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dirty="0"/>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215755" y="640689"/>
            <a:ext cx="5283518"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100"/>
              </a:lnSpc>
              <a:spcBef>
                <a:spcPts val="0"/>
              </a:spcBef>
            </a:pPr>
            <a:r>
              <a:rPr lang="en-GB" sz="2000" b="1" dirty="0">
                <a:solidFill>
                  <a:srgbClr val="7F1C58"/>
                </a:solidFill>
              </a:rPr>
              <a:t>Crisis of Deception: </a:t>
            </a:r>
          </a:p>
          <a:p>
            <a:pPr algn="l">
              <a:lnSpc>
                <a:spcPts val="2100"/>
              </a:lnSpc>
              <a:spcBef>
                <a:spcPts val="0"/>
              </a:spcBef>
            </a:pPr>
            <a:r>
              <a:rPr lang="en-GB" sz="2000" dirty="0">
                <a:solidFill>
                  <a:srgbClr val="595959"/>
                </a:solidFill>
              </a:rPr>
              <a:t>This type of crisis occurs when a company knowingly lies about public-facing product information or tampers with public-facing data.</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426207" y="3052121"/>
            <a:ext cx="4480662" cy="1397637"/>
          </a:xfrm>
        </p:spPr>
        <p:txBody>
          <a:bodyPr>
            <a:noAutofit/>
          </a:bodyPr>
          <a:lstStyle/>
          <a:p>
            <a:pPr>
              <a:lnSpc>
                <a:spcPts val="2100"/>
              </a:lnSpc>
              <a:spcBef>
                <a:spcPts val="0"/>
              </a:spcBef>
            </a:pPr>
            <a:r>
              <a:rPr lang="en-GB" sz="2000" b="1" dirty="0">
                <a:solidFill>
                  <a:srgbClr val="F16924"/>
                </a:solidFill>
              </a:rPr>
              <a:t>Crisis of Management Misconduct: </a:t>
            </a:r>
          </a:p>
          <a:p>
            <a:pPr>
              <a:lnSpc>
                <a:spcPts val="2100"/>
              </a:lnSpc>
              <a:spcBef>
                <a:spcPts val="0"/>
              </a:spcBef>
            </a:pPr>
            <a:r>
              <a:rPr lang="en-GB" sz="2000" dirty="0"/>
              <a:t>This type of crisis is a result of management willingly and knowingly engaging in illegal activities.</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390136" y="5088448"/>
            <a:ext cx="5516733"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100"/>
              </a:lnSpc>
              <a:spcBef>
                <a:spcPts val="0"/>
              </a:spcBef>
            </a:pPr>
            <a:r>
              <a:rPr lang="en-GB" sz="2000" b="1" dirty="0">
                <a:solidFill>
                  <a:srgbClr val="B41F7A"/>
                </a:solidFill>
              </a:rPr>
              <a:t>Crisis of Skewed Management Values: </a:t>
            </a:r>
          </a:p>
          <a:p>
            <a:pPr algn="l">
              <a:lnSpc>
                <a:spcPts val="2100"/>
              </a:lnSpc>
              <a:spcBef>
                <a:spcPts val="0"/>
              </a:spcBef>
            </a:pPr>
            <a:r>
              <a:rPr lang="en-GB" sz="2000" dirty="0">
                <a:solidFill>
                  <a:srgbClr val="595959"/>
                </a:solidFill>
              </a:rPr>
              <a:t>This type of crisis results when senior leadership emphasises short-term financial gains over social responsibility and neglects the interests of stakeholders such as customers and employees.</a:t>
            </a:r>
            <a:endParaRPr lang="en-BA" sz="2000" dirty="0">
              <a:solidFill>
                <a:srgbClr val="595959"/>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341813" y="4902996"/>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141858" y="1445648"/>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128891" y="3480198"/>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630497" y="592485"/>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5822635" y="2761907"/>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378371" y="182552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TextBox 3">
            <a:extLst>
              <a:ext uri="{FF2B5EF4-FFF2-40B4-BE49-F238E27FC236}">
                <a16:creationId xmlns:a16="http://schemas.microsoft.com/office/drawing/2014/main" id="{CAF7E798-923C-9DD0-7871-F62E1EFD982F}"/>
              </a:ext>
            </a:extLst>
          </p:cNvPr>
          <p:cNvSpPr txBox="1"/>
          <p:nvPr/>
        </p:nvSpPr>
        <p:spPr>
          <a:xfrm>
            <a:off x="285130" y="5304284"/>
            <a:ext cx="3081526" cy="1236757"/>
          </a:xfrm>
          <a:prstGeom prst="rect">
            <a:avLst/>
          </a:prstGeom>
          <a:noFill/>
        </p:spPr>
        <p:txBody>
          <a:bodyPr wrap="square">
            <a:spAutoFit/>
          </a:bodyPr>
          <a:lstStyle/>
          <a:p>
            <a:r>
              <a:rPr lang="en-US" sz="1200" b="1" dirty="0">
                <a:solidFill>
                  <a:schemeClr val="bg1"/>
                </a:solidFill>
              </a:rPr>
              <a:t>Sources: Indeed, 2021: </a:t>
            </a:r>
          </a:p>
          <a:p>
            <a:r>
              <a:rPr lang="en-US" sz="1200" dirty="0">
                <a:solidFill>
                  <a:schemeClr val="bg1"/>
                </a:solidFill>
                <a:hlinkClick r:id="rId2">
                  <a:extLst>
                    <a:ext uri="{A12FA001-AC4F-418D-AE19-62706E023703}">
                      <ahyp:hlinkClr xmlns:ahyp="http://schemas.microsoft.com/office/drawing/2018/hyperlinkcolor" val="tx"/>
                    </a:ext>
                  </a:extLst>
                </a:hlinkClick>
              </a:rPr>
              <a:t>https://www.indeed.com/career-advice/career-development/types-of-crises</a:t>
            </a:r>
            <a:r>
              <a:rPr lang="en-US" sz="1200" dirty="0">
                <a:solidFill>
                  <a:schemeClr val="bg1"/>
                </a:solidFill>
              </a:rPr>
              <a:t> </a:t>
            </a:r>
          </a:p>
          <a:p>
            <a:r>
              <a:rPr lang="en-US" sz="1200" dirty="0">
                <a:solidFill>
                  <a:schemeClr val="bg1"/>
                </a:solidFill>
              </a:rPr>
              <a:t>HubSpot, 2022: https://blog.hubspot.com/service/types-of-crisis</a:t>
            </a:r>
          </a:p>
        </p:txBody>
      </p:sp>
      <p:grpSp>
        <p:nvGrpSpPr>
          <p:cNvPr id="6" name="Group 5">
            <a:extLst>
              <a:ext uri="{FF2B5EF4-FFF2-40B4-BE49-F238E27FC236}">
                <a16:creationId xmlns:a16="http://schemas.microsoft.com/office/drawing/2014/main" id="{F49ECA46-EA57-73AA-21D7-D6724AEA0727}"/>
              </a:ext>
            </a:extLst>
          </p:cNvPr>
          <p:cNvGrpSpPr/>
          <p:nvPr/>
        </p:nvGrpSpPr>
        <p:grpSpPr>
          <a:xfrm>
            <a:off x="5034102" y="923248"/>
            <a:ext cx="748629" cy="758700"/>
            <a:chOff x="9880919" y="3992691"/>
            <a:chExt cx="1252461" cy="1269310"/>
          </a:xfrm>
          <a:solidFill>
            <a:srgbClr val="595959"/>
          </a:solidFill>
        </p:grpSpPr>
        <p:sp>
          <p:nvSpPr>
            <p:cNvPr id="7" name="Freeform 6">
              <a:extLst>
                <a:ext uri="{FF2B5EF4-FFF2-40B4-BE49-F238E27FC236}">
                  <a16:creationId xmlns:a16="http://schemas.microsoft.com/office/drawing/2014/main" id="{33AC3E12-E337-59B3-3682-F1802032BA6B}"/>
                </a:ext>
              </a:extLst>
            </p:cNvPr>
            <p:cNvSpPr/>
            <p:nvPr/>
          </p:nvSpPr>
          <p:spPr>
            <a:xfrm>
              <a:off x="10342796" y="4462263"/>
              <a:ext cx="778467" cy="779130"/>
            </a:xfrm>
            <a:custGeom>
              <a:avLst/>
              <a:gdLst>
                <a:gd name="connsiteX0" fmla="*/ 388507 w 778467"/>
                <a:gd name="connsiteY0" fmla="*/ 779127 h 779130"/>
                <a:gd name="connsiteX1" fmla="*/ 4 w 778467"/>
                <a:gd name="connsiteY1" fmla="*/ 388602 h 779130"/>
                <a:gd name="connsiteX2" fmla="*/ 390438 w 778467"/>
                <a:gd name="connsiteY2" fmla="*/ 9 h 779130"/>
                <a:gd name="connsiteX3" fmla="*/ 778459 w 778467"/>
                <a:gd name="connsiteY3" fmla="*/ 391016 h 779130"/>
                <a:gd name="connsiteX4" fmla="*/ 388507 w 778467"/>
                <a:gd name="connsiteY4" fmla="*/ 779127 h 779130"/>
                <a:gd name="connsiteX5" fmla="*/ 388507 w 778467"/>
                <a:gd name="connsiteY5" fmla="*/ 72900 h 779130"/>
                <a:gd name="connsiteX6" fmla="*/ 330111 w 778467"/>
                <a:gd name="connsiteY6" fmla="*/ 80141 h 779130"/>
                <a:gd name="connsiteX7" fmla="*/ 128379 w 778467"/>
                <a:gd name="connsiteY7" fmla="*/ 565280 h 779130"/>
                <a:gd name="connsiteX8" fmla="*/ 158784 w 778467"/>
                <a:gd name="connsiteY8" fmla="*/ 568176 h 779130"/>
                <a:gd name="connsiteX9" fmla="*/ 567557 w 778467"/>
                <a:gd name="connsiteY9" fmla="*/ 158825 h 779130"/>
                <a:gd name="connsiteX10" fmla="*/ 564179 w 778467"/>
                <a:gd name="connsiteY10" fmla="*/ 127448 h 779130"/>
                <a:gd name="connsiteX11" fmla="*/ 388507 w 778467"/>
                <a:gd name="connsiteY11" fmla="*/ 72900 h 779130"/>
                <a:gd name="connsiteX12" fmla="*/ 704136 w 778467"/>
                <a:gd name="connsiteY12" fmla="*/ 360604 h 779130"/>
                <a:gd name="connsiteX13" fmla="*/ 651049 w 778467"/>
                <a:gd name="connsiteY13" fmla="*/ 214822 h 779130"/>
                <a:gd name="connsiteX14" fmla="*/ 619679 w 778467"/>
                <a:gd name="connsiteY14" fmla="*/ 210960 h 779130"/>
                <a:gd name="connsiteX15" fmla="*/ 210906 w 778467"/>
                <a:gd name="connsiteY15" fmla="*/ 620310 h 779130"/>
                <a:gd name="connsiteX16" fmla="*/ 214284 w 778467"/>
                <a:gd name="connsiteY16" fmla="*/ 651687 h 779130"/>
                <a:gd name="connsiteX17" fmla="*/ 365825 w 778467"/>
                <a:gd name="connsiteY17" fmla="*/ 704304 h 779130"/>
                <a:gd name="connsiteX18" fmla="*/ 704136 w 778467"/>
                <a:gd name="connsiteY18" fmla="*/ 360604 h 77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467" h="779130">
                  <a:moveTo>
                    <a:pt x="388507" y="779127"/>
                  </a:moveTo>
                  <a:cubicBezTo>
                    <a:pt x="173262" y="778161"/>
                    <a:pt x="-961" y="603415"/>
                    <a:pt x="4" y="388602"/>
                  </a:cubicBezTo>
                  <a:cubicBezTo>
                    <a:pt x="969" y="172824"/>
                    <a:pt x="176158" y="-1439"/>
                    <a:pt x="390438" y="9"/>
                  </a:cubicBezTo>
                  <a:cubicBezTo>
                    <a:pt x="606166" y="1457"/>
                    <a:pt x="779907" y="176686"/>
                    <a:pt x="778459" y="391016"/>
                  </a:cubicBezTo>
                  <a:cubicBezTo>
                    <a:pt x="776528" y="606794"/>
                    <a:pt x="602305" y="780092"/>
                    <a:pt x="388507" y="779127"/>
                  </a:cubicBezTo>
                  <a:close/>
                  <a:moveTo>
                    <a:pt x="388507" y="72900"/>
                  </a:moveTo>
                  <a:cubicBezTo>
                    <a:pt x="368720" y="75314"/>
                    <a:pt x="349416" y="76762"/>
                    <a:pt x="330111" y="80141"/>
                  </a:cubicBezTo>
                  <a:cubicBezTo>
                    <a:pt x="110522" y="118759"/>
                    <a:pt x="1452" y="381844"/>
                    <a:pt x="128379" y="565280"/>
                  </a:cubicBezTo>
                  <a:cubicBezTo>
                    <a:pt x="138514" y="580244"/>
                    <a:pt x="145753" y="580727"/>
                    <a:pt x="158784" y="568176"/>
                  </a:cubicBezTo>
                  <a:cubicBezTo>
                    <a:pt x="295363" y="432048"/>
                    <a:pt x="431460" y="295436"/>
                    <a:pt x="567557" y="158825"/>
                  </a:cubicBezTo>
                  <a:cubicBezTo>
                    <a:pt x="581070" y="145309"/>
                    <a:pt x="580105" y="138068"/>
                    <a:pt x="564179" y="127448"/>
                  </a:cubicBezTo>
                  <a:cubicBezTo>
                    <a:pt x="510609" y="92209"/>
                    <a:pt x="452212" y="74349"/>
                    <a:pt x="388507" y="72900"/>
                  </a:cubicBezTo>
                  <a:close/>
                  <a:moveTo>
                    <a:pt x="704136" y="360604"/>
                  </a:moveTo>
                  <a:cubicBezTo>
                    <a:pt x="704136" y="326814"/>
                    <a:pt x="686280" y="268404"/>
                    <a:pt x="651049" y="214822"/>
                  </a:cubicBezTo>
                  <a:cubicBezTo>
                    <a:pt x="640431" y="198892"/>
                    <a:pt x="632710" y="197926"/>
                    <a:pt x="619679" y="210960"/>
                  </a:cubicBezTo>
                  <a:cubicBezTo>
                    <a:pt x="483582" y="347088"/>
                    <a:pt x="347003" y="483699"/>
                    <a:pt x="210906" y="620310"/>
                  </a:cubicBezTo>
                  <a:cubicBezTo>
                    <a:pt x="197875" y="633827"/>
                    <a:pt x="198358" y="640585"/>
                    <a:pt x="214284" y="651687"/>
                  </a:cubicBezTo>
                  <a:cubicBezTo>
                    <a:pt x="260132" y="682582"/>
                    <a:pt x="310807" y="700442"/>
                    <a:pt x="365825" y="704304"/>
                  </a:cubicBezTo>
                  <a:cubicBezTo>
                    <a:pt x="548735" y="716855"/>
                    <a:pt x="703654" y="573003"/>
                    <a:pt x="704136" y="360604"/>
                  </a:cubicBezTo>
                  <a:close/>
                </a:path>
              </a:pathLst>
            </a:custGeom>
            <a:solidFill>
              <a:srgbClr val="7F1C58"/>
            </a:solidFill>
            <a:ln w="4819" cap="flat">
              <a:noFill/>
              <a:prstDash val="solid"/>
              <a:miter/>
            </a:ln>
          </p:spPr>
          <p:txBody>
            <a:bodyPr rtlCol="0" anchor="ctr"/>
            <a:lstStyle/>
            <a:p>
              <a:endParaRPr lang="en-US" dirty="0"/>
            </a:p>
          </p:txBody>
        </p:sp>
        <p:grpSp>
          <p:nvGrpSpPr>
            <p:cNvPr id="8" name="Graphic 225">
              <a:extLst>
                <a:ext uri="{FF2B5EF4-FFF2-40B4-BE49-F238E27FC236}">
                  <a16:creationId xmlns:a16="http://schemas.microsoft.com/office/drawing/2014/main" id="{BC172495-5CAF-03A3-0168-0F8790DA211A}"/>
                </a:ext>
              </a:extLst>
            </p:cNvPr>
            <p:cNvGrpSpPr/>
            <p:nvPr/>
          </p:nvGrpSpPr>
          <p:grpSpPr>
            <a:xfrm>
              <a:off x="9880919" y="3992691"/>
              <a:ext cx="1252461" cy="1269310"/>
              <a:chOff x="9880919" y="3992691"/>
              <a:chExt cx="1252461" cy="1269310"/>
            </a:xfrm>
            <a:grpFill/>
          </p:grpSpPr>
          <p:sp>
            <p:nvSpPr>
              <p:cNvPr id="9" name="Freeform 8">
                <a:extLst>
                  <a:ext uri="{FF2B5EF4-FFF2-40B4-BE49-F238E27FC236}">
                    <a16:creationId xmlns:a16="http://schemas.microsoft.com/office/drawing/2014/main" id="{A2CE2025-3F9B-36FD-D79B-C5777AB2C9BA}"/>
                  </a:ext>
                </a:extLst>
              </p:cNvPr>
              <p:cNvSpPr/>
              <p:nvPr/>
            </p:nvSpPr>
            <p:spPr>
              <a:xfrm>
                <a:off x="9880919" y="3992691"/>
                <a:ext cx="1252461" cy="1269310"/>
              </a:xfrm>
              <a:custGeom>
                <a:avLst/>
                <a:gdLst>
                  <a:gd name="connsiteX0" fmla="*/ 151561 w 1252461"/>
                  <a:gd name="connsiteY0" fmla="*/ 222426 h 1269310"/>
                  <a:gd name="connsiteX1" fmla="*/ 84478 w 1252461"/>
                  <a:gd name="connsiteY1" fmla="*/ 222426 h 1269310"/>
                  <a:gd name="connsiteX2" fmla="*/ 62277 w 1252461"/>
                  <a:gd name="connsiteY2" fmla="*/ 199738 h 1269310"/>
                  <a:gd name="connsiteX3" fmla="*/ 62277 w 1252461"/>
                  <a:gd name="connsiteY3" fmla="*/ 124915 h 1269310"/>
                  <a:gd name="connsiteX4" fmla="*/ 85443 w 1252461"/>
                  <a:gd name="connsiteY4" fmla="*/ 101745 h 1269310"/>
                  <a:gd name="connsiteX5" fmla="*/ 458020 w 1252461"/>
                  <a:gd name="connsiteY5" fmla="*/ 101745 h 1269310"/>
                  <a:gd name="connsiteX6" fmla="*/ 474429 w 1252461"/>
                  <a:gd name="connsiteY6" fmla="*/ 101745 h 1269310"/>
                  <a:gd name="connsiteX7" fmla="*/ 491803 w 1252461"/>
                  <a:gd name="connsiteY7" fmla="*/ 13406 h 1269310"/>
                  <a:gd name="connsiteX8" fmla="*/ 567091 w 1252461"/>
                  <a:gd name="connsiteY8" fmla="*/ 11958 h 1269310"/>
                  <a:gd name="connsiteX9" fmla="*/ 586878 w 1252461"/>
                  <a:gd name="connsiteY9" fmla="*/ 101745 h 1269310"/>
                  <a:gd name="connsiteX10" fmla="*/ 604734 w 1252461"/>
                  <a:gd name="connsiteY10" fmla="*/ 101745 h 1269310"/>
                  <a:gd name="connsiteX11" fmla="*/ 974416 w 1252461"/>
                  <a:gd name="connsiteY11" fmla="*/ 101745 h 1269310"/>
                  <a:gd name="connsiteX12" fmla="*/ 999029 w 1252461"/>
                  <a:gd name="connsiteY12" fmla="*/ 126364 h 1269310"/>
                  <a:gd name="connsiteX13" fmla="*/ 999029 w 1252461"/>
                  <a:gd name="connsiteY13" fmla="*/ 201186 h 1269310"/>
                  <a:gd name="connsiteX14" fmla="*/ 977794 w 1252461"/>
                  <a:gd name="connsiteY14" fmla="*/ 222426 h 1269310"/>
                  <a:gd name="connsiteX15" fmla="*/ 936772 w 1252461"/>
                  <a:gd name="connsiteY15" fmla="*/ 222426 h 1269310"/>
                  <a:gd name="connsiteX16" fmla="*/ 975863 w 1252461"/>
                  <a:gd name="connsiteY16" fmla="*/ 322350 h 1269310"/>
                  <a:gd name="connsiteX17" fmla="*/ 1035708 w 1252461"/>
                  <a:gd name="connsiteY17" fmla="*/ 474408 h 1269310"/>
                  <a:gd name="connsiteX18" fmla="*/ 1052117 w 1252461"/>
                  <a:gd name="connsiteY18" fmla="*/ 493717 h 1269310"/>
                  <a:gd name="connsiteX19" fmla="*/ 1252401 w 1252461"/>
                  <a:gd name="connsiteY19" fmla="*/ 864450 h 1269310"/>
                  <a:gd name="connsiteX20" fmla="*/ 894302 w 1252461"/>
                  <a:gd name="connsiteY20" fmla="*/ 1265111 h 1269310"/>
                  <a:gd name="connsiteX21" fmla="*/ 535238 w 1252461"/>
                  <a:gd name="connsiteY21" fmla="*/ 1143947 h 1269310"/>
                  <a:gd name="connsiteX22" fmla="*/ 514486 w 1252461"/>
                  <a:gd name="connsiteY22" fmla="*/ 1135741 h 1269310"/>
                  <a:gd name="connsiteX23" fmla="*/ 26081 w 1252461"/>
                  <a:gd name="connsiteY23" fmla="*/ 1135258 h 1269310"/>
                  <a:gd name="connsiteX24" fmla="*/ 20 w 1252461"/>
                  <a:gd name="connsiteY24" fmla="*/ 1109674 h 1269310"/>
                  <a:gd name="connsiteX25" fmla="*/ 20 w 1252461"/>
                  <a:gd name="connsiteY25" fmla="*/ 1040644 h 1269310"/>
                  <a:gd name="connsiteX26" fmla="*/ 23186 w 1252461"/>
                  <a:gd name="connsiteY26" fmla="*/ 1017473 h 1269310"/>
                  <a:gd name="connsiteX27" fmla="*/ 279936 w 1252461"/>
                  <a:gd name="connsiteY27" fmla="*/ 1017473 h 1269310"/>
                  <a:gd name="connsiteX28" fmla="*/ 303101 w 1252461"/>
                  <a:gd name="connsiteY28" fmla="*/ 1004440 h 1269310"/>
                  <a:gd name="connsiteX29" fmla="*/ 408311 w 1252461"/>
                  <a:gd name="connsiteY29" fmla="*/ 901137 h 1269310"/>
                  <a:gd name="connsiteX30" fmla="*/ 416515 w 1252461"/>
                  <a:gd name="connsiteY30" fmla="*/ 886172 h 1269310"/>
                  <a:gd name="connsiteX31" fmla="*/ 468637 w 1252461"/>
                  <a:gd name="connsiteY31" fmla="*/ 645775 h 1269310"/>
                  <a:gd name="connsiteX32" fmla="*/ 474429 w 1252461"/>
                  <a:gd name="connsiteY32" fmla="*/ 625984 h 1269310"/>
                  <a:gd name="connsiteX33" fmla="*/ 474429 w 1252461"/>
                  <a:gd name="connsiteY33" fmla="*/ 233528 h 1269310"/>
                  <a:gd name="connsiteX34" fmla="*/ 473464 w 1252461"/>
                  <a:gd name="connsiteY34" fmla="*/ 222909 h 1269310"/>
                  <a:gd name="connsiteX35" fmla="*/ 191618 w 1252461"/>
                  <a:gd name="connsiteY35" fmla="*/ 222909 h 1269310"/>
                  <a:gd name="connsiteX36" fmla="*/ 197409 w 1252461"/>
                  <a:gd name="connsiteY36" fmla="*/ 239804 h 1269310"/>
                  <a:gd name="connsiteX37" fmla="*/ 332541 w 1252461"/>
                  <a:gd name="connsiteY37" fmla="*/ 583504 h 1269310"/>
                  <a:gd name="connsiteX38" fmla="*/ 338332 w 1252461"/>
                  <a:gd name="connsiteY38" fmla="*/ 652051 h 1269310"/>
                  <a:gd name="connsiteX39" fmla="*/ 162661 w 1252461"/>
                  <a:gd name="connsiteY39" fmla="*/ 789627 h 1269310"/>
                  <a:gd name="connsiteX40" fmla="*/ 986 w 1252461"/>
                  <a:gd name="connsiteY40" fmla="*/ 640465 h 1269310"/>
                  <a:gd name="connsiteX41" fmla="*/ 7742 w 1252461"/>
                  <a:gd name="connsiteY41" fmla="*/ 585435 h 1269310"/>
                  <a:gd name="connsiteX42" fmla="*/ 144804 w 1252461"/>
                  <a:gd name="connsiteY42" fmla="*/ 236425 h 1269310"/>
                  <a:gd name="connsiteX43" fmla="*/ 151561 w 1252461"/>
                  <a:gd name="connsiteY43" fmla="*/ 222426 h 1269310"/>
                  <a:gd name="connsiteX44" fmla="*/ 834458 w 1252461"/>
                  <a:gd name="connsiteY44" fmla="*/ 1241458 h 1269310"/>
                  <a:gd name="connsiteX45" fmla="*/ 1224409 w 1252461"/>
                  <a:gd name="connsiteY45" fmla="*/ 853830 h 1269310"/>
                  <a:gd name="connsiteX46" fmla="*/ 836389 w 1252461"/>
                  <a:gd name="connsiteY46" fmla="*/ 462823 h 1269310"/>
                  <a:gd name="connsiteX47" fmla="*/ 445955 w 1252461"/>
                  <a:gd name="connsiteY47" fmla="*/ 851416 h 1269310"/>
                  <a:gd name="connsiteX48" fmla="*/ 834458 w 1252461"/>
                  <a:gd name="connsiteY48" fmla="*/ 1241458 h 1269310"/>
                  <a:gd name="connsiteX49" fmla="*/ 605217 w 1252461"/>
                  <a:gd name="connsiteY49" fmla="*/ 500958 h 1269310"/>
                  <a:gd name="connsiteX50" fmla="*/ 613904 w 1252461"/>
                  <a:gd name="connsiteY50" fmla="*/ 496613 h 1269310"/>
                  <a:gd name="connsiteX51" fmla="*/ 805019 w 1252461"/>
                  <a:gd name="connsiteY51" fmla="*/ 434342 h 1269310"/>
                  <a:gd name="connsiteX52" fmla="*/ 818532 w 1252461"/>
                  <a:gd name="connsiteY52" fmla="*/ 423722 h 1269310"/>
                  <a:gd name="connsiteX53" fmla="*/ 868724 w 1252461"/>
                  <a:gd name="connsiteY53" fmla="*/ 296765 h 1269310"/>
                  <a:gd name="connsiteX54" fmla="*/ 897198 w 1252461"/>
                  <a:gd name="connsiteY54" fmla="*/ 223874 h 1269310"/>
                  <a:gd name="connsiteX55" fmla="*/ 605700 w 1252461"/>
                  <a:gd name="connsiteY55" fmla="*/ 223874 h 1269310"/>
                  <a:gd name="connsiteX56" fmla="*/ 605217 w 1252461"/>
                  <a:gd name="connsiteY56" fmla="*/ 500958 h 1269310"/>
                  <a:gd name="connsiteX57" fmla="*/ 92199 w 1252461"/>
                  <a:gd name="connsiteY57" fmla="*/ 192014 h 1269310"/>
                  <a:gd name="connsiteX58" fmla="*/ 969107 w 1252461"/>
                  <a:gd name="connsiteY58" fmla="*/ 192014 h 1269310"/>
                  <a:gd name="connsiteX59" fmla="*/ 969107 w 1252461"/>
                  <a:gd name="connsiteY59" fmla="*/ 132156 h 1269310"/>
                  <a:gd name="connsiteX60" fmla="*/ 92199 w 1252461"/>
                  <a:gd name="connsiteY60" fmla="*/ 132156 h 1269310"/>
                  <a:gd name="connsiteX61" fmla="*/ 92199 w 1252461"/>
                  <a:gd name="connsiteY61" fmla="*/ 192014 h 1269310"/>
                  <a:gd name="connsiteX62" fmla="*/ 37664 w 1252461"/>
                  <a:gd name="connsiteY62" fmla="*/ 596537 h 1269310"/>
                  <a:gd name="connsiteX63" fmla="*/ 307445 w 1252461"/>
                  <a:gd name="connsiteY63" fmla="*/ 596537 h 1269310"/>
                  <a:gd name="connsiteX64" fmla="*/ 172313 w 1252461"/>
                  <a:gd name="connsiteY64" fmla="*/ 251872 h 1269310"/>
                  <a:gd name="connsiteX65" fmla="*/ 37664 w 1252461"/>
                  <a:gd name="connsiteY65" fmla="*/ 596537 h 1269310"/>
                  <a:gd name="connsiteX66" fmla="*/ 313236 w 1252461"/>
                  <a:gd name="connsiteY66" fmla="*/ 627915 h 1269310"/>
                  <a:gd name="connsiteX67" fmla="*/ 31873 w 1252461"/>
                  <a:gd name="connsiteY67" fmla="*/ 627915 h 1269310"/>
                  <a:gd name="connsiteX68" fmla="*/ 171348 w 1252461"/>
                  <a:gd name="connsiteY68" fmla="*/ 762112 h 1269310"/>
                  <a:gd name="connsiteX69" fmla="*/ 313236 w 1252461"/>
                  <a:gd name="connsiteY69" fmla="*/ 627915 h 1269310"/>
                  <a:gd name="connsiteX70" fmla="*/ 501938 w 1252461"/>
                  <a:gd name="connsiteY70" fmla="*/ 1106295 h 1269310"/>
                  <a:gd name="connsiteX71" fmla="*/ 472016 w 1252461"/>
                  <a:gd name="connsiteY71" fmla="*/ 1058988 h 1269310"/>
                  <a:gd name="connsiteX72" fmla="*/ 452229 w 1252461"/>
                  <a:gd name="connsiteY72" fmla="*/ 1047402 h 1269310"/>
                  <a:gd name="connsiteX73" fmla="*/ 44903 w 1252461"/>
                  <a:gd name="connsiteY73" fmla="*/ 1047885 h 1269310"/>
                  <a:gd name="connsiteX74" fmla="*/ 31390 w 1252461"/>
                  <a:gd name="connsiteY74" fmla="*/ 1047885 h 1269310"/>
                  <a:gd name="connsiteX75" fmla="*/ 31390 w 1252461"/>
                  <a:gd name="connsiteY75" fmla="*/ 1106778 h 1269310"/>
                  <a:gd name="connsiteX76" fmla="*/ 501938 w 1252461"/>
                  <a:gd name="connsiteY76" fmla="*/ 1106295 h 1269310"/>
                  <a:gd name="connsiteX77" fmla="*/ 507247 w 1252461"/>
                  <a:gd name="connsiteY77" fmla="*/ 223391 h 1269310"/>
                  <a:gd name="connsiteX78" fmla="*/ 507247 w 1252461"/>
                  <a:gd name="connsiteY78" fmla="*/ 586400 h 1269310"/>
                  <a:gd name="connsiteX79" fmla="*/ 566125 w 1252461"/>
                  <a:gd name="connsiteY79" fmla="*/ 531852 h 1269310"/>
                  <a:gd name="connsiteX80" fmla="*/ 576260 w 1252461"/>
                  <a:gd name="connsiteY80" fmla="*/ 509164 h 1269310"/>
                  <a:gd name="connsiteX81" fmla="*/ 576260 w 1252461"/>
                  <a:gd name="connsiteY81" fmla="*/ 238356 h 1269310"/>
                  <a:gd name="connsiteX82" fmla="*/ 575778 w 1252461"/>
                  <a:gd name="connsiteY82" fmla="*/ 223874 h 1269310"/>
                  <a:gd name="connsiteX83" fmla="*/ 507247 w 1252461"/>
                  <a:gd name="connsiteY83" fmla="*/ 223391 h 1269310"/>
                  <a:gd name="connsiteX84" fmla="*/ 846523 w 1252461"/>
                  <a:gd name="connsiteY84" fmla="*/ 433376 h 1269310"/>
                  <a:gd name="connsiteX85" fmla="*/ 1001925 w 1252461"/>
                  <a:gd name="connsiteY85" fmla="*/ 467167 h 1269310"/>
                  <a:gd name="connsiteX86" fmla="*/ 917467 w 1252461"/>
                  <a:gd name="connsiteY86" fmla="*/ 251872 h 1269310"/>
                  <a:gd name="connsiteX87" fmla="*/ 846523 w 1252461"/>
                  <a:gd name="connsiteY87" fmla="*/ 433376 h 1269310"/>
                  <a:gd name="connsiteX88" fmla="*/ 331093 w 1252461"/>
                  <a:gd name="connsiteY88" fmla="*/ 1016991 h 1269310"/>
                  <a:gd name="connsiteX89" fmla="*/ 448368 w 1252461"/>
                  <a:gd name="connsiteY89" fmla="*/ 1016991 h 1269310"/>
                  <a:gd name="connsiteX90" fmla="*/ 421824 w 1252461"/>
                  <a:gd name="connsiteY90" fmla="*/ 928652 h 1269310"/>
                  <a:gd name="connsiteX91" fmla="*/ 331093 w 1252461"/>
                  <a:gd name="connsiteY91" fmla="*/ 1016991 h 1269310"/>
                  <a:gd name="connsiteX92" fmla="*/ 531377 w 1252461"/>
                  <a:gd name="connsiteY92" fmla="*/ 101745 h 1269310"/>
                  <a:gd name="connsiteX93" fmla="*/ 567091 w 1252461"/>
                  <a:gd name="connsiteY93" fmla="*/ 65540 h 1269310"/>
                  <a:gd name="connsiteX94" fmla="*/ 530412 w 1252461"/>
                  <a:gd name="connsiteY94" fmla="*/ 30301 h 1269310"/>
                  <a:gd name="connsiteX95" fmla="*/ 494699 w 1252461"/>
                  <a:gd name="connsiteY95" fmla="*/ 66023 h 1269310"/>
                  <a:gd name="connsiteX96" fmla="*/ 531377 w 1252461"/>
                  <a:gd name="connsiteY96" fmla="*/ 101745 h 126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52461" h="1269310">
                    <a:moveTo>
                      <a:pt x="151561" y="222426"/>
                    </a:moveTo>
                    <a:cubicBezTo>
                      <a:pt x="127430" y="222426"/>
                      <a:pt x="106195" y="222426"/>
                      <a:pt x="84478" y="222426"/>
                    </a:cubicBezTo>
                    <a:cubicBezTo>
                      <a:pt x="66621" y="222426"/>
                      <a:pt x="62277" y="218081"/>
                      <a:pt x="62277" y="199738"/>
                    </a:cubicBezTo>
                    <a:cubicBezTo>
                      <a:pt x="62277" y="174636"/>
                      <a:pt x="62277" y="150017"/>
                      <a:pt x="62277" y="124915"/>
                    </a:cubicBezTo>
                    <a:cubicBezTo>
                      <a:pt x="62277" y="105606"/>
                      <a:pt x="66138" y="101745"/>
                      <a:pt x="85443" y="101745"/>
                    </a:cubicBezTo>
                    <a:cubicBezTo>
                      <a:pt x="209474" y="101745"/>
                      <a:pt x="333988" y="101745"/>
                      <a:pt x="458020" y="101745"/>
                    </a:cubicBezTo>
                    <a:cubicBezTo>
                      <a:pt x="463329" y="101745"/>
                      <a:pt x="468155" y="101745"/>
                      <a:pt x="474429" y="101745"/>
                    </a:cubicBezTo>
                    <a:cubicBezTo>
                      <a:pt x="458985" y="67471"/>
                      <a:pt x="461398" y="37059"/>
                      <a:pt x="491803" y="13406"/>
                    </a:cubicBezTo>
                    <a:cubicBezTo>
                      <a:pt x="514003" y="-3972"/>
                      <a:pt x="544408" y="-4455"/>
                      <a:pt x="567091" y="11958"/>
                    </a:cubicBezTo>
                    <a:cubicBezTo>
                      <a:pt x="598943" y="35129"/>
                      <a:pt x="602804" y="66023"/>
                      <a:pt x="586878" y="101745"/>
                    </a:cubicBezTo>
                    <a:cubicBezTo>
                      <a:pt x="593634" y="101745"/>
                      <a:pt x="599425" y="101745"/>
                      <a:pt x="604734" y="101745"/>
                    </a:cubicBezTo>
                    <a:cubicBezTo>
                      <a:pt x="727801" y="101745"/>
                      <a:pt x="851349" y="101745"/>
                      <a:pt x="974416" y="101745"/>
                    </a:cubicBezTo>
                    <a:cubicBezTo>
                      <a:pt x="995168" y="101745"/>
                      <a:pt x="999029" y="105606"/>
                      <a:pt x="999029" y="126364"/>
                    </a:cubicBezTo>
                    <a:cubicBezTo>
                      <a:pt x="999029" y="151465"/>
                      <a:pt x="999029" y="176084"/>
                      <a:pt x="999029" y="201186"/>
                    </a:cubicBezTo>
                    <a:cubicBezTo>
                      <a:pt x="999029" y="217116"/>
                      <a:pt x="994203" y="221943"/>
                      <a:pt x="977794" y="222426"/>
                    </a:cubicBezTo>
                    <a:cubicBezTo>
                      <a:pt x="964763" y="222426"/>
                      <a:pt x="951733" y="222426"/>
                      <a:pt x="936772" y="222426"/>
                    </a:cubicBezTo>
                    <a:cubicBezTo>
                      <a:pt x="950285" y="256699"/>
                      <a:pt x="963316" y="289524"/>
                      <a:pt x="975863" y="322350"/>
                    </a:cubicBezTo>
                    <a:cubicBezTo>
                      <a:pt x="995651" y="373036"/>
                      <a:pt x="1015438" y="424205"/>
                      <a:pt x="1035708" y="474408"/>
                    </a:cubicBezTo>
                    <a:cubicBezTo>
                      <a:pt x="1038603" y="482132"/>
                      <a:pt x="1045360" y="489373"/>
                      <a:pt x="1052117" y="493717"/>
                    </a:cubicBezTo>
                    <a:cubicBezTo>
                      <a:pt x="1185800" y="581090"/>
                      <a:pt x="1254814" y="704668"/>
                      <a:pt x="1252401" y="864450"/>
                    </a:cubicBezTo>
                    <a:cubicBezTo>
                      <a:pt x="1249023" y="1064780"/>
                      <a:pt x="1092656" y="1239044"/>
                      <a:pt x="894302" y="1265111"/>
                    </a:cubicBezTo>
                    <a:cubicBezTo>
                      <a:pt x="754827" y="1283455"/>
                      <a:pt x="635621" y="1241458"/>
                      <a:pt x="535238" y="1143947"/>
                    </a:cubicBezTo>
                    <a:cubicBezTo>
                      <a:pt x="530412" y="1139120"/>
                      <a:pt x="521725" y="1135741"/>
                      <a:pt x="514486" y="1135741"/>
                    </a:cubicBezTo>
                    <a:cubicBezTo>
                      <a:pt x="351845" y="1135258"/>
                      <a:pt x="188722" y="1135258"/>
                      <a:pt x="26081" y="1135258"/>
                    </a:cubicBezTo>
                    <a:cubicBezTo>
                      <a:pt x="2916" y="1135258"/>
                      <a:pt x="20" y="1132362"/>
                      <a:pt x="20" y="1109674"/>
                    </a:cubicBezTo>
                    <a:cubicBezTo>
                      <a:pt x="20" y="1086503"/>
                      <a:pt x="20" y="1063332"/>
                      <a:pt x="20" y="1040644"/>
                    </a:cubicBezTo>
                    <a:cubicBezTo>
                      <a:pt x="20" y="1021818"/>
                      <a:pt x="4364" y="1017473"/>
                      <a:pt x="23186" y="1017473"/>
                    </a:cubicBezTo>
                    <a:cubicBezTo>
                      <a:pt x="108608" y="1017473"/>
                      <a:pt x="194513" y="1017473"/>
                      <a:pt x="279936" y="1017473"/>
                    </a:cubicBezTo>
                    <a:cubicBezTo>
                      <a:pt x="291036" y="1017473"/>
                      <a:pt x="297310" y="1015060"/>
                      <a:pt x="303101" y="1004440"/>
                    </a:cubicBezTo>
                    <a:cubicBezTo>
                      <a:pt x="327232" y="959546"/>
                      <a:pt x="362945" y="925273"/>
                      <a:pt x="408311" y="901137"/>
                    </a:cubicBezTo>
                    <a:cubicBezTo>
                      <a:pt x="415550" y="897275"/>
                      <a:pt x="417481" y="893413"/>
                      <a:pt x="416515" y="886172"/>
                    </a:cubicBezTo>
                    <a:cubicBezTo>
                      <a:pt x="408311" y="800730"/>
                      <a:pt x="427615" y="721080"/>
                      <a:pt x="468637" y="645775"/>
                    </a:cubicBezTo>
                    <a:cubicBezTo>
                      <a:pt x="472016" y="639983"/>
                      <a:pt x="474429" y="632742"/>
                      <a:pt x="474429" y="625984"/>
                    </a:cubicBezTo>
                    <a:cubicBezTo>
                      <a:pt x="474911" y="495165"/>
                      <a:pt x="474911" y="364347"/>
                      <a:pt x="474429" y="233528"/>
                    </a:cubicBezTo>
                    <a:cubicBezTo>
                      <a:pt x="474429" y="230149"/>
                      <a:pt x="473946" y="227253"/>
                      <a:pt x="473464" y="222909"/>
                    </a:cubicBezTo>
                    <a:cubicBezTo>
                      <a:pt x="379837" y="222909"/>
                      <a:pt x="286210" y="222909"/>
                      <a:pt x="191618" y="222909"/>
                    </a:cubicBezTo>
                    <a:cubicBezTo>
                      <a:pt x="193548" y="228701"/>
                      <a:pt x="195479" y="234494"/>
                      <a:pt x="197409" y="239804"/>
                    </a:cubicBezTo>
                    <a:cubicBezTo>
                      <a:pt x="242292" y="354210"/>
                      <a:pt x="286692" y="469098"/>
                      <a:pt x="332541" y="583504"/>
                    </a:cubicBezTo>
                    <a:cubicBezTo>
                      <a:pt x="341710" y="606675"/>
                      <a:pt x="342676" y="628880"/>
                      <a:pt x="338332" y="652051"/>
                    </a:cubicBezTo>
                    <a:cubicBezTo>
                      <a:pt x="321441" y="737010"/>
                      <a:pt x="250496" y="792524"/>
                      <a:pt x="162661" y="789627"/>
                    </a:cubicBezTo>
                    <a:cubicBezTo>
                      <a:pt x="78204" y="786731"/>
                      <a:pt x="12086" y="724942"/>
                      <a:pt x="986" y="640465"/>
                    </a:cubicBezTo>
                    <a:cubicBezTo>
                      <a:pt x="-1427" y="621156"/>
                      <a:pt x="503" y="603778"/>
                      <a:pt x="7742" y="585435"/>
                    </a:cubicBezTo>
                    <a:cubicBezTo>
                      <a:pt x="54073" y="469098"/>
                      <a:pt x="99439" y="352761"/>
                      <a:pt x="144804" y="236425"/>
                    </a:cubicBezTo>
                    <a:cubicBezTo>
                      <a:pt x="148183" y="233528"/>
                      <a:pt x="149630" y="229184"/>
                      <a:pt x="151561" y="222426"/>
                    </a:cubicBezTo>
                    <a:close/>
                    <a:moveTo>
                      <a:pt x="834458" y="1241458"/>
                    </a:moveTo>
                    <a:cubicBezTo>
                      <a:pt x="1048255" y="1242423"/>
                      <a:pt x="1222479" y="1069125"/>
                      <a:pt x="1224409" y="853830"/>
                    </a:cubicBezTo>
                    <a:cubicBezTo>
                      <a:pt x="1226340" y="639500"/>
                      <a:pt x="1052599" y="464271"/>
                      <a:pt x="836389" y="462823"/>
                    </a:cubicBezTo>
                    <a:cubicBezTo>
                      <a:pt x="622108" y="461374"/>
                      <a:pt x="446920" y="635638"/>
                      <a:pt x="445955" y="851416"/>
                    </a:cubicBezTo>
                    <a:cubicBezTo>
                      <a:pt x="444989" y="1065263"/>
                      <a:pt x="618730" y="1240492"/>
                      <a:pt x="834458" y="1241458"/>
                    </a:cubicBezTo>
                    <a:close/>
                    <a:moveTo>
                      <a:pt x="605217" y="500958"/>
                    </a:moveTo>
                    <a:cubicBezTo>
                      <a:pt x="609078" y="499027"/>
                      <a:pt x="611491" y="498062"/>
                      <a:pt x="613904" y="496613"/>
                    </a:cubicBezTo>
                    <a:cubicBezTo>
                      <a:pt x="672300" y="460409"/>
                      <a:pt x="736005" y="439652"/>
                      <a:pt x="805019" y="434342"/>
                    </a:cubicBezTo>
                    <a:cubicBezTo>
                      <a:pt x="809845" y="433859"/>
                      <a:pt x="816601" y="428549"/>
                      <a:pt x="818532" y="423722"/>
                    </a:cubicBezTo>
                    <a:cubicBezTo>
                      <a:pt x="835906" y="381725"/>
                      <a:pt x="851832" y="339245"/>
                      <a:pt x="868724" y="296765"/>
                    </a:cubicBezTo>
                    <a:cubicBezTo>
                      <a:pt x="877893" y="272629"/>
                      <a:pt x="887545" y="248976"/>
                      <a:pt x="897198" y="223874"/>
                    </a:cubicBezTo>
                    <a:cubicBezTo>
                      <a:pt x="798745" y="223874"/>
                      <a:pt x="702222" y="223874"/>
                      <a:pt x="605700" y="223874"/>
                    </a:cubicBezTo>
                    <a:cubicBezTo>
                      <a:pt x="605217" y="316074"/>
                      <a:pt x="605217" y="407309"/>
                      <a:pt x="605217" y="500958"/>
                    </a:cubicBezTo>
                    <a:close/>
                    <a:moveTo>
                      <a:pt x="92199" y="192014"/>
                    </a:moveTo>
                    <a:cubicBezTo>
                      <a:pt x="385146" y="192014"/>
                      <a:pt x="676644" y="192014"/>
                      <a:pt x="969107" y="192014"/>
                    </a:cubicBezTo>
                    <a:cubicBezTo>
                      <a:pt x="969107" y="171740"/>
                      <a:pt x="969107" y="152431"/>
                      <a:pt x="969107" y="132156"/>
                    </a:cubicBezTo>
                    <a:cubicBezTo>
                      <a:pt x="676644" y="132156"/>
                      <a:pt x="384663" y="132156"/>
                      <a:pt x="92199" y="132156"/>
                    </a:cubicBezTo>
                    <a:cubicBezTo>
                      <a:pt x="92199" y="152431"/>
                      <a:pt x="92199" y="171740"/>
                      <a:pt x="92199" y="192014"/>
                    </a:cubicBezTo>
                    <a:close/>
                    <a:moveTo>
                      <a:pt x="37664" y="596537"/>
                    </a:moveTo>
                    <a:cubicBezTo>
                      <a:pt x="128395" y="596537"/>
                      <a:pt x="217196" y="596537"/>
                      <a:pt x="307445" y="596537"/>
                    </a:cubicBezTo>
                    <a:cubicBezTo>
                      <a:pt x="262562" y="481649"/>
                      <a:pt x="218161" y="368691"/>
                      <a:pt x="172313" y="251872"/>
                    </a:cubicBezTo>
                    <a:cubicBezTo>
                      <a:pt x="126465" y="369174"/>
                      <a:pt x="82547" y="482132"/>
                      <a:pt x="37664" y="596537"/>
                    </a:cubicBezTo>
                    <a:close/>
                    <a:moveTo>
                      <a:pt x="313236" y="627915"/>
                    </a:moveTo>
                    <a:cubicBezTo>
                      <a:pt x="218644" y="627915"/>
                      <a:pt x="125017" y="627915"/>
                      <a:pt x="31873" y="627915"/>
                    </a:cubicBezTo>
                    <a:cubicBezTo>
                      <a:pt x="30908" y="701289"/>
                      <a:pt x="93647" y="761147"/>
                      <a:pt x="171348" y="762112"/>
                    </a:cubicBezTo>
                    <a:cubicBezTo>
                      <a:pt x="249049" y="762595"/>
                      <a:pt x="312271" y="703220"/>
                      <a:pt x="313236" y="627915"/>
                    </a:cubicBezTo>
                    <a:close/>
                    <a:moveTo>
                      <a:pt x="501938" y="1106295"/>
                    </a:moveTo>
                    <a:cubicBezTo>
                      <a:pt x="491320" y="1089882"/>
                      <a:pt x="481185" y="1074918"/>
                      <a:pt x="472016" y="1058988"/>
                    </a:cubicBezTo>
                    <a:cubicBezTo>
                      <a:pt x="467190" y="1050781"/>
                      <a:pt x="462364" y="1047402"/>
                      <a:pt x="452229" y="1047402"/>
                    </a:cubicBezTo>
                    <a:cubicBezTo>
                      <a:pt x="316614" y="1047885"/>
                      <a:pt x="180518" y="1047885"/>
                      <a:pt x="44903" y="1047885"/>
                    </a:cubicBezTo>
                    <a:cubicBezTo>
                      <a:pt x="40560" y="1047885"/>
                      <a:pt x="35734" y="1047885"/>
                      <a:pt x="31390" y="1047885"/>
                    </a:cubicBezTo>
                    <a:cubicBezTo>
                      <a:pt x="31390" y="1068642"/>
                      <a:pt x="31390" y="1087469"/>
                      <a:pt x="31390" y="1106778"/>
                    </a:cubicBezTo>
                    <a:cubicBezTo>
                      <a:pt x="188240" y="1106295"/>
                      <a:pt x="344123" y="1106295"/>
                      <a:pt x="501938" y="1106295"/>
                    </a:cubicBezTo>
                    <a:close/>
                    <a:moveTo>
                      <a:pt x="507247" y="223391"/>
                    </a:moveTo>
                    <a:cubicBezTo>
                      <a:pt x="507247" y="346486"/>
                      <a:pt x="507247" y="468133"/>
                      <a:pt x="507247" y="586400"/>
                    </a:cubicBezTo>
                    <a:cubicBezTo>
                      <a:pt x="526069" y="568539"/>
                      <a:pt x="545856" y="549713"/>
                      <a:pt x="566125" y="531852"/>
                    </a:cubicBezTo>
                    <a:cubicBezTo>
                      <a:pt x="573365" y="525094"/>
                      <a:pt x="576260" y="518819"/>
                      <a:pt x="576260" y="509164"/>
                    </a:cubicBezTo>
                    <a:cubicBezTo>
                      <a:pt x="575778" y="418895"/>
                      <a:pt x="576260" y="328625"/>
                      <a:pt x="576260" y="238356"/>
                    </a:cubicBezTo>
                    <a:cubicBezTo>
                      <a:pt x="576260" y="233528"/>
                      <a:pt x="575778" y="229184"/>
                      <a:pt x="575778" y="223874"/>
                    </a:cubicBezTo>
                    <a:cubicBezTo>
                      <a:pt x="552129" y="223391"/>
                      <a:pt x="529929" y="223391"/>
                      <a:pt x="507247" y="223391"/>
                    </a:cubicBezTo>
                    <a:close/>
                    <a:moveTo>
                      <a:pt x="846523" y="433376"/>
                    </a:moveTo>
                    <a:cubicBezTo>
                      <a:pt x="901058" y="434825"/>
                      <a:pt x="950768" y="446410"/>
                      <a:pt x="1001925" y="467167"/>
                    </a:cubicBezTo>
                    <a:cubicBezTo>
                      <a:pt x="973450" y="394276"/>
                      <a:pt x="945942" y="324281"/>
                      <a:pt x="917467" y="251872"/>
                    </a:cubicBezTo>
                    <a:cubicBezTo>
                      <a:pt x="892854" y="314143"/>
                      <a:pt x="870171" y="372553"/>
                      <a:pt x="846523" y="433376"/>
                    </a:cubicBezTo>
                    <a:close/>
                    <a:moveTo>
                      <a:pt x="331093" y="1016991"/>
                    </a:moveTo>
                    <a:cubicBezTo>
                      <a:pt x="372115" y="1016991"/>
                      <a:pt x="410241" y="1016991"/>
                      <a:pt x="448368" y="1016991"/>
                    </a:cubicBezTo>
                    <a:cubicBezTo>
                      <a:pt x="439198" y="987062"/>
                      <a:pt x="430511" y="958581"/>
                      <a:pt x="421824" y="928652"/>
                    </a:cubicBezTo>
                    <a:cubicBezTo>
                      <a:pt x="383698" y="949409"/>
                      <a:pt x="354258" y="977890"/>
                      <a:pt x="331093" y="1016991"/>
                    </a:cubicBezTo>
                    <a:close/>
                    <a:moveTo>
                      <a:pt x="531377" y="101745"/>
                    </a:moveTo>
                    <a:cubicBezTo>
                      <a:pt x="551164" y="101745"/>
                      <a:pt x="567573" y="85332"/>
                      <a:pt x="567091" y="65540"/>
                    </a:cubicBezTo>
                    <a:cubicBezTo>
                      <a:pt x="567091" y="45748"/>
                      <a:pt x="550682" y="29819"/>
                      <a:pt x="530412" y="30301"/>
                    </a:cubicBezTo>
                    <a:cubicBezTo>
                      <a:pt x="510625" y="30301"/>
                      <a:pt x="494216" y="46714"/>
                      <a:pt x="494699" y="66023"/>
                    </a:cubicBezTo>
                    <a:cubicBezTo>
                      <a:pt x="495181" y="85815"/>
                      <a:pt x="511590" y="101745"/>
                      <a:pt x="531377" y="101745"/>
                    </a:cubicBezTo>
                    <a:close/>
                  </a:path>
                </a:pathLst>
              </a:custGeom>
              <a:grpFill/>
              <a:ln w="481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9BB4499-356C-2EE7-40C8-0E9EC21EC8F4}"/>
                  </a:ext>
                </a:extLst>
              </p:cNvPr>
              <p:cNvSpPr/>
              <p:nvPr/>
            </p:nvSpPr>
            <p:spPr>
              <a:xfrm>
                <a:off x="10400907" y="4527923"/>
                <a:ext cx="502254" cy="504376"/>
              </a:xfrm>
              <a:custGeom>
                <a:avLst/>
                <a:gdLst>
                  <a:gd name="connsiteX0" fmla="*/ 313987 w 502254"/>
                  <a:gd name="connsiteY0" fmla="*/ 0 h 504376"/>
                  <a:gd name="connsiteX1" fmla="*/ 489658 w 502254"/>
                  <a:gd name="connsiteY1" fmla="*/ 54548 h 504376"/>
                  <a:gd name="connsiteX2" fmla="*/ 493037 w 502254"/>
                  <a:gd name="connsiteY2" fmla="*/ 85925 h 504376"/>
                  <a:gd name="connsiteX3" fmla="*/ 84264 w 502254"/>
                  <a:gd name="connsiteY3" fmla="*/ 495276 h 504376"/>
                  <a:gd name="connsiteX4" fmla="*/ 53859 w 502254"/>
                  <a:gd name="connsiteY4" fmla="*/ 492379 h 504376"/>
                  <a:gd name="connsiteX5" fmla="*/ 255591 w 502254"/>
                  <a:gd name="connsiteY5" fmla="*/ 7241 h 504376"/>
                  <a:gd name="connsiteX6" fmla="*/ 313987 w 502254"/>
                  <a:gd name="connsiteY6" fmla="*/ 0 h 504376"/>
                  <a:gd name="connsiteX7" fmla="*/ 70268 w 502254"/>
                  <a:gd name="connsiteY7" fmla="*/ 461968 h 504376"/>
                  <a:gd name="connsiteX8" fmla="*/ 460702 w 502254"/>
                  <a:gd name="connsiteY8" fmla="*/ 71443 h 504376"/>
                  <a:gd name="connsiteX9" fmla="*/ 113703 w 502254"/>
                  <a:gd name="connsiteY9" fmla="*/ 113923 h 504376"/>
                  <a:gd name="connsiteX10" fmla="*/ 70268 w 502254"/>
                  <a:gd name="connsiteY10" fmla="*/ 461968 h 5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254" h="504376">
                    <a:moveTo>
                      <a:pt x="313987" y="0"/>
                    </a:moveTo>
                    <a:cubicBezTo>
                      <a:pt x="378175" y="1448"/>
                      <a:pt x="436571" y="19309"/>
                      <a:pt x="489658" y="54548"/>
                    </a:cubicBezTo>
                    <a:cubicBezTo>
                      <a:pt x="505585" y="65168"/>
                      <a:pt x="506067" y="72409"/>
                      <a:pt x="493037" y="85925"/>
                    </a:cubicBezTo>
                    <a:cubicBezTo>
                      <a:pt x="356940" y="222536"/>
                      <a:pt x="220360" y="358665"/>
                      <a:pt x="84264" y="495276"/>
                    </a:cubicBezTo>
                    <a:cubicBezTo>
                      <a:pt x="71233" y="508309"/>
                      <a:pt x="63994" y="507344"/>
                      <a:pt x="53859" y="492379"/>
                    </a:cubicBezTo>
                    <a:cubicBezTo>
                      <a:pt x="-73068" y="308944"/>
                      <a:pt x="36485" y="45859"/>
                      <a:pt x="255591" y="7241"/>
                    </a:cubicBezTo>
                    <a:cubicBezTo>
                      <a:pt x="274896" y="3862"/>
                      <a:pt x="294683" y="2414"/>
                      <a:pt x="313987" y="0"/>
                    </a:cubicBezTo>
                    <a:close/>
                    <a:moveTo>
                      <a:pt x="70268" y="461968"/>
                    </a:moveTo>
                    <a:cubicBezTo>
                      <a:pt x="200573" y="331632"/>
                      <a:pt x="330879" y="201296"/>
                      <a:pt x="460702" y="71443"/>
                    </a:cubicBezTo>
                    <a:cubicBezTo>
                      <a:pt x="363696" y="8689"/>
                      <a:pt x="214087" y="13516"/>
                      <a:pt x="113703" y="113923"/>
                    </a:cubicBezTo>
                    <a:cubicBezTo>
                      <a:pt x="12837" y="214330"/>
                      <a:pt x="7045" y="364457"/>
                      <a:pt x="70268" y="461968"/>
                    </a:cubicBezTo>
                    <a:close/>
                  </a:path>
                </a:pathLst>
              </a:custGeom>
              <a:grpFill/>
              <a:ln w="481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5F5CC92-6590-5923-4029-8930397B9E19}"/>
                  </a:ext>
                </a:extLst>
              </p:cNvPr>
              <p:cNvSpPr/>
              <p:nvPr/>
            </p:nvSpPr>
            <p:spPr>
              <a:xfrm>
                <a:off x="10528365" y="4656011"/>
                <a:ext cx="502641" cy="503171"/>
              </a:xfrm>
              <a:custGeom>
                <a:avLst/>
                <a:gdLst>
                  <a:gd name="connsiteX0" fmla="*/ 502641 w 502641"/>
                  <a:gd name="connsiteY0" fmla="*/ 159133 h 503171"/>
                  <a:gd name="connsiteX1" fmla="*/ 164329 w 502641"/>
                  <a:gd name="connsiteY1" fmla="*/ 502351 h 503171"/>
                  <a:gd name="connsiteX2" fmla="*/ 12789 w 502641"/>
                  <a:gd name="connsiteY2" fmla="*/ 449734 h 503171"/>
                  <a:gd name="connsiteX3" fmla="*/ 9411 w 502641"/>
                  <a:gd name="connsiteY3" fmla="*/ 418356 h 503171"/>
                  <a:gd name="connsiteX4" fmla="*/ 418184 w 502641"/>
                  <a:gd name="connsiteY4" fmla="*/ 9006 h 503171"/>
                  <a:gd name="connsiteX5" fmla="*/ 449554 w 502641"/>
                  <a:gd name="connsiteY5" fmla="*/ 12868 h 503171"/>
                  <a:gd name="connsiteX6" fmla="*/ 502641 w 502641"/>
                  <a:gd name="connsiteY6" fmla="*/ 159133 h 503171"/>
                  <a:gd name="connsiteX7" fmla="*/ 40298 w 502641"/>
                  <a:gd name="connsiteY7" fmla="*/ 431873 h 503171"/>
                  <a:gd name="connsiteX8" fmla="*/ 397914 w 502641"/>
                  <a:gd name="connsiteY8" fmla="*/ 381669 h 503171"/>
                  <a:gd name="connsiteX9" fmla="*/ 430249 w 502641"/>
                  <a:gd name="connsiteY9" fmla="*/ 41831 h 503171"/>
                  <a:gd name="connsiteX10" fmla="*/ 40298 w 502641"/>
                  <a:gd name="connsiteY10" fmla="*/ 431873 h 5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41" h="503171">
                    <a:moveTo>
                      <a:pt x="502641" y="159133"/>
                    </a:moveTo>
                    <a:cubicBezTo>
                      <a:pt x="501676" y="372015"/>
                      <a:pt x="347240" y="515384"/>
                      <a:pt x="164329" y="502351"/>
                    </a:cubicBezTo>
                    <a:cubicBezTo>
                      <a:pt x="109312" y="498489"/>
                      <a:pt x="58637" y="480628"/>
                      <a:pt x="12789" y="449734"/>
                    </a:cubicBezTo>
                    <a:cubicBezTo>
                      <a:pt x="-3137" y="439114"/>
                      <a:pt x="-4102" y="431873"/>
                      <a:pt x="9411" y="418356"/>
                    </a:cubicBezTo>
                    <a:cubicBezTo>
                      <a:pt x="145508" y="281745"/>
                      <a:pt x="282087" y="145617"/>
                      <a:pt x="418184" y="9006"/>
                    </a:cubicBezTo>
                    <a:cubicBezTo>
                      <a:pt x="431214" y="-4028"/>
                      <a:pt x="438936" y="-3062"/>
                      <a:pt x="449554" y="12868"/>
                    </a:cubicBezTo>
                    <a:cubicBezTo>
                      <a:pt x="484784" y="66933"/>
                      <a:pt x="502641" y="125342"/>
                      <a:pt x="502641" y="159133"/>
                    </a:cubicBezTo>
                    <a:close/>
                    <a:moveTo>
                      <a:pt x="40298" y="431873"/>
                    </a:moveTo>
                    <a:cubicBezTo>
                      <a:pt x="133442" y="495592"/>
                      <a:pt x="293670" y="495110"/>
                      <a:pt x="397914" y="381669"/>
                    </a:cubicBezTo>
                    <a:cubicBezTo>
                      <a:pt x="499745" y="270643"/>
                      <a:pt x="485750" y="118102"/>
                      <a:pt x="430249" y="41831"/>
                    </a:cubicBezTo>
                    <a:cubicBezTo>
                      <a:pt x="300426" y="171684"/>
                      <a:pt x="170121" y="302020"/>
                      <a:pt x="40298" y="431873"/>
                    </a:cubicBezTo>
                    <a:close/>
                  </a:path>
                </a:pathLst>
              </a:custGeom>
              <a:grpFill/>
              <a:ln w="4819"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A5DD8AE5-C782-1E0D-E819-FC53BA238D62}"/>
              </a:ext>
            </a:extLst>
          </p:cNvPr>
          <p:cNvGrpSpPr/>
          <p:nvPr/>
        </p:nvGrpSpPr>
        <p:grpSpPr>
          <a:xfrm>
            <a:off x="6235070" y="3055367"/>
            <a:ext cx="637053" cy="747265"/>
            <a:chOff x="8138828" y="4016838"/>
            <a:chExt cx="981393" cy="1151177"/>
          </a:xfrm>
          <a:solidFill>
            <a:srgbClr val="595959"/>
          </a:solidFill>
        </p:grpSpPr>
        <p:sp>
          <p:nvSpPr>
            <p:cNvPr id="13" name="Freeform 12">
              <a:extLst>
                <a:ext uri="{FF2B5EF4-FFF2-40B4-BE49-F238E27FC236}">
                  <a16:creationId xmlns:a16="http://schemas.microsoft.com/office/drawing/2014/main" id="{A9199504-E3EA-DAAE-0E9C-ABE6A5EFCFE9}"/>
                </a:ext>
              </a:extLst>
            </p:cNvPr>
            <p:cNvSpPr/>
            <p:nvPr/>
          </p:nvSpPr>
          <p:spPr>
            <a:xfrm>
              <a:off x="8169112" y="4554473"/>
              <a:ext cx="928064" cy="288186"/>
            </a:xfrm>
            <a:custGeom>
              <a:avLst/>
              <a:gdLst>
                <a:gd name="connsiteX0" fmla="*/ 0 w 928064"/>
                <a:gd name="connsiteY0" fmla="*/ 0 h 288186"/>
                <a:gd name="connsiteX1" fmla="*/ 928064 w 928064"/>
                <a:gd name="connsiteY1" fmla="*/ 0 h 288186"/>
                <a:gd name="connsiteX2" fmla="*/ 928064 w 928064"/>
                <a:gd name="connsiteY2" fmla="*/ 288187 h 288186"/>
                <a:gd name="connsiteX3" fmla="*/ 0 w 928064"/>
                <a:gd name="connsiteY3" fmla="*/ 288187 h 288186"/>
              </a:gdLst>
              <a:ahLst/>
              <a:cxnLst>
                <a:cxn ang="0">
                  <a:pos x="connsiteX0" y="connsiteY0"/>
                </a:cxn>
                <a:cxn ang="0">
                  <a:pos x="connsiteX1" y="connsiteY1"/>
                </a:cxn>
                <a:cxn ang="0">
                  <a:pos x="connsiteX2" y="connsiteY2"/>
                </a:cxn>
                <a:cxn ang="0">
                  <a:pos x="connsiteX3" y="connsiteY3"/>
                </a:cxn>
              </a:cxnLst>
              <a:rect l="l" t="t" r="r" b="b"/>
              <a:pathLst>
                <a:path w="928064" h="288186">
                  <a:moveTo>
                    <a:pt x="0" y="0"/>
                  </a:moveTo>
                  <a:lnTo>
                    <a:pt x="928064" y="0"/>
                  </a:lnTo>
                  <a:lnTo>
                    <a:pt x="928064" y="288187"/>
                  </a:lnTo>
                  <a:lnTo>
                    <a:pt x="0" y="288187"/>
                  </a:lnTo>
                  <a:close/>
                </a:path>
              </a:pathLst>
            </a:custGeom>
            <a:solidFill>
              <a:srgbClr val="F16924"/>
            </a:solidFill>
            <a:ln w="4819" cap="flat">
              <a:noFill/>
              <a:prstDash val="solid"/>
              <a:miter/>
            </a:ln>
          </p:spPr>
          <p:txBody>
            <a:bodyPr rtlCol="0" anchor="ctr"/>
            <a:lstStyle/>
            <a:p>
              <a:endParaRPr lang="en-US" dirty="0"/>
            </a:p>
          </p:txBody>
        </p:sp>
        <p:grpSp>
          <p:nvGrpSpPr>
            <p:cNvPr id="14" name="Group 13">
              <a:extLst>
                <a:ext uri="{FF2B5EF4-FFF2-40B4-BE49-F238E27FC236}">
                  <a16:creationId xmlns:a16="http://schemas.microsoft.com/office/drawing/2014/main" id="{4509D901-0240-2E5D-35CA-63E71F930360}"/>
                </a:ext>
              </a:extLst>
            </p:cNvPr>
            <p:cNvGrpSpPr/>
            <p:nvPr/>
          </p:nvGrpSpPr>
          <p:grpSpPr>
            <a:xfrm>
              <a:off x="8138828" y="4016838"/>
              <a:ext cx="981393" cy="1151177"/>
              <a:chOff x="8138828" y="4016838"/>
              <a:chExt cx="981393" cy="1151177"/>
            </a:xfrm>
            <a:grpFill/>
          </p:grpSpPr>
          <p:sp>
            <p:nvSpPr>
              <p:cNvPr id="15" name="Freeform 14">
                <a:extLst>
                  <a:ext uri="{FF2B5EF4-FFF2-40B4-BE49-F238E27FC236}">
                    <a16:creationId xmlns:a16="http://schemas.microsoft.com/office/drawing/2014/main" id="{9E4F50E0-01CE-2A15-E9C7-163B78631C04}"/>
                  </a:ext>
                </a:extLst>
              </p:cNvPr>
              <p:cNvSpPr/>
              <p:nvPr/>
            </p:nvSpPr>
            <p:spPr>
              <a:xfrm>
                <a:off x="8453330" y="4596248"/>
                <a:ext cx="160267" cy="195292"/>
              </a:xfrm>
              <a:custGeom>
                <a:avLst/>
                <a:gdLst>
                  <a:gd name="connsiteX0" fmla="*/ 159785 w 160267"/>
                  <a:gd name="connsiteY0" fmla="*/ 178347 h 195292"/>
                  <a:gd name="connsiteX1" fmla="*/ 146754 w 160267"/>
                  <a:gd name="connsiteY1" fmla="*/ 194760 h 195292"/>
                  <a:gd name="connsiteX2" fmla="*/ 128415 w 160267"/>
                  <a:gd name="connsiteY2" fmla="*/ 185588 h 195292"/>
                  <a:gd name="connsiteX3" fmla="*/ 119245 w 160267"/>
                  <a:gd name="connsiteY3" fmla="*/ 162900 h 195292"/>
                  <a:gd name="connsiteX4" fmla="*/ 109111 w 160267"/>
                  <a:gd name="connsiteY4" fmla="*/ 155659 h 195292"/>
                  <a:gd name="connsiteX5" fmla="*/ 50714 w 160267"/>
                  <a:gd name="connsiteY5" fmla="*/ 155659 h 195292"/>
                  <a:gd name="connsiteX6" fmla="*/ 40580 w 160267"/>
                  <a:gd name="connsiteY6" fmla="*/ 162900 h 195292"/>
                  <a:gd name="connsiteX7" fmla="*/ 32375 w 160267"/>
                  <a:gd name="connsiteY7" fmla="*/ 183657 h 195292"/>
                  <a:gd name="connsiteX8" fmla="*/ 10658 w 160267"/>
                  <a:gd name="connsiteY8" fmla="*/ 193794 h 195292"/>
                  <a:gd name="connsiteX9" fmla="*/ 1488 w 160267"/>
                  <a:gd name="connsiteY9" fmla="*/ 171589 h 195292"/>
                  <a:gd name="connsiteX10" fmla="*/ 61815 w 160267"/>
                  <a:gd name="connsiteY10" fmla="*/ 13255 h 195292"/>
                  <a:gd name="connsiteX11" fmla="*/ 80636 w 160267"/>
                  <a:gd name="connsiteY11" fmla="*/ 222 h 195292"/>
                  <a:gd name="connsiteX12" fmla="*/ 98976 w 160267"/>
                  <a:gd name="connsiteY12" fmla="*/ 12290 h 195292"/>
                  <a:gd name="connsiteX13" fmla="*/ 160268 w 160267"/>
                  <a:gd name="connsiteY13" fmla="*/ 172555 h 195292"/>
                  <a:gd name="connsiteX14" fmla="*/ 159785 w 160267"/>
                  <a:gd name="connsiteY14" fmla="*/ 178347 h 195292"/>
                  <a:gd name="connsiteX15" fmla="*/ 55541 w 160267"/>
                  <a:gd name="connsiteY15" fmla="*/ 121386 h 195292"/>
                  <a:gd name="connsiteX16" fmla="*/ 103319 w 160267"/>
                  <a:gd name="connsiteY16" fmla="*/ 121386 h 195292"/>
                  <a:gd name="connsiteX17" fmla="*/ 79671 w 160267"/>
                  <a:gd name="connsiteY17" fmla="*/ 58149 h 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267" h="195292">
                    <a:moveTo>
                      <a:pt x="159785" y="178347"/>
                    </a:moveTo>
                    <a:cubicBezTo>
                      <a:pt x="159302" y="187036"/>
                      <a:pt x="154959" y="192829"/>
                      <a:pt x="146754" y="194760"/>
                    </a:cubicBezTo>
                    <a:cubicBezTo>
                      <a:pt x="138550" y="196691"/>
                      <a:pt x="131793" y="193312"/>
                      <a:pt x="128415" y="185588"/>
                    </a:cubicBezTo>
                    <a:cubicBezTo>
                      <a:pt x="125037" y="178347"/>
                      <a:pt x="123106" y="170141"/>
                      <a:pt x="119245" y="162900"/>
                    </a:cubicBezTo>
                    <a:cubicBezTo>
                      <a:pt x="117315" y="159521"/>
                      <a:pt x="112489" y="156142"/>
                      <a:pt x="109111" y="155659"/>
                    </a:cubicBezTo>
                    <a:cubicBezTo>
                      <a:pt x="89806" y="155176"/>
                      <a:pt x="70019" y="155176"/>
                      <a:pt x="50714" y="155659"/>
                    </a:cubicBezTo>
                    <a:cubicBezTo>
                      <a:pt x="47336" y="155659"/>
                      <a:pt x="42510" y="159521"/>
                      <a:pt x="40580" y="162900"/>
                    </a:cubicBezTo>
                    <a:cubicBezTo>
                      <a:pt x="36719" y="169175"/>
                      <a:pt x="35271" y="176899"/>
                      <a:pt x="32375" y="183657"/>
                    </a:cubicBezTo>
                    <a:cubicBezTo>
                      <a:pt x="28032" y="193312"/>
                      <a:pt x="19345" y="197173"/>
                      <a:pt x="10658" y="193794"/>
                    </a:cubicBezTo>
                    <a:cubicBezTo>
                      <a:pt x="1488" y="190415"/>
                      <a:pt x="-2373" y="181726"/>
                      <a:pt x="1488" y="171589"/>
                    </a:cubicBezTo>
                    <a:cubicBezTo>
                      <a:pt x="21275" y="118489"/>
                      <a:pt x="41545" y="65872"/>
                      <a:pt x="61815" y="13255"/>
                    </a:cubicBezTo>
                    <a:cubicBezTo>
                      <a:pt x="65193" y="4566"/>
                      <a:pt x="71949" y="-1226"/>
                      <a:pt x="80636" y="222"/>
                    </a:cubicBezTo>
                    <a:cubicBezTo>
                      <a:pt x="87393" y="1670"/>
                      <a:pt x="96563" y="6497"/>
                      <a:pt x="98976" y="12290"/>
                    </a:cubicBezTo>
                    <a:cubicBezTo>
                      <a:pt x="120211" y="65390"/>
                      <a:pt x="139998" y="118972"/>
                      <a:pt x="160268" y="172555"/>
                    </a:cubicBezTo>
                    <a:cubicBezTo>
                      <a:pt x="159785" y="174968"/>
                      <a:pt x="159785" y="176899"/>
                      <a:pt x="159785" y="178347"/>
                    </a:cubicBezTo>
                    <a:close/>
                    <a:moveTo>
                      <a:pt x="55541" y="121386"/>
                    </a:moveTo>
                    <a:cubicBezTo>
                      <a:pt x="72432" y="121386"/>
                      <a:pt x="87393" y="121386"/>
                      <a:pt x="103319" y="121386"/>
                    </a:cubicBezTo>
                    <a:cubicBezTo>
                      <a:pt x="95597" y="100628"/>
                      <a:pt x="87876" y="80837"/>
                      <a:pt x="79671" y="58149"/>
                    </a:cubicBezTo>
                  </a:path>
                </a:pathLst>
              </a:custGeom>
              <a:grpFill/>
              <a:ln w="481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B1BA529-3905-1006-F88F-3373D3ECD3E1}"/>
                  </a:ext>
                </a:extLst>
              </p:cNvPr>
              <p:cNvSpPr/>
              <p:nvPr/>
            </p:nvSpPr>
            <p:spPr>
              <a:xfrm>
                <a:off x="8349394" y="4326412"/>
                <a:ext cx="558201" cy="463509"/>
              </a:xfrm>
              <a:custGeom>
                <a:avLst/>
                <a:gdLst>
                  <a:gd name="connsiteX0" fmla="*/ 330322 w 558201"/>
                  <a:gd name="connsiteY0" fmla="*/ 327985 h 463509"/>
                  <a:gd name="connsiteX1" fmla="*/ 330322 w 558201"/>
                  <a:gd name="connsiteY1" fmla="*/ 285022 h 463509"/>
                  <a:gd name="connsiteX2" fmla="*/ 313430 w 558201"/>
                  <a:gd name="connsiteY2" fmla="*/ 267644 h 463509"/>
                  <a:gd name="connsiteX3" fmla="*/ 297021 w 558201"/>
                  <a:gd name="connsiteY3" fmla="*/ 285505 h 463509"/>
                  <a:gd name="connsiteX4" fmla="*/ 297021 w 558201"/>
                  <a:gd name="connsiteY4" fmla="*/ 294677 h 463509"/>
                  <a:gd name="connsiteX5" fmla="*/ 297021 w 558201"/>
                  <a:gd name="connsiteY5" fmla="*/ 419220 h 463509"/>
                  <a:gd name="connsiteX6" fmla="*/ 297021 w 558201"/>
                  <a:gd name="connsiteY6" fmla="*/ 445287 h 463509"/>
                  <a:gd name="connsiteX7" fmla="*/ 313430 w 558201"/>
                  <a:gd name="connsiteY7" fmla="*/ 463148 h 463509"/>
                  <a:gd name="connsiteX8" fmla="*/ 330322 w 558201"/>
                  <a:gd name="connsiteY8" fmla="*/ 445769 h 463509"/>
                  <a:gd name="connsiteX9" fmla="*/ 330804 w 558201"/>
                  <a:gd name="connsiteY9" fmla="*/ 407634 h 463509"/>
                  <a:gd name="connsiteX10" fmla="*/ 332252 w 558201"/>
                  <a:gd name="connsiteY10" fmla="*/ 398462 h 463509"/>
                  <a:gd name="connsiteX11" fmla="*/ 394509 w 558201"/>
                  <a:gd name="connsiteY11" fmla="*/ 457838 h 463509"/>
                  <a:gd name="connsiteX12" fmla="*/ 418640 w 558201"/>
                  <a:gd name="connsiteY12" fmla="*/ 458320 h 463509"/>
                  <a:gd name="connsiteX13" fmla="*/ 418157 w 558201"/>
                  <a:gd name="connsiteY13" fmla="*/ 434184 h 463509"/>
                  <a:gd name="connsiteX14" fmla="*/ 384374 w 558201"/>
                  <a:gd name="connsiteY14" fmla="*/ 401359 h 463509"/>
                  <a:gd name="connsiteX15" fmla="*/ 346730 w 558201"/>
                  <a:gd name="connsiteY15" fmla="*/ 360327 h 463509"/>
                  <a:gd name="connsiteX16" fmla="*/ 359761 w 558201"/>
                  <a:gd name="connsiteY16" fmla="*/ 348259 h 463509"/>
                  <a:gd name="connsiteX17" fmla="*/ 411883 w 558201"/>
                  <a:gd name="connsiteY17" fmla="*/ 299987 h 463509"/>
                  <a:gd name="connsiteX18" fmla="*/ 413814 w 558201"/>
                  <a:gd name="connsiteY18" fmla="*/ 275850 h 463509"/>
                  <a:gd name="connsiteX19" fmla="*/ 388718 w 558201"/>
                  <a:gd name="connsiteY19" fmla="*/ 275368 h 463509"/>
                  <a:gd name="connsiteX20" fmla="*/ 380513 w 558201"/>
                  <a:gd name="connsiteY20" fmla="*/ 283091 h 463509"/>
                  <a:gd name="connsiteX21" fmla="*/ 330322 w 558201"/>
                  <a:gd name="connsiteY21" fmla="*/ 327985 h 463509"/>
                  <a:gd name="connsiteX22" fmla="*/ 491514 w 558201"/>
                  <a:gd name="connsiteY22" fmla="*/ 303366 h 463509"/>
                  <a:gd name="connsiteX23" fmla="*/ 538810 w 558201"/>
                  <a:gd name="connsiteY23" fmla="*/ 303366 h 463509"/>
                  <a:gd name="connsiteX24" fmla="*/ 558115 w 558201"/>
                  <a:gd name="connsiteY24" fmla="*/ 285988 h 463509"/>
                  <a:gd name="connsiteX25" fmla="*/ 539293 w 558201"/>
                  <a:gd name="connsiteY25" fmla="*/ 269575 h 463509"/>
                  <a:gd name="connsiteX26" fmla="*/ 475106 w 558201"/>
                  <a:gd name="connsiteY26" fmla="*/ 269575 h 463509"/>
                  <a:gd name="connsiteX27" fmla="*/ 457249 w 558201"/>
                  <a:gd name="connsiteY27" fmla="*/ 286953 h 463509"/>
                  <a:gd name="connsiteX28" fmla="*/ 457249 w 558201"/>
                  <a:gd name="connsiteY28" fmla="*/ 445287 h 463509"/>
                  <a:gd name="connsiteX29" fmla="*/ 475106 w 558201"/>
                  <a:gd name="connsiteY29" fmla="*/ 463148 h 463509"/>
                  <a:gd name="connsiteX30" fmla="*/ 541224 w 558201"/>
                  <a:gd name="connsiteY30" fmla="*/ 463148 h 463509"/>
                  <a:gd name="connsiteX31" fmla="*/ 558115 w 558201"/>
                  <a:gd name="connsiteY31" fmla="*/ 444804 h 463509"/>
                  <a:gd name="connsiteX32" fmla="*/ 539293 w 558201"/>
                  <a:gd name="connsiteY32" fmla="*/ 429357 h 463509"/>
                  <a:gd name="connsiteX33" fmla="*/ 491514 w 558201"/>
                  <a:gd name="connsiteY33" fmla="*/ 429357 h 463509"/>
                  <a:gd name="connsiteX34" fmla="*/ 491514 w 558201"/>
                  <a:gd name="connsiteY34" fmla="*/ 382532 h 463509"/>
                  <a:gd name="connsiteX35" fmla="*/ 535915 w 558201"/>
                  <a:gd name="connsiteY35" fmla="*/ 382050 h 463509"/>
                  <a:gd name="connsiteX36" fmla="*/ 550393 w 558201"/>
                  <a:gd name="connsiteY36" fmla="*/ 372395 h 463509"/>
                  <a:gd name="connsiteX37" fmla="*/ 548945 w 558201"/>
                  <a:gd name="connsiteY37" fmla="*/ 356465 h 463509"/>
                  <a:gd name="connsiteX38" fmla="*/ 531571 w 558201"/>
                  <a:gd name="connsiteY38" fmla="*/ 349224 h 463509"/>
                  <a:gd name="connsiteX39" fmla="*/ 491032 w 558201"/>
                  <a:gd name="connsiteY39" fmla="*/ 348742 h 463509"/>
                  <a:gd name="connsiteX40" fmla="*/ 491514 w 558201"/>
                  <a:gd name="connsiteY40" fmla="*/ 303366 h 463509"/>
                  <a:gd name="connsiteX41" fmla="*/ 236212 w 558201"/>
                  <a:gd name="connsiteY41" fmla="*/ 33523 h 463509"/>
                  <a:gd name="connsiteX42" fmla="*/ 396922 w 558201"/>
                  <a:gd name="connsiteY42" fmla="*/ 33523 h 463509"/>
                  <a:gd name="connsiteX43" fmla="*/ 407057 w 558201"/>
                  <a:gd name="connsiteY43" fmla="*/ 33523 h 463509"/>
                  <a:gd name="connsiteX44" fmla="*/ 422018 w 558201"/>
                  <a:gd name="connsiteY44" fmla="*/ 16627 h 463509"/>
                  <a:gd name="connsiteX45" fmla="*/ 407057 w 558201"/>
                  <a:gd name="connsiteY45" fmla="*/ 215 h 463509"/>
                  <a:gd name="connsiteX46" fmla="*/ 399335 w 558201"/>
                  <a:gd name="connsiteY46" fmla="*/ 215 h 463509"/>
                  <a:gd name="connsiteX47" fmla="*/ 73572 w 558201"/>
                  <a:gd name="connsiteY47" fmla="*/ 215 h 463509"/>
                  <a:gd name="connsiteX48" fmla="*/ 64402 w 558201"/>
                  <a:gd name="connsiteY48" fmla="*/ 697 h 463509"/>
                  <a:gd name="connsiteX49" fmla="*/ 50406 w 558201"/>
                  <a:gd name="connsiteY49" fmla="*/ 17110 h 463509"/>
                  <a:gd name="connsiteX50" fmla="*/ 64402 w 558201"/>
                  <a:gd name="connsiteY50" fmla="*/ 33523 h 463509"/>
                  <a:gd name="connsiteX51" fmla="*/ 74537 w 558201"/>
                  <a:gd name="connsiteY51" fmla="*/ 34005 h 463509"/>
                  <a:gd name="connsiteX52" fmla="*/ 236212 w 558201"/>
                  <a:gd name="connsiteY52" fmla="*/ 33523 h 463509"/>
                  <a:gd name="connsiteX53" fmla="*/ 236695 w 558201"/>
                  <a:gd name="connsiteY53" fmla="*/ 101104 h 463509"/>
                  <a:gd name="connsiteX54" fmla="*/ 75019 w 558201"/>
                  <a:gd name="connsiteY54" fmla="*/ 101104 h 463509"/>
                  <a:gd name="connsiteX55" fmla="*/ 63919 w 558201"/>
                  <a:gd name="connsiteY55" fmla="*/ 101587 h 463509"/>
                  <a:gd name="connsiteX56" fmla="*/ 50406 w 558201"/>
                  <a:gd name="connsiteY56" fmla="*/ 117517 h 463509"/>
                  <a:gd name="connsiteX57" fmla="*/ 63919 w 558201"/>
                  <a:gd name="connsiteY57" fmla="*/ 134412 h 463509"/>
                  <a:gd name="connsiteX58" fmla="*/ 75019 w 558201"/>
                  <a:gd name="connsiteY58" fmla="*/ 134895 h 463509"/>
                  <a:gd name="connsiteX59" fmla="*/ 397405 w 558201"/>
                  <a:gd name="connsiteY59" fmla="*/ 134895 h 463509"/>
                  <a:gd name="connsiteX60" fmla="*/ 407540 w 558201"/>
                  <a:gd name="connsiteY60" fmla="*/ 134412 h 463509"/>
                  <a:gd name="connsiteX61" fmla="*/ 422018 w 558201"/>
                  <a:gd name="connsiteY61" fmla="*/ 117517 h 463509"/>
                  <a:gd name="connsiteX62" fmla="*/ 407540 w 558201"/>
                  <a:gd name="connsiteY62" fmla="*/ 101587 h 463509"/>
                  <a:gd name="connsiteX63" fmla="*/ 397405 w 558201"/>
                  <a:gd name="connsiteY63" fmla="*/ 101104 h 463509"/>
                  <a:gd name="connsiteX64" fmla="*/ 236695 w 558201"/>
                  <a:gd name="connsiteY64" fmla="*/ 101104 h 463509"/>
                  <a:gd name="connsiteX65" fmla="*/ 35445 w 558201"/>
                  <a:gd name="connsiteY65" fmla="*/ 347776 h 463509"/>
                  <a:gd name="connsiteX66" fmla="*/ 35445 w 558201"/>
                  <a:gd name="connsiteY66" fmla="*/ 302883 h 463509"/>
                  <a:gd name="connsiteX67" fmla="*/ 78880 w 558201"/>
                  <a:gd name="connsiteY67" fmla="*/ 302883 h 463509"/>
                  <a:gd name="connsiteX68" fmla="*/ 99150 w 558201"/>
                  <a:gd name="connsiteY68" fmla="*/ 285505 h 463509"/>
                  <a:gd name="connsiteX69" fmla="*/ 78880 w 558201"/>
                  <a:gd name="connsiteY69" fmla="*/ 269575 h 463509"/>
                  <a:gd name="connsiteX70" fmla="*/ 21449 w 558201"/>
                  <a:gd name="connsiteY70" fmla="*/ 269575 h 463509"/>
                  <a:gd name="connsiteX71" fmla="*/ 215 w 558201"/>
                  <a:gd name="connsiteY71" fmla="*/ 290332 h 463509"/>
                  <a:gd name="connsiteX72" fmla="*/ 215 w 558201"/>
                  <a:gd name="connsiteY72" fmla="*/ 397014 h 463509"/>
                  <a:gd name="connsiteX73" fmla="*/ 215 w 558201"/>
                  <a:gd name="connsiteY73" fmla="*/ 446252 h 463509"/>
                  <a:gd name="connsiteX74" fmla="*/ 16623 w 558201"/>
                  <a:gd name="connsiteY74" fmla="*/ 463148 h 463509"/>
                  <a:gd name="connsiteX75" fmla="*/ 33515 w 558201"/>
                  <a:gd name="connsiteY75" fmla="*/ 447218 h 463509"/>
                  <a:gd name="connsiteX76" fmla="*/ 33515 w 558201"/>
                  <a:gd name="connsiteY76" fmla="*/ 434667 h 463509"/>
                  <a:gd name="connsiteX77" fmla="*/ 33515 w 558201"/>
                  <a:gd name="connsiteY77" fmla="*/ 381567 h 463509"/>
                  <a:gd name="connsiteX78" fmla="*/ 53784 w 558201"/>
                  <a:gd name="connsiteY78" fmla="*/ 381567 h 463509"/>
                  <a:gd name="connsiteX79" fmla="*/ 74054 w 558201"/>
                  <a:gd name="connsiteY79" fmla="*/ 381567 h 463509"/>
                  <a:gd name="connsiteX80" fmla="*/ 91911 w 558201"/>
                  <a:gd name="connsiteY80" fmla="*/ 370464 h 463509"/>
                  <a:gd name="connsiteX81" fmla="*/ 75985 w 558201"/>
                  <a:gd name="connsiteY81" fmla="*/ 348259 h 463509"/>
                  <a:gd name="connsiteX82" fmla="*/ 35445 w 558201"/>
                  <a:gd name="connsiteY82" fmla="*/ 347776 h 4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8201" h="463509">
                    <a:moveTo>
                      <a:pt x="330322" y="327985"/>
                    </a:moveTo>
                    <a:cubicBezTo>
                      <a:pt x="330322" y="311572"/>
                      <a:pt x="330804" y="298538"/>
                      <a:pt x="330322" y="285022"/>
                    </a:cubicBezTo>
                    <a:cubicBezTo>
                      <a:pt x="329839" y="274402"/>
                      <a:pt x="322600" y="267644"/>
                      <a:pt x="313430" y="267644"/>
                    </a:cubicBezTo>
                    <a:cubicBezTo>
                      <a:pt x="304261" y="267644"/>
                      <a:pt x="297504" y="274885"/>
                      <a:pt x="297021" y="285505"/>
                    </a:cubicBezTo>
                    <a:cubicBezTo>
                      <a:pt x="297021" y="288401"/>
                      <a:pt x="297021" y="291298"/>
                      <a:pt x="297021" y="294677"/>
                    </a:cubicBezTo>
                    <a:cubicBezTo>
                      <a:pt x="297021" y="336191"/>
                      <a:pt x="297021" y="377705"/>
                      <a:pt x="297021" y="419220"/>
                    </a:cubicBezTo>
                    <a:cubicBezTo>
                      <a:pt x="297021" y="427909"/>
                      <a:pt x="297021" y="436598"/>
                      <a:pt x="297021" y="445287"/>
                    </a:cubicBezTo>
                    <a:cubicBezTo>
                      <a:pt x="297504" y="455907"/>
                      <a:pt x="304261" y="463148"/>
                      <a:pt x="313430" y="463148"/>
                    </a:cubicBezTo>
                    <a:cubicBezTo>
                      <a:pt x="322600" y="463148"/>
                      <a:pt x="329839" y="456389"/>
                      <a:pt x="330322" y="445769"/>
                    </a:cubicBezTo>
                    <a:cubicBezTo>
                      <a:pt x="330804" y="433219"/>
                      <a:pt x="330322" y="420185"/>
                      <a:pt x="330804" y="407634"/>
                    </a:cubicBezTo>
                    <a:cubicBezTo>
                      <a:pt x="330804" y="404738"/>
                      <a:pt x="331287" y="402324"/>
                      <a:pt x="332252" y="398462"/>
                    </a:cubicBezTo>
                    <a:cubicBezTo>
                      <a:pt x="353970" y="419220"/>
                      <a:pt x="373757" y="439011"/>
                      <a:pt x="394509" y="457838"/>
                    </a:cubicBezTo>
                    <a:cubicBezTo>
                      <a:pt x="402231" y="465078"/>
                      <a:pt x="411883" y="465078"/>
                      <a:pt x="418640" y="458320"/>
                    </a:cubicBezTo>
                    <a:cubicBezTo>
                      <a:pt x="425396" y="451562"/>
                      <a:pt x="425396" y="441908"/>
                      <a:pt x="418157" y="434184"/>
                    </a:cubicBezTo>
                    <a:cubicBezTo>
                      <a:pt x="407057" y="423081"/>
                      <a:pt x="395474" y="412461"/>
                      <a:pt x="384374" y="401359"/>
                    </a:cubicBezTo>
                    <a:cubicBezTo>
                      <a:pt x="371826" y="388325"/>
                      <a:pt x="359761" y="374326"/>
                      <a:pt x="346730" y="360327"/>
                    </a:cubicBezTo>
                    <a:cubicBezTo>
                      <a:pt x="350109" y="357431"/>
                      <a:pt x="354935" y="352604"/>
                      <a:pt x="359761" y="348259"/>
                    </a:cubicBezTo>
                    <a:cubicBezTo>
                      <a:pt x="377135" y="332329"/>
                      <a:pt x="394509" y="316399"/>
                      <a:pt x="411883" y="299987"/>
                    </a:cubicBezTo>
                    <a:cubicBezTo>
                      <a:pt x="419605" y="292746"/>
                      <a:pt x="420088" y="283091"/>
                      <a:pt x="413814" y="275850"/>
                    </a:cubicBezTo>
                    <a:cubicBezTo>
                      <a:pt x="407057" y="268127"/>
                      <a:pt x="397405" y="268127"/>
                      <a:pt x="388718" y="275368"/>
                    </a:cubicBezTo>
                    <a:cubicBezTo>
                      <a:pt x="385822" y="277781"/>
                      <a:pt x="383409" y="280678"/>
                      <a:pt x="380513" y="283091"/>
                    </a:cubicBezTo>
                    <a:cubicBezTo>
                      <a:pt x="364105" y="297090"/>
                      <a:pt x="348178" y="311572"/>
                      <a:pt x="330322" y="327985"/>
                    </a:cubicBezTo>
                    <a:close/>
                    <a:moveTo>
                      <a:pt x="491514" y="303366"/>
                    </a:moveTo>
                    <a:cubicBezTo>
                      <a:pt x="507923" y="303366"/>
                      <a:pt x="523367" y="303366"/>
                      <a:pt x="538810" y="303366"/>
                    </a:cubicBezTo>
                    <a:cubicBezTo>
                      <a:pt x="550876" y="302883"/>
                      <a:pt x="558115" y="296125"/>
                      <a:pt x="558115" y="285988"/>
                    </a:cubicBezTo>
                    <a:cubicBezTo>
                      <a:pt x="558115" y="276333"/>
                      <a:pt x="550876" y="270058"/>
                      <a:pt x="539293" y="269575"/>
                    </a:cubicBezTo>
                    <a:cubicBezTo>
                      <a:pt x="518058" y="269575"/>
                      <a:pt x="496823" y="269575"/>
                      <a:pt x="475106" y="269575"/>
                    </a:cubicBezTo>
                    <a:cubicBezTo>
                      <a:pt x="464005" y="269575"/>
                      <a:pt x="457249" y="275850"/>
                      <a:pt x="457249" y="286953"/>
                    </a:cubicBezTo>
                    <a:cubicBezTo>
                      <a:pt x="456766" y="339570"/>
                      <a:pt x="456766" y="392670"/>
                      <a:pt x="457249" y="445287"/>
                    </a:cubicBezTo>
                    <a:cubicBezTo>
                      <a:pt x="457249" y="456389"/>
                      <a:pt x="464005" y="462665"/>
                      <a:pt x="475106" y="463148"/>
                    </a:cubicBezTo>
                    <a:cubicBezTo>
                      <a:pt x="497306" y="463630"/>
                      <a:pt x="519506" y="463630"/>
                      <a:pt x="541224" y="463148"/>
                    </a:cubicBezTo>
                    <a:cubicBezTo>
                      <a:pt x="551841" y="463148"/>
                      <a:pt x="559080" y="454459"/>
                      <a:pt x="558115" y="444804"/>
                    </a:cubicBezTo>
                    <a:cubicBezTo>
                      <a:pt x="557150" y="435632"/>
                      <a:pt x="550393" y="429840"/>
                      <a:pt x="539293" y="429357"/>
                    </a:cubicBezTo>
                    <a:cubicBezTo>
                      <a:pt x="523367" y="429357"/>
                      <a:pt x="507441" y="429357"/>
                      <a:pt x="491514" y="429357"/>
                    </a:cubicBezTo>
                    <a:cubicBezTo>
                      <a:pt x="491514" y="412944"/>
                      <a:pt x="491514" y="397980"/>
                      <a:pt x="491514" y="382532"/>
                    </a:cubicBezTo>
                    <a:cubicBezTo>
                      <a:pt x="506958" y="382532"/>
                      <a:pt x="521436" y="383498"/>
                      <a:pt x="535915" y="382050"/>
                    </a:cubicBezTo>
                    <a:cubicBezTo>
                      <a:pt x="541224" y="381567"/>
                      <a:pt x="547980" y="377223"/>
                      <a:pt x="550393" y="372395"/>
                    </a:cubicBezTo>
                    <a:cubicBezTo>
                      <a:pt x="552806" y="368051"/>
                      <a:pt x="551841" y="359362"/>
                      <a:pt x="548945" y="356465"/>
                    </a:cubicBezTo>
                    <a:cubicBezTo>
                      <a:pt x="545084" y="352121"/>
                      <a:pt x="537363" y="349707"/>
                      <a:pt x="531571" y="349224"/>
                    </a:cubicBezTo>
                    <a:cubicBezTo>
                      <a:pt x="518541" y="348259"/>
                      <a:pt x="505028" y="348742"/>
                      <a:pt x="491032" y="348742"/>
                    </a:cubicBezTo>
                    <a:cubicBezTo>
                      <a:pt x="491514" y="333295"/>
                      <a:pt x="491514" y="318813"/>
                      <a:pt x="491514" y="303366"/>
                    </a:cubicBezTo>
                    <a:close/>
                    <a:moveTo>
                      <a:pt x="236212" y="33523"/>
                    </a:moveTo>
                    <a:cubicBezTo>
                      <a:pt x="289782" y="33523"/>
                      <a:pt x="343352" y="33523"/>
                      <a:pt x="396922" y="33523"/>
                    </a:cubicBezTo>
                    <a:cubicBezTo>
                      <a:pt x="400301" y="33523"/>
                      <a:pt x="403679" y="34005"/>
                      <a:pt x="407057" y="33523"/>
                    </a:cubicBezTo>
                    <a:cubicBezTo>
                      <a:pt x="416227" y="32074"/>
                      <a:pt x="422018" y="26282"/>
                      <a:pt x="422018" y="16627"/>
                    </a:cubicBezTo>
                    <a:cubicBezTo>
                      <a:pt x="422018" y="6973"/>
                      <a:pt x="416227" y="1663"/>
                      <a:pt x="407057" y="215"/>
                    </a:cubicBezTo>
                    <a:cubicBezTo>
                      <a:pt x="404644" y="-268"/>
                      <a:pt x="401748" y="215"/>
                      <a:pt x="399335" y="215"/>
                    </a:cubicBezTo>
                    <a:cubicBezTo>
                      <a:pt x="290747" y="215"/>
                      <a:pt x="182160" y="215"/>
                      <a:pt x="73572" y="215"/>
                    </a:cubicBezTo>
                    <a:cubicBezTo>
                      <a:pt x="70676" y="215"/>
                      <a:pt x="67298" y="-268"/>
                      <a:pt x="64402" y="697"/>
                    </a:cubicBezTo>
                    <a:cubicBezTo>
                      <a:pt x="55715" y="2628"/>
                      <a:pt x="50406" y="8421"/>
                      <a:pt x="50406" y="17110"/>
                    </a:cubicBezTo>
                    <a:cubicBezTo>
                      <a:pt x="50406" y="26282"/>
                      <a:pt x="55715" y="31592"/>
                      <a:pt x="64402" y="33523"/>
                    </a:cubicBezTo>
                    <a:cubicBezTo>
                      <a:pt x="67780" y="34005"/>
                      <a:pt x="71159" y="34005"/>
                      <a:pt x="74537" y="34005"/>
                    </a:cubicBezTo>
                    <a:cubicBezTo>
                      <a:pt x="128589" y="34005"/>
                      <a:pt x="182160" y="33523"/>
                      <a:pt x="236212" y="33523"/>
                    </a:cubicBezTo>
                    <a:close/>
                    <a:moveTo>
                      <a:pt x="236695" y="101104"/>
                    </a:moveTo>
                    <a:cubicBezTo>
                      <a:pt x="182642" y="101104"/>
                      <a:pt x="129072" y="101104"/>
                      <a:pt x="75019" y="101104"/>
                    </a:cubicBezTo>
                    <a:cubicBezTo>
                      <a:pt x="71159" y="101104"/>
                      <a:pt x="67298" y="100621"/>
                      <a:pt x="63919" y="101587"/>
                    </a:cubicBezTo>
                    <a:cubicBezTo>
                      <a:pt x="55715" y="103518"/>
                      <a:pt x="50889" y="108828"/>
                      <a:pt x="50406" y="117517"/>
                    </a:cubicBezTo>
                    <a:cubicBezTo>
                      <a:pt x="49924" y="126688"/>
                      <a:pt x="55232" y="132481"/>
                      <a:pt x="63919" y="134412"/>
                    </a:cubicBezTo>
                    <a:cubicBezTo>
                      <a:pt x="67298" y="135377"/>
                      <a:pt x="71159" y="134895"/>
                      <a:pt x="75019" y="134895"/>
                    </a:cubicBezTo>
                    <a:cubicBezTo>
                      <a:pt x="182642" y="134895"/>
                      <a:pt x="289782" y="134895"/>
                      <a:pt x="397405" y="134895"/>
                    </a:cubicBezTo>
                    <a:cubicBezTo>
                      <a:pt x="400783" y="134895"/>
                      <a:pt x="404161" y="135377"/>
                      <a:pt x="407540" y="134412"/>
                    </a:cubicBezTo>
                    <a:cubicBezTo>
                      <a:pt x="416709" y="132481"/>
                      <a:pt x="422018" y="127171"/>
                      <a:pt x="422018" y="117517"/>
                    </a:cubicBezTo>
                    <a:cubicBezTo>
                      <a:pt x="422018" y="108345"/>
                      <a:pt x="416709" y="103035"/>
                      <a:pt x="407540" y="101587"/>
                    </a:cubicBezTo>
                    <a:cubicBezTo>
                      <a:pt x="404161" y="101104"/>
                      <a:pt x="400783" y="101104"/>
                      <a:pt x="397405" y="101104"/>
                    </a:cubicBezTo>
                    <a:cubicBezTo>
                      <a:pt x="343835" y="101104"/>
                      <a:pt x="290265" y="101104"/>
                      <a:pt x="236695" y="101104"/>
                    </a:cubicBezTo>
                    <a:close/>
                    <a:moveTo>
                      <a:pt x="35445" y="347776"/>
                    </a:moveTo>
                    <a:cubicBezTo>
                      <a:pt x="35445" y="331846"/>
                      <a:pt x="35445" y="317847"/>
                      <a:pt x="35445" y="302883"/>
                    </a:cubicBezTo>
                    <a:cubicBezTo>
                      <a:pt x="50406" y="302883"/>
                      <a:pt x="64885" y="302883"/>
                      <a:pt x="78880" y="302883"/>
                    </a:cubicBezTo>
                    <a:cubicBezTo>
                      <a:pt x="91428" y="302883"/>
                      <a:pt x="99633" y="295642"/>
                      <a:pt x="99150" y="285505"/>
                    </a:cubicBezTo>
                    <a:cubicBezTo>
                      <a:pt x="98667" y="275850"/>
                      <a:pt x="91428" y="269575"/>
                      <a:pt x="78880" y="269575"/>
                    </a:cubicBezTo>
                    <a:cubicBezTo>
                      <a:pt x="59576" y="269575"/>
                      <a:pt x="40754" y="269575"/>
                      <a:pt x="21449" y="269575"/>
                    </a:cubicBezTo>
                    <a:cubicBezTo>
                      <a:pt x="6006" y="269575"/>
                      <a:pt x="697" y="275368"/>
                      <a:pt x="215" y="290332"/>
                    </a:cubicBezTo>
                    <a:cubicBezTo>
                      <a:pt x="215" y="326054"/>
                      <a:pt x="215" y="361293"/>
                      <a:pt x="215" y="397014"/>
                    </a:cubicBezTo>
                    <a:cubicBezTo>
                      <a:pt x="215" y="413427"/>
                      <a:pt x="-268" y="429840"/>
                      <a:pt x="215" y="446252"/>
                    </a:cubicBezTo>
                    <a:cubicBezTo>
                      <a:pt x="697" y="455907"/>
                      <a:pt x="7454" y="462665"/>
                      <a:pt x="16623" y="463148"/>
                    </a:cubicBezTo>
                    <a:cubicBezTo>
                      <a:pt x="25310" y="463148"/>
                      <a:pt x="32550" y="456872"/>
                      <a:pt x="33515" y="447218"/>
                    </a:cubicBezTo>
                    <a:cubicBezTo>
                      <a:pt x="33997" y="443356"/>
                      <a:pt x="33515" y="439011"/>
                      <a:pt x="33515" y="434667"/>
                    </a:cubicBezTo>
                    <a:cubicBezTo>
                      <a:pt x="33515" y="417289"/>
                      <a:pt x="33515" y="399911"/>
                      <a:pt x="33515" y="381567"/>
                    </a:cubicBezTo>
                    <a:cubicBezTo>
                      <a:pt x="41237" y="381567"/>
                      <a:pt x="47511" y="381567"/>
                      <a:pt x="53784" y="381567"/>
                    </a:cubicBezTo>
                    <a:cubicBezTo>
                      <a:pt x="60541" y="381567"/>
                      <a:pt x="67298" y="381567"/>
                      <a:pt x="74054" y="381567"/>
                    </a:cubicBezTo>
                    <a:cubicBezTo>
                      <a:pt x="82259" y="381567"/>
                      <a:pt x="89015" y="378671"/>
                      <a:pt x="91911" y="370464"/>
                    </a:cubicBezTo>
                    <a:cubicBezTo>
                      <a:pt x="96254" y="359362"/>
                      <a:pt x="89015" y="348742"/>
                      <a:pt x="75985" y="348259"/>
                    </a:cubicBezTo>
                    <a:cubicBezTo>
                      <a:pt x="62954" y="347294"/>
                      <a:pt x="49441" y="347776"/>
                      <a:pt x="35445" y="347776"/>
                    </a:cubicBezTo>
                    <a:close/>
                  </a:path>
                </a:pathLst>
              </a:custGeom>
              <a:grpFill/>
              <a:ln w="481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6998FED-0346-8566-1E77-F143180F765D}"/>
                  </a:ext>
                </a:extLst>
              </p:cNvPr>
              <p:cNvSpPr/>
              <p:nvPr/>
            </p:nvSpPr>
            <p:spPr>
              <a:xfrm>
                <a:off x="8138828" y="4016838"/>
                <a:ext cx="981393" cy="1151177"/>
              </a:xfrm>
              <a:custGeom>
                <a:avLst/>
                <a:gdLst>
                  <a:gd name="connsiteX0" fmla="*/ 215607 w 981393"/>
                  <a:gd name="connsiteY0" fmla="*/ 1150695 h 1151177"/>
                  <a:gd name="connsiteX1" fmla="*/ 175550 w 981393"/>
                  <a:gd name="connsiteY1" fmla="*/ 1131386 h 1151177"/>
                  <a:gd name="connsiteX2" fmla="*/ 145146 w 981393"/>
                  <a:gd name="connsiteY2" fmla="*/ 1082148 h 1151177"/>
                  <a:gd name="connsiteX3" fmla="*/ 116672 w 981393"/>
                  <a:gd name="connsiteY3" fmla="*/ 1082148 h 1151177"/>
                  <a:gd name="connsiteX4" fmla="*/ 43315 w 981393"/>
                  <a:gd name="connsiteY4" fmla="*/ 996223 h 1151177"/>
                  <a:gd name="connsiteX5" fmla="*/ 43315 w 981393"/>
                  <a:gd name="connsiteY5" fmla="*/ 854785 h 1151177"/>
                  <a:gd name="connsiteX6" fmla="*/ 32697 w 981393"/>
                  <a:gd name="connsiteY6" fmla="*/ 838855 h 1151177"/>
                  <a:gd name="connsiteX7" fmla="*/ 362 w 981393"/>
                  <a:gd name="connsiteY7" fmla="*/ 793479 h 1151177"/>
                  <a:gd name="connsiteX8" fmla="*/ 362 w 981393"/>
                  <a:gd name="connsiteY8" fmla="*/ 558392 h 1151177"/>
                  <a:gd name="connsiteX9" fmla="*/ 33180 w 981393"/>
                  <a:gd name="connsiteY9" fmla="*/ 513498 h 1151177"/>
                  <a:gd name="connsiteX10" fmla="*/ 43315 w 981393"/>
                  <a:gd name="connsiteY10" fmla="*/ 498534 h 1151177"/>
                  <a:gd name="connsiteX11" fmla="*/ 43315 w 981393"/>
                  <a:gd name="connsiteY11" fmla="*/ 405368 h 1151177"/>
                  <a:gd name="connsiteX12" fmla="*/ 43315 w 981393"/>
                  <a:gd name="connsiteY12" fmla="*/ 397645 h 1151177"/>
                  <a:gd name="connsiteX13" fmla="*/ 61171 w 981393"/>
                  <a:gd name="connsiteY13" fmla="*/ 380266 h 1151177"/>
                  <a:gd name="connsiteX14" fmla="*/ 77097 w 981393"/>
                  <a:gd name="connsiteY14" fmla="*/ 398610 h 1151177"/>
                  <a:gd name="connsiteX15" fmla="*/ 77097 w 981393"/>
                  <a:gd name="connsiteY15" fmla="*/ 497569 h 1151177"/>
                  <a:gd name="connsiteX16" fmla="*/ 77097 w 981393"/>
                  <a:gd name="connsiteY16" fmla="*/ 510602 h 1151177"/>
                  <a:gd name="connsiteX17" fmla="*/ 91576 w 981393"/>
                  <a:gd name="connsiteY17" fmla="*/ 510602 h 1151177"/>
                  <a:gd name="connsiteX18" fmla="*/ 621002 w 981393"/>
                  <a:gd name="connsiteY18" fmla="*/ 510602 h 1151177"/>
                  <a:gd name="connsiteX19" fmla="*/ 632102 w 981393"/>
                  <a:gd name="connsiteY19" fmla="*/ 510602 h 1151177"/>
                  <a:gd name="connsiteX20" fmla="*/ 648028 w 981393"/>
                  <a:gd name="connsiteY20" fmla="*/ 527498 h 1151177"/>
                  <a:gd name="connsiteX21" fmla="*/ 632585 w 981393"/>
                  <a:gd name="connsiteY21" fmla="*/ 543910 h 1151177"/>
                  <a:gd name="connsiteX22" fmla="*/ 621485 w 981393"/>
                  <a:gd name="connsiteY22" fmla="*/ 543910 h 1151177"/>
                  <a:gd name="connsiteX23" fmla="*/ 59723 w 981393"/>
                  <a:gd name="connsiteY23" fmla="*/ 543910 h 1151177"/>
                  <a:gd name="connsiteX24" fmla="*/ 34145 w 981393"/>
                  <a:gd name="connsiteY24" fmla="*/ 569977 h 1151177"/>
                  <a:gd name="connsiteX25" fmla="*/ 34145 w 981393"/>
                  <a:gd name="connsiteY25" fmla="*/ 785755 h 1151177"/>
                  <a:gd name="connsiteX26" fmla="*/ 57310 w 981393"/>
                  <a:gd name="connsiteY26" fmla="*/ 809409 h 1151177"/>
                  <a:gd name="connsiteX27" fmla="*/ 924083 w 981393"/>
                  <a:gd name="connsiteY27" fmla="*/ 809409 h 1151177"/>
                  <a:gd name="connsiteX28" fmla="*/ 947248 w 981393"/>
                  <a:gd name="connsiteY28" fmla="*/ 786721 h 1151177"/>
                  <a:gd name="connsiteX29" fmla="*/ 947248 w 981393"/>
                  <a:gd name="connsiteY29" fmla="*/ 566598 h 1151177"/>
                  <a:gd name="connsiteX30" fmla="*/ 925048 w 981393"/>
                  <a:gd name="connsiteY30" fmla="*/ 544393 h 1151177"/>
                  <a:gd name="connsiteX31" fmla="*/ 720420 w 981393"/>
                  <a:gd name="connsiteY31" fmla="*/ 544393 h 1151177"/>
                  <a:gd name="connsiteX32" fmla="*/ 711251 w 981393"/>
                  <a:gd name="connsiteY32" fmla="*/ 544393 h 1151177"/>
                  <a:gd name="connsiteX33" fmla="*/ 693394 w 981393"/>
                  <a:gd name="connsiteY33" fmla="*/ 527980 h 1151177"/>
                  <a:gd name="connsiteX34" fmla="*/ 711733 w 981393"/>
                  <a:gd name="connsiteY34" fmla="*/ 511085 h 1151177"/>
                  <a:gd name="connsiteX35" fmla="*/ 801499 w 981393"/>
                  <a:gd name="connsiteY35" fmla="*/ 511085 h 1151177"/>
                  <a:gd name="connsiteX36" fmla="*/ 816460 w 981393"/>
                  <a:gd name="connsiteY36" fmla="*/ 511085 h 1151177"/>
                  <a:gd name="connsiteX37" fmla="*/ 816460 w 981393"/>
                  <a:gd name="connsiteY37" fmla="*/ 499017 h 1151177"/>
                  <a:gd name="connsiteX38" fmla="*/ 816460 w 981393"/>
                  <a:gd name="connsiteY38" fmla="*/ 91114 h 1151177"/>
                  <a:gd name="connsiteX39" fmla="*/ 759995 w 981393"/>
                  <a:gd name="connsiteY39" fmla="*/ 34636 h 1151177"/>
                  <a:gd name="connsiteX40" fmla="*/ 300065 w 981393"/>
                  <a:gd name="connsiteY40" fmla="*/ 34636 h 1151177"/>
                  <a:gd name="connsiteX41" fmla="*/ 288482 w 981393"/>
                  <a:gd name="connsiteY41" fmla="*/ 34636 h 1151177"/>
                  <a:gd name="connsiteX42" fmla="*/ 288482 w 981393"/>
                  <a:gd name="connsiteY42" fmla="*/ 97872 h 1151177"/>
                  <a:gd name="connsiteX43" fmla="*/ 301512 w 981393"/>
                  <a:gd name="connsiteY43" fmla="*/ 97872 h 1151177"/>
                  <a:gd name="connsiteX44" fmla="*/ 701598 w 981393"/>
                  <a:gd name="connsiteY44" fmla="*/ 97872 h 1151177"/>
                  <a:gd name="connsiteX45" fmla="*/ 741655 w 981393"/>
                  <a:gd name="connsiteY45" fmla="*/ 117181 h 1151177"/>
                  <a:gd name="connsiteX46" fmla="*/ 748412 w 981393"/>
                  <a:gd name="connsiteY46" fmla="*/ 140352 h 1151177"/>
                  <a:gd name="connsiteX47" fmla="*/ 748895 w 981393"/>
                  <a:gd name="connsiteY47" fmla="*/ 199727 h 1151177"/>
                  <a:gd name="connsiteX48" fmla="*/ 703046 w 981393"/>
                  <a:gd name="connsiteY48" fmla="*/ 245586 h 1151177"/>
                  <a:gd name="connsiteX49" fmla="*/ 91576 w 981393"/>
                  <a:gd name="connsiteY49" fmla="*/ 245586 h 1151177"/>
                  <a:gd name="connsiteX50" fmla="*/ 77580 w 981393"/>
                  <a:gd name="connsiteY50" fmla="*/ 245586 h 1151177"/>
                  <a:gd name="connsiteX51" fmla="*/ 77097 w 981393"/>
                  <a:gd name="connsiteY51" fmla="*/ 256206 h 1151177"/>
                  <a:gd name="connsiteX52" fmla="*/ 77097 w 981393"/>
                  <a:gd name="connsiteY52" fmla="*/ 314616 h 1151177"/>
                  <a:gd name="connsiteX53" fmla="*/ 60206 w 981393"/>
                  <a:gd name="connsiteY53" fmla="*/ 335373 h 1151177"/>
                  <a:gd name="connsiteX54" fmla="*/ 43315 w 981393"/>
                  <a:gd name="connsiteY54" fmla="*/ 314133 h 1151177"/>
                  <a:gd name="connsiteX55" fmla="*/ 43797 w 981393"/>
                  <a:gd name="connsiteY55" fmla="*/ 233035 h 1151177"/>
                  <a:gd name="connsiteX56" fmla="*/ 52002 w 981393"/>
                  <a:gd name="connsiteY56" fmla="*/ 213244 h 1151177"/>
                  <a:gd name="connsiteX57" fmla="*/ 257112 w 981393"/>
                  <a:gd name="connsiteY57" fmla="*/ 8086 h 1151177"/>
                  <a:gd name="connsiteX58" fmla="*/ 275934 w 981393"/>
                  <a:gd name="connsiteY58" fmla="*/ 362 h 1151177"/>
                  <a:gd name="connsiteX59" fmla="*/ 767234 w 981393"/>
                  <a:gd name="connsiteY59" fmla="*/ 362 h 1151177"/>
                  <a:gd name="connsiteX60" fmla="*/ 849278 w 981393"/>
                  <a:gd name="connsiteY60" fmla="*/ 66495 h 1151177"/>
                  <a:gd name="connsiteX61" fmla="*/ 876787 w 981393"/>
                  <a:gd name="connsiteY61" fmla="*/ 71323 h 1151177"/>
                  <a:gd name="connsiteX62" fmla="*/ 938079 w 981393"/>
                  <a:gd name="connsiteY62" fmla="*/ 156765 h 1151177"/>
                  <a:gd name="connsiteX63" fmla="*/ 938079 w 981393"/>
                  <a:gd name="connsiteY63" fmla="*/ 495155 h 1151177"/>
                  <a:gd name="connsiteX64" fmla="*/ 951109 w 981393"/>
                  <a:gd name="connsiteY64" fmla="*/ 515429 h 1151177"/>
                  <a:gd name="connsiteX65" fmla="*/ 981031 w 981393"/>
                  <a:gd name="connsiteY65" fmla="*/ 558875 h 1151177"/>
                  <a:gd name="connsiteX66" fmla="*/ 981031 w 981393"/>
                  <a:gd name="connsiteY66" fmla="*/ 794927 h 1151177"/>
                  <a:gd name="connsiteX67" fmla="*/ 946766 w 981393"/>
                  <a:gd name="connsiteY67" fmla="*/ 840303 h 1151177"/>
                  <a:gd name="connsiteX68" fmla="*/ 938079 w 981393"/>
                  <a:gd name="connsiteY68" fmla="*/ 852854 h 1151177"/>
                  <a:gd name="connsiteX69" fmla="*/ 938079 w 981393"/>
                  <a:gd name="connsiteY69" fmla="*/ 1048357 h 1151177"/>
                  <a:gd name="connsiteX70" fmla="*/ 866652 w 981393"/>
                  <a:gd name="connsiteY70" fmla="*/ 1151178 h 1151177"/>
                  <a:gd name="connsiteX71" fmla="*/ 215607 w 981393"/>
                  <a:gd name="connsiteY71" fmla="*/ 1150695 h 1151177"/>
                  <a:gd name="connsiteX72" fmla="*/ 77580 w 981393"/>
                  <a:gd name="connsiteY72" fmla="*/ 843199 h 1151177"/>
                  <a:gd name="connsiteX73" fmla="*/ 77097 w 981393"/>
                  <a:gd name="connsiteY73" fmla="*/ 852371 h 1151177"/>
                  <a:gd name="connsiteX74" fmla="*/ 77097 w 981393"/>
                  <a:gd name="connsiteY74" fmla="*/ 995258 h 1151177"/>
                  <a:gd name="connsiteX75" fmla="*/ 132115 w 981393"/>
                  <a:gd name="connsiteY75" fmla="*/ 1049806 h 1151177"/>
                  <a:gd name="connsiteX76" fmla="*/ 761442 w 981393"/>
                  <a:gd name="connsiteY76" fmla="*/ 1049806 h 1151177"/>
                  <a:gd name="connsiteX77" fmla="*/ 816460 w 981393"/>
                  <a:gd name="connsiteY77" fmla="*/ 994775 h 1151177"/>
                  <a:gd name="connsiteX78" fmla="*/ 816460 w 981393"/>
                  <a:gd name="connsiteY78" fmla="*/ 854302 h 1151177"/>
                  <a:gd name="connsiteX79" fmla="*/ 815978 w 981393"/>
                  <a:gd name="connsiteY79" fmla="*/ 843682 h 1151177"/>
                  <a:gd name="connsiteX80" fmla="*/ 77580 w 981393"/>
                  <a:gd name="connsiteY80" fmla="*/ 843199 h 1151177"/>
                  <a:gd name="connsiteX81" fmla="*/ 903331 w 981393"/>
                  <a:gd name="connsiteY81" fmla="*/ 843199 h 1151177"/>
                  <a:gd name="connsiteX82" fmla="*/ 850243 w 981393"/>
                  <a:gd name="connsiteY82" fmla="*/ 843199 h 1151177"/>
                  <a:gd name="connsiteX83" fmla="*/ 850243 w 981393"/>
                  <a:gd name="connsiteY83" fmla="*/ 855750 h 1151177"/>
                  <a:gd name="connsiteX84" fmla="*/ 850243 w 981393"/>
                  <a:gd name="connsiteY84" fmla="*/ 992844 h 1151177"/>
                  <a:gd name="connsiteX85" fmla="*/ 848795 w 981393"/>
                  <a:gd name="connsiteY85" fmla="*/ 1015049 h 1151177"/>
                  <a:gd name="connsiteX86" fmla="*/ 762890 w 981393"/>
                  <a:gd name="connsiteY86" fmla="*/ 1083114 h 1151177"/>
                  <a:gd name="connsiteX87" fmla="*/ 195338 w 981393"/>
                  <a:gd name="connsiteY87" fmla="*/ 1083114 h 1151177"/>
                  <a:gd name="connsiteX88" fmla="*/ 182307 w 981393"/>
                  <a:gd name="connsiteY88" fmla="*/ 1083114 h 1151177"/>
                  <a:gd name="connsiteX89" fmla="*/ 182307 w 981393"/>
                  <a:gd name="connsiteY89" fmla="*/ 1086493 h 1151177"/>
                  <a:gd name="connsiteX90" fmla="*/ 183755 w 981393"/>
                  <a:gd name="connsiteY90" fmla="*/ 1089389 h 1151177"/>
                  <a:gd name="connsiteX91" fmla="*/ 234429 w 981393"/>
                  <a:gd name="connsiteY91" fmla="*/ 1116422 h 1151177"/>
                  <a:gd name="connsiteX92" fmla="*/ 846865 w 981393"/>
                  <a:gd name="connsiteY92" fmla="*/ 1116422 h 1151177"/>
                  <a:gd name="connsiteX93" fmla="*/ 903331 w 981393"/>
                  <a:gd name="connsiteY93" fmla="*/ 1059943 h 1151177"/>
                  <a:gd name="connsiteX94" fmla="*/ 903331 w 981393"/>
                  <a:gd name="connsiteY94" fmla="*/ 853337 h 1151177"/>
                  <a:gd name="connsiteX95" fmla="*/ 903331 w 981393"/>
                  <a:gd name="connsiteY95" fmla="*/ 843199 h 1151177"/>
                  <a:gd name="connsiteX96" fmla="*/ 286069 w 981393"/>
                  <a:gd name="connsiteY96" fmla="*/ 210347 h 1151177"/>
                  <a:gd name="connsiteX97" fmla="*/ 286551 w 981393"/>
                  <a:gd name="connsiteY97" fmla="*/ 210347 h 1151177"/>
                  <a:gd name="connsiteX98" fmla="*/ 703529 w 981393"/>
                  <a:gd name="connsiteY98" fmla="*/ 210347 h 1151177"/>
                  <a:gd name="connsiteX99" fmla="*/ 715112 w 981393"/>
                  <a:gd name="connsiteY99" fmla="*/ 198279 h 1151177"/>
                  <a:gd name="connsiteX100" fmla="*/ 715112 w 981393"/>
                  <a:gd name="connsiteY100" fmla="*/ 146628 h 1151177"/>
                  <a:gd name="connsiteX101" fmla="*/ 697738 w 981393"/>
                  <a:gd name="connsiteY101" fmla="*/ 129732 h 1151177"/>
                  <a:gd name="connsiteX102" fmla="*/ 301030 w 981393"/>
                  <a:gd name="connsiteY102" fmla="*/ 129732 h 1151177"/>
                  <a:gd name="connsiteX103" fmla="*/ 286069 w 981393"/>
                  <a:gd name="connsiteY103" fmla="*/ 129732 h 1151177"/>
                  <a:gd name="connsiteX104" fmla="*/ 286069 w 981393"/>
                  <a:gd name="connsiteY104" fmla="*/ 210347 h 1151177"/>
                  <a:gd name="connsiteX105" fmla="*/ 851208 w 981393"/>
                  <a:gd name="connsiteY105" fmla="*/ 101252 h 1151177"/>
                  <a:gd name="connsiteX106" fmla="*/ 851208 w 981393"/>
                  <a:gd name="connsiteY106" fmla="*/ 508671 h 1151177"/>
                  <a:gd name="connsiteX107" fmla="*/ 903813 w 981393"/>
                  <a:gd name="connsiteY107" fmla="*/ 508671 h 1151177"/>
                  <a:gd name="connsiteX108" fmla="*/ 903813 w 981393"/>
                  <a:gd name="connsiteY108" fmla="*/ 495638 h 1151177"/>
                  <a:gd name="connsiteX109" fmla="*/ 903813 w 981393"/>
                  <a:gd name="connsiteY109" fmla="*/ 159661 h 1151177"/>
                  <a:gd name="connsiteX110" fmla="*/ 903813 w 981393"/>
                  <a:gd name="connsiteY110" fmla="*/ 148559 h 1151177"/>
                  <a:gd name="connsiteX111" fmla="*/ 851208 w 981393"/>
                  <a:gd name="connsiteY111" fmla="*/ 101252 h 1151177"/>
                  <a:gd name="connsiteX112" fmla="*/ 254216 w 981393"/>
                  <a:gd name="connsiteY112" fmla="*/ 63116 h 1151177"/>
                  <a:gd name="connsiteX113" fmla="*/ 106537 w 981393"/>
                  <a:gd name="connsiteY113" fmla="*/ 210830 h 1151177"/>
                  <a:gd name="connsiteX114" fmla="*/ 221881 w 981393"/>
                  <a:gd name="connsiteY114" fmla="*/ 210830 h 1151177"/>
                  <a:gd name="connsiteX115" fmla="*/ 254216 w 981393"/>
                  <a:gd name="connsiteY115" fmla="*/ 178487 h 1151177"/>
                  <a:gd name="connsiteX116" fmla="*/ 254216 w 981393"/>
                  <a:gd name="connsiteY116" fmla="*/ 68426 h 1151177"/>
                  <a:gd name="connsiteX117" fmla="*/ 254216 w 981393"/>
                  <a:gd name="connsiteY117" fmla="*/ 63116 h 11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81393" h="1151177">
                    <a:moveTo>
                      <a:pt x="215607" y="1150695"/>
                    </a:moveTo>
                    <a:cubicBezTo>
                      <a:pt x="202094" y="1144420"/>
                      <a:pt x="187616" y="1139592"/>
                      <a:pt x="175550" y="1131386"/>
                    </a:cubicBezTo>
                    <a:cubicBezTo>
                      <a:pt x="159142" y="1120283"/>
                      <a:pt x="150455" y="1103388"/>
                      <a:pt x="145146" y="1082148"/>
                    </a:cubicBezTo>
                    <a:cubicBezTo>
                      <a:pt x="135494" y="1082148"/>
                      <a:pt x="125841" y="1083114"/>
                      <a:pt x="116672" y="1082148"/>
                    </a:cubicBezTo>
                    <a:cubicBezTo>
                      <a:pt x="73237" y="1075873"/>
                      <a:pt x="43797" y="1041117"/>
                      <a:pt x="43315" y="996223"/>
                    </a:cubicBezTo>
                    <a:cubicBezTo>
                      <a:pt x="42832" y="948916"/>
                      <a:pt x="42832" y="901609"/>
                      <a:pt x="43315" y="854785"/>
                    </a:cubicBezTo>
                    <a:cubicBezTo>
                      <a:pt x="43315" y="846578"/>
                      <a:pt x="41867" y="841751"/>
                      <a:pt x="32697" y="838855"/>
                    </a:cubicBezTo>
                    <a:cubicBezTo>
                      <a:pt x="11945" y="831614"/>
                      <a:pt x="362" y="815684"/>
                      <a:pt x="362" y="793479"/>
                    </a:cubicBezTo>
                    <a:cubicBezTo>
                      <a:pt x="-121" y="715277"/>
                      <a:pt x="-121" y="637076"/>
                      <a:pt x="362" y="558392"/>
                    </a:cubicBezTo>
                    <a:cubicBezTo>
                      <a:pt x="362" y="536669"/>
                      <a:pt x="12427" y="520739"/>
                      <a:pt x="33180" y="513498"/>
                    </a:cubicBezTo>
                    <a:cubicBezTo>
                      <a:pt x="41867" y="510602"/>
                      <a:pt x="43315" y="506258"/>
                      <a:pt x="43315" y="498534"/>
                    </a:cubicBezTo>
                    <a:cubicBezTo>
                      <a:pt x="42832" y="467640"/>
                      <a:pt x="43315" y="436263"/>
                      <a:pt x="43315" y="405368"/>
                    </a:cubicBezTo>
                    <a:cubicBezTo>
                      <a:pt x="43315" y="402954"/>
                      <a:pt x="43315" y="400058"/>
                      <a:pt x="43315" y="397645"/>
                    </a:cubicBezTo>
                    <a:cubicBezTo>
                      <a:pt x="44280" y="386542"/>
                      <a:pt x="51519" y="379301"/>
                      <a:pt x="61171" y="380266"/>
                    </a:cubicBezTo>
                    <a:cubicBezTo>
                      <a:pt x="70341" y="380749"/>
                      <a:pt x="76615" y="387507"/>
                      <a:pt x="77097" y="398610"/>
                    </a:cubicBezTo>
                    <a:cubicBezTo>
                      <a:pt x="77097" y="431435"/>
                      <a:pt x="77097" y="464743"/>
                      <a:pt x="77097" y="497569"/>
                    </a:cubicBezTo>
                    <a:cubicBezTo>
                      <a:pt x="77097" y="501430"/>
                      <a:pt x="77097" y="505775"/>
                      <a:pt x="77097" y="510602"/>
                    </a:cubicBezTo>
                    <a:cubicBezTo>
                      <a:pt x="82889" y="510602"/>
                      <a:pt x="87232" y="510602"/>
                      <a:pt x="91576" y="510602"/>
                    </a:cubicBezTo>
                    <a:cubicBezTo>
                      <a:pt x="268212" y="510602"/>
                      <a:pt x="444366" y="510602"/>
                      <a:pt x="621002" y="510602"/>
                    </a:cubicBezTo>
                    <a:cubicBezTo>
                      <a:pt x="624863" y="510602"/>
                      <a:pt x="628724" y="510602"/>
                      <a:pt x="632102" y="510602"/>
                    </a:cubicBezTo>
                    <a:cubicBezTo>
                      <a:pt x="641754" y="511568"/>
                      <a:pt x="648511" y="518326"/>
                      <a:pt x="648028" y="527498"/>
                    </a:cubicBezTo>
                    <a:cubicBezTo>
                      <a:pt x="647546" y="537152"/>
                      <a:pt x="642237" y="542462"/>
                      <a:pt x="632585" y="543910"/>
                    </a:cubicBezTo>
                    <a:cubicBezTo>
                      <a:pt x="628724" y="544393"/>
                      <a:pt x="625346" y="543910"/>
                      <a:pt x="621485" y="543910"/>
                    </a:cubicBezTo>
                    <a:cubicBezTo>
                      <a:pt x="434231" y="543910"/>
                      <a:pt x="246977" y="543910"/>
                      <a:pt x="59723" y="543910"/>
                    </a:cubicBezTo>
                    <a:cubicBezTo>
                      <a:pt x="38488" y="543910"/>
                      <a:pt x="34145" y="548255"/>
                      <a:pt x="34145" y="569977"/>
                    </a:cubicBezTo>
                    <a:cubicBezTo>
                      <a:pt x="34145" y="641903"/>
                      <a:pt x="34145" y="713829"/>
                      <a:pt x="34145" y="785755"/>
                    </a:cubicBezTo>
                    <a:cubicBezTo>
                      <a:pt x="34145" y="804099"/>
                      <a:pt x="39454" y="809409"/>
                      <a:pt x="57310" y="809409"/>
                    </a:cubicBezTo>
                    <a:cubicBezTo>
                      <a:pt x="346395" y="809409"/>
                      <a:pt x="634998" y="809409"/>
                      <a:pt x="924083" y="809409"/>
                    </a:cubicBezTo>
                    <a:cubicBezTo>
                      <a:pt x="941457" y="809409"/>
                      <a:pt x="947248" y="804099"/>
                      <a:pt x="947248" y="786721"/>
                    </a:cubicBezTo>
                    <a:cubicBezTo>
                      <a:pt x="947248" y="713347"/>
                      <a:pt x="947248" y="639972"/>
                      <a:pt x="947248" y="566598"/>
                    </a:cubicBezTo>
                    <a:cubicBezTo>
                      <a:pt x="947248" y="549703"/>
                      <a:pt x="941457" y="544393"/>
                      <a:pt x="925048" y="544393"/>
                    </a:cubicBezTo>
                    <a:cubicBezTo>
                      <a:pt x="857000" y="544393"/>
                      <a:pt x="788469" y="544393"/>
                      <a:pt x="720420" y="544393"/>
                    </a:cubicBezTo>
                    <a:cubicBezTo>
                      <a:pt x="717525" y="544393"/>
                      <a:pt x="714629" y="544393"/>
                      <a:pt x="711251" y="544393"/>
                    </a:cubicBezTo>
                    <a:cubicBezTo>
                      <a:pt x="700633" y="543910"/>
                      <a:pt x="693394" y="537152"/>
                      <a:pt x="693394" y="527980"/>
                    </a:cubicBezTo>
                    <a:cubicBezTo>
                      <a:pt x="693394" y="518326"/>
                      <a:pt x="700633" y="511085"/>
                      <a:pt x="711733" y="511085"/>
                    </a:cubicBezTo>
                    <a:cubicBezTo>
                      <a:pt x="741655" y="511085"/>
                      <a:pt x="771577" y="511085"/>
                      <a:pt x="801499" y="511085"/>
                    </a:cubicBezTo>
                    <a:cubicBezTo>
                      <a:pt x="805843" y="511085"/>
                      <a:pt x="810186" y="511085"/>
                      <a:pt x="816460" y="511085"/>
                    </a:cubicBezTo>
                    <a:cubicBezTo>
                      <a:pt x="816460" y="506740"/>
                      <a:pt x="816460" y="502879"/>
                      <a:pt x="816460" y="499017"/>
                    </a:cubicBezTo>
                    <a:cubicBezTo>
                      <a:pt x="816460" y="362888"/>
                      <a:pt x="816460" y="226760"/>
                      <a:pt x="816460" y="91114"/>
                    </a:cubicBezTo>
                    <a:cubicBezTo>
                      <a:pt x="816460" y="54910"/>
                      <a:pt x="796191" y="34636"/>
                      <a:pt x="759995" y="34636"/>
                    </a:cubicBezTo>
                    <a:cubicBezTo>
                      <a:pt x="606524" y="34636"/>
                      <a:pt x="453535" y="34636"/>
                      <a:pt x="300065" y="34636"/>
                    </a:cubicBezTo>
                    <a:cubicBezTo>
                      <a:pt x="296204" y="34636"/>
                      <a:pt x="292825" y="34636"/>
                      <a:pt x="288482" y="34636"/>
                    </a:cubicBezTo>
                    <a:cubicBezTo>
                      <a:pt x="288482" y="55875"/>
                      <a:pt x="288482" y="75667"/>
                      <a:pt x="288482" y="97872"/>
                    </a:cubicBezTo>
                    <a:cubicBezTo>
                      <a:pt x="292825" y="97872"/>
                      <a:pt x="297169" y="97872"/>
                      <a:pt x="301512" y="97872"/>
                    </a:cubicBezTo>
                    <a:cubicBezTo>
                      <a:pt x="434714" y="97872"/>
                      <a:pt x="568397" y="97872"/>
                      <a:pt x="701598" y="97872"/>
                    </a:cubicBezTo>
                    <a:cubicBezTo>
                      <a:pt x="718490" y="97872"/>
                      <a:pt x="732968" y="102217"/>
                      <a:pt x="741655" y="117181"/>
                    </a:cubicBezTo>
                    <a:cubicBezTo>
                      <a:pt x="745516" y="123940"/>
                      <a:pt x="747929" y="132629"/>
                      <a:pt x="748412" y="140352"/>
                    </a:cubicBezTo>
                    <a:cubicBezTo>
                      <a:pt x="749377" y="160144"/>
                      <a:pt x="748895" y="179936"/>
                      <a:pt x="748895" y="199727"/>
                    </a:cubicBezTo>
                    <a:cubicBezTo>
                      <a:pt x="748895" y="229174"/>
                      <a:pt x="732486" y="245586"/>
                      <a:pt x="703046" y="245586"/>
                    </a:cubicBezTo>
                    <a:cubicBezTo>
                      <a:pt x="499384" y="245586"/>
                      <a:pt x="295238" y="245586"/>
                      <a:pt x="91576" y="245586"/>
                    </a:cubicBezTo>
                    <a:cubicBezTo>
                      <a:pt x="87232" y="245586"/>
                      <a:pt x="82889" y="245586"/>
                      <a:pt x="77580" y="245586"/>
                    </a:cubicBezTo>
                    <a:cubicBezTo>
                      <a:pt x="77097" y="249448"/>
                      <a:pt x="77097" y="252827"/>
                      <a:pt x="77097" y="256206"/>
                    </a:cubicBezTo>
                    <a:cubicBezTo>
                      <a:pt x="77097" y="275515"/>
                      <a:pt x="77097" y="295307"/>
                      <a:pt x="77097" y="314616"/>
                    </a:cubicBezTo>
                    <a:cubicBezTo>
                      <a:pt x="77097" y="327649"/>
                      <a:pt x="70341" y="335373"/>
                      <a:pt x="60206" y="335373"/>
                    </a:cubicBezTo>
                    <a:cubicBezTo>
                      <a:pt x="50071" y="335373"/>
                      <a:pt x="43315" y="327167"/>
                      <a:pt x="43315" y="314133"/>
                    </a:cubicBezTo>
                    <a:cubicBezTo>
                      <a:pt x="43315" y="287101"/>
                      <a:pt x="42832" y="260068"/>
                      <a:pt x="43797" y="233035"/>
                    </a:cubicBezTo>
                    <a:cubicBezTo>
                      <a:pt x="43797" y="226277"/>
                      <a:pt x="47175" y="218071"/>
                      <a:pt x="52002" y="213244"/>
                    </a:cubicBezTo>
                    <a:cubicBezTo>
                      <a:pt x="120050" y="144697"/>
                      <a:pt x="188098" y="76150"/>
                      <a:pt x="257112" y="8086"/>
                    </a:cubicBezTo>
                    <a:cubicBezTo>
                      <a:pt x="261456" y="3741"/>
                      <a:pt x="269660" y="362"/>
                      <a:pt x="275934" y="362"/>
                    </a:cubicBezTo>
                    <a:cubicBezTo>
                      <a:pt x="439540" y="-121"/>
                      <a:pt x="603145" y="-121"/>
                      <a:pt x="767234" y="362"/>
                    </a:cubicBezTo>
                    <a:cubicBezTo>
                      <a:pt x="806808" y="362"/>
                      <a:pt x="836247" y="24498"/>
                      <a:pt x="849278" y="66495"/>
                    </a:cubicBezTo>
                    <a:cubicBezTo>
                      <a:pt x="858448" y="67944"/>
                      <a:pt x="867617" y="68909"/>
                      <a:pt x="876787" y="71323"/>
                    </a:cubicBezTo>
                    <a:cubicBezTo>
                      <a:pt x="914913" y="82425"/>
                      <a:pt x="938079" y="114768"/>
                      <a:pt x="938079" y="156765"/>
                    </a:cubicBezTo>
                    <a:cubicBezTo>
                      <a:pt x="938079" y="269722"/>
                      <a:pt x="938079" y="382197"/>
                      <a:pt x="938079" y="495155"/>
                    </a:cubicBezTo>
                    <a:cubicBezTo>
                      <a:pt x="938079" y="505292"/>
                      <a:pt x="939527" y="511085"/>
                      <a:pt x="951109" y="515429"/>
                    </a:cubicBezTo>
                    <a:cubicBezTo>
                      <a:pt x="970414" y="522188"/>
                      <a:pt x="981031" y="538600"/>
                      <a:pt x="981031" y="558875"/>
                    </a:cubicBezTo>
                    <a:cubicBezTo>
                      <a:pt x="981514" y="637559"/>
                      <a:pt x="981514" y="716243"/>
                      <a:pt x="981031" y="794927"/>
                    </a:cubicBezTo>
                    <a:cubicBezTo>
                      <a:pt x="981031" y="815684"/>
                      <a:pt x="967035" y="834028"/>
                      <a:pt x="946766" y="840303"/>
                    </a:cubicBezTo>
                    <a:cubicBezTo>
                      <a:pt x="939527" y="842717"/>
                      <a:pt x="938079" y="846096"/>
                      <a:pt x="938079" y="852854"/>
                    </a:cubicBezTo>
                    <a:cubicBezTo>
                      <a:pt x="938079" y="918022"/>
                      <a:pt x="938079" y="983190"/>
                      <a:pt x="938079" y="1048357"/>
                    </a:cubicBezTo>
                    <a:cubicBezTo>
                      <a:pt x="938079" y="1108698"/>
                      <a:pt x="922635" y="1130903"/>
                      <a:pt x="866652" y="1151178"/>
                    </a:cubicBezTo>
                    <a:cubicBezTo>
                      <a:pt x="648994" y="1150695"/>
                      <a:pt x="432300" y="1150695"/>
                      <a:pt x="215607" y="1150695"/>
                    </a:cubicBezTo>
                    <a:close/>
                    <a:moveTo>
                      <a:pt x="77580" y="843199"/>
                    </a:moveTo>
                    <a:cubicBezTo>
                      <a:pt x="77580" y="846578"/>
                      <a:pt x="77097" y="849475"/>
                      <a:pt x="77097" y="852371"/>
                    </a:cubicBezTo>
                    <a:cubicBezTo>
                      <a:pt x="77097" y="900161"/>
                      <a:pt x="77097" y="947468"/>
                      <a:pt x="77097" y="995258"/>
                    </a:cubicBezTo>
                    <a:cubicBezTo>
                      <a:pt x="77097" y="1028566"/>
                      <a:pt x="98332" y="1049806"/>
                      <a:pt x="132115" y="1049806"/>
                    </a:cubicBezTo>
                    <a:cubicBezTo>
                      <a:pt x="342052" y="1049806"/>
                      <a:pt x="551506" y="1049806"/>
                      <a:pt x="761442" y="1049806"/>
                    </a:cubicBezTo>
                    <a:cubicBezTo>
                      <a:pt x="796191" y="1049806"/>
                      <a:pt x="816460" y="1029531"/>
                      <a:pt x="816460" y="994775"/>
                    </a:cubicBezTo>
                    <a:cubicBezTo>
                      <a:pt x="816460" y="947951"/>
                      <a:pt x="816460" y="901126"/>
                      <a:pt x="816460" y="854302"/>
                    </a:cubicBezTo>
                    <a:cubicBezTo>
                      <a:pt x="816460" y="850923"/>
                      <a:pt x="815978" y="847061"/>
                      <a:pt x="815978" y="843682"/>
                    </a:cubicBezTo>
                    <a:cubicBezTo>
                      <a:pt x="569362" y="843199"/>
                      <a:pt x="323713" y="843199"/>
                      <a:pt x="77580" y="843199"/>
                    </a:cubicBezTo>
                    <a:close/>
                    <a:moveTo>
                      <a:pt x="903331" y="843199"/>
                    </a:moveTo>
                    <a:cubicBezTo>
                      <a:pt x="884991" y="843199"/>
                      <a:pt x="868100" y="843199"/>
                      <a:pt x="850243" y="843199"/>
                    </a:cubicBezTo>
                    <a:cubicBezTo>
                      <a:pt x="850243" y="847544"/>
                      <a:pt x="850243" y="851888"/>
                      <a:pt x="850243" y="855750"/>
                    </a:cubicBezTo>
                    <a:cubicBezTo>
                      <a:pt x="850243" y="901609"/>
                      <a:pt x="850243" y="946985"/>
                      <a:pt x="850243" y="992844"/>
                    </a:cubicBezTo>
                    <a:cubicBezTo>
                      <a:pt x="850243" y="1000085"/>
                      <a:pt x="850243" y="1007809"/>
                      <a:pt x="848795" y="1015049"/>
                    </a:cubicBezTo>
                    <a:cubicBezTo>
                      <a:pt x="840108" y="1056081"/>
                      <a:pt x="806808" y="1083114"/>
                      <a:pt x="762890" y="1083114"/>
                    </a:cubicBezTo>
                    <a:cubicBezTo>
                      <a:pt x="573706" y="1083114"/>
                      <a:pt x="384522" y="1083114"/>
                      <a:pt x="195338" y="1083114"/>
                    </a:cubicBezTo>
                    <a:cubicBezTo>
                      <a:pt x="190994" y="1083114"/>
                      <a:pt x="186651" y="1083114"/>
                      <a:pt x="182307" y="1083114"/>
                    </a:cubicBezTo>
                    <a:cubicBezTo>
                      <a:pt x="182307" y="1085527"/>
                      <a:pt x="182307" y="1086010"/>
                      <a:pt x="182307" y="1086493"/>
                    </a:cubicBezTo>
                    <a:cubicBezTo>
                      <a:pt x="182790" y="1087458"/>
                      <a:pt x="183272" y="1088424"/>
                      <a:pt x="183755" y="1089389"/>
                    </a:cubicBezTo>
                    <a:cubicBezTo>
                      <a:pt x="194855" y="1109181"/>
                      <a:pt x="212229" y="1116422"/>
                      <a:pt x="234429" y="1116422"/>
                    </a:cubicBezTo>
                    <a:cubicBezTo>
                      <a:pt x="438574" y="1116422"/>
                      <a:pt x="642720" y="1116422"/>
                      <a:pt x="846865" y="1116422"/>
                    </a:cubicBezTo>
                    <a:cubicBezTo>
                      <a:pt x="882578" y="1116422"/>
                      <a:pt x="903331" y="1096147"/>
                      <a:pt x="903331" y="1059943"/>
                    </a:cubicBezTo>
                    <a:cubicBezTo>
                      <a:pt x="903331" y="990913"/>
                      <a:pt x="903331" y="921884"/>
                      <a:pt x="903331" y="853337"/>
                    </a:cubicBezTo>
                    <a:cubicBezTo>
                      <a:pt x="903331" y="850440"/>
                      <a:pt x="903331" y="847061"/>
                      <a:pt x="903331" y="843199"/>
                    </a:cubicBezTo>
                    <a:close/>
                    <a:moveTo>
                      <a:pt x="286069" y="210347"/>
                    </a:moveTo>
                    <a:cubicBezTo>
                      <a:pt x="284621" y="209865"/>
                      <a:pt x="285586" y="210347"/>
                      <a:pt x="286551" y="210347"/>
                    </a:cubicBezTo>
                    <a:cubicBezTo>
                      <a:pt x="425544" y="210347"/>
                      <a:pt x="564536" y="210347"/>
                      <a:pt x="703529" y="210347"/>
                    </a:cubicBezTo>
                    <a:cubicBezTo>
                      <a:pt x="712216" y="210347"/>
                      <a:pt x="715594" y="206486"/>
                      <a:pt x="715112" y="198279"/>
                    </a:cubicBezTo>
                    <a:cubicBezTo>
                      <a:pt x="714629" y="180901"/>
                      <a:pt x="715112" y="164006"/>
                      <a:pt x="715112" y="146628"/>
                    </a:cubicBezTo>
                    <a:cubicBezTo>
                      <a:pt x="715112" y="130215"/>
                      <a:pt x="714629" y="129732"/>
                      <a:pt x="697738" y="129732"/>
                    </a:cubicBezTo>
                    <a:cubicBezTo>
                      <a:pt x="565502" y="129732"/>
                      <a:pt x="433266" y="129732"/>
                      <a:pt x="301030" y="129732"/>
                    </a:cubicBezTo>
                    <a:cubicBezTo>
                      <a:pt x="297169" y="129732"/>
                      <a:pt x="292825" y="129732"/>
                      <a:pt x="286069" y="129732"/>
                    </a:cubicBezTo>
                    <a:cubicBezTo>
                      <a:pt x="286069" y="157248"/>
                      <a:pt x="286069" y="182832"/>
                      <a:pt x="286069" y="210347"/>
                    </a:cubicBezTo>
                    <a:close/>
                    <a:moveTo>
                      <a:pt x="851208" y="101252"/>
                    </a:moveTo>
                    <a:cubicBezTo>
                      <a:pt x="851208" y="237863"/>
                      <a:pt x="851208" y="373508"/>
                      <a:pt x="851208" y="508671"/>
                    </a:cubicBezTo>
                    <a:cubicBezTo>
                      <a:pt x="869065" y="508671"/>
                      <a:pt x="885957" y="508671"/>
                      <a:pt x="903813" y="508671"/>
                    </a:cubicBezTo>
                    <a:cubicBezTo>
                      <a:pt x="903813" y="503844"/>
                      <a:pt x="903813" y="499499"/>
                      <a:pt x="903813" y="495638"/>
                    </a:cubicBezTo>
                    <a:cubicBezTo>
                      <a:pt x="903813" y="383645"/>
                      <a:pt x="903813" y="271653"/>
                      <a:pt x="903813" y="159661"/>
                    </a:cubicBezTo>
                    <a:cubicBezTo>
                      <a:pt x="903813" y="155799"/>
                      <a:pt x="903813" y="151938"/>
                      <a:pt x="903813" y="148559"/>
                    </a:cubicBezTo>
                    <a:cubicBezTo>
                      <a:pt x="900435" y="120078"/>
                      <a:pt x="878717" y="99803"/>
                      <a:pt x="851208" y="101252"/>
                    </a:cubicBezTo>
                    <a:close/>
                    <a:moveTo>
                      <a:pt x="254216" y="63116"/>
                    </a:moveTo>
                    <a:cubicBezTo>
                      <a:pt x="205472" y="111872"/>
                      <a:pt x="155281" y="162075"/>
                      <a:pt x="106537" y="210830"/>
                    </a:cubicBezTo>
                    <a:cubicBezTo>
                      <a:pt x="143215" y="210830"/>
                      <a:pt x="182790" y="210830"/>
                      <a:pt x="221881" y="210830"/>
                    </a:cubicBezTo>
                    <a:cubicBezTo>
                      <a:pt x="243599" y="210830"/>
                      <a:pt x="254216" y="200210"/>
                      <a:pt x="254216" y="178487"/>
                    </a:cubicBezTo>
                    <a:cubicBezTo>
                      <a:pt x="254216" y="141800"/>
                      <a:pt x="254216" y="105113"/>
                      <a:pt x="254216" y="68426"/>
                    </a:cubicBezTo>
                    <a:cubicBezTo>
                      <a:pt x="254216" y="65530"/>
                      <a:pt x="254216" y="63116"/>
                      <a:pt x="254216" y="63116"/>
                    </a:cubicBezTo>
                    <a:close/>
                  </a:path>
                </a:pathLst>
              </a:custGeom>
              <a:grpFill/>
              <a:ln w="481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EB5C556-030B-B17F-0253-E386082D1309}"/>
                  </a:ext>
                </a:extLst>
              </p:cNvPr>
              <p:cNvSpPr/>
              <p:nvPr/>
            </p:nvSpPr>
            <p:spPr>
              <a:xfrm>
                <a:off x="8645236" y="4594056"/>
                <a:ext cx="127021" cy="195865"/>
              </a:xfrm>
              <a:custGeom>
                <a:avLst/>
                <a:gdLst>
                  <a:gd name="connsiteX0" fmla="*/ 34480 w 127021"/>
                  <a:gd name="connsiteY0" fmla="*/ 60341 h 195865"/>
                  <a:gd name="connsiteX1" fmla="*/ 83707 w 127021"/>
                  <a:gd name="connsiteY1" fmla="*/ 15447 h 195865"/>
                  <a:gd name="connsiteX2" fmla="*/ 91911 w 127021"/>
                  <a:gd name="connsiteY2" fmla="*/ 7724 h 195865"/>
                  <a:gd name="connsiteX3" fmla="*/ 117007 w 127021"/>
                  <a:gd name="connsiteY3" fmla="*/ 8206 h 195865"/>
                  <a:gd name="connsiteX4" fmla="*/ 115076 w 127021"/>
                  <a:gd name="connsiteY4" fmla="*/ 32343 h 195865"/>
                  <a:gd name="connsiteX5" fmla="*/ 62954 w 127021"/>
                  <a:gd name="connsiteY5" fmla="*/ 80615 h 195865"/>
                  <a:gd name="connsiteX6" fmla="*/ 49924 w 127021"/>
                  <a:gd name="connsiteY6" fmla="*/ 92683 h 195865"/>
                  <a:gd name="connsiteX7" fmla="*/ 87567 w 127021"/>
                  <a:gd name="connsiteY7" fmla="*/ 133715 h 195865"/>
                  <a:gd name="connsiteX8" fmla="*/ 121350 w 127021"/>
                  <a:gd name="connsiteY8" fmla="*/ 166540 h 195865"/>
                  <a:gd name="connsiteX9" fmla="*/ 121833 w 127021"/>
                  <a:gd name="connsiteY9" fmla="*/ 190676 h 195865"/>
                  <a:gd name="connsiteX10" fmla="*/ 97702 w 127021"/>
                  <a:gd name="connsiteY10" fmla="*/ 190194 h 195865"/>
                  <a:gd name="connsiteX11" fmla="*/ 35445 w 127021"/>
                  <a:gd name="connsiteY11" fmla="*/ 130818 h 195865"/>
                  <a:gd name="connsiteX12" fmla="*/ 33997 w 127021"/>
                  <a:gd name="connsiteY12" fmla="*/ 139990 h 195865"/>
                  <a:gd name="connsiteX13" fmla="*/ 33515 w 127021"/>
                  <a:gd name="connsiteY13" fmla="*/ 178125 h 195865"/>
                  <a:gd name="connsiteX14" fmla="*/ 16623 w 127021"/>
                  <a:gd name="connsiteY14" fmla="*/ 195504 h 195865"/>
                  <a:gd name="connsiteX15" fmla="*/ 214 w 127021"/>
                  <a:gd name="connsiteY15" fmla="*/ 177643 h 195865"/>
                  <a:gd name="connsiteX16" fmla="*/ 214 w 127021"/>
                  <a:gd name="connsiteY16" fmla="*/ 151576 h 195865"/>
                  <a:gd name="connsiteX17" fmla="*/ 214 w 127021"/>
                  <a:gd name="connsiteY17" fmla="*/ 27033 h 195865"/>
                  <a:gd name="connsiteX18" fmla="*/ 214 w 127021"/>
                  <a:gd name="connsiteY18" fmla="*/ 17861 h 195865"/>
                  <a:gd name="connsiteX19" fmla="*/ 16623 w 127021"/>
                  <a:gd name="connsiteY19" fmla="*/ 0 h 195865"/>
                  <a:gd name="connsiteX20" fmla="*/ 33515 w 127021"/>
                  <a:gd name="connsiteY20" fmla="*/ 17378 h 195865"/>
                  <a:gd name="connsiteX21" fmla="*/ 34480 w 127021"/>
                  <a:gd name="connsiteY21" fmla="*/ 60341 h 19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021" h="195865">
                    <a:moveTo>
                      <a:pt x="34480" y="60341"/>
                    </a:moveTo>
                    <a:cubicBezTo>
                      <a:pt x="52337" y="43928"/>
                      <a:pt x="68263" y="29446"/>
                      <a:pt x="83707" y="15447"/>
                    </a:cubicBezTo>
                    <a:cubicBezTo>
                      <a:pt x="86602" y="13034"/>
                      <a:pt x="89015" y="10137"/>
                      <a:pt x="91911" y="7724"/>
                    </a:cubicBezTo>
                    <a:cubicBezTo>
                      <a:pt x="100598" y="483"/>
                      <a:pt x="110250" y="483"/>
                      <a:pt x="117007" y="8206"/>
                    </a:cubicBezTo>
                    <a:cubicBezTo>
                      <a:pt x="123281" y="14964"/>
                      <a:pt x="122798" y="25102"/>
                      <a:pt x="115076" y="32343"/>
                    </a:cubicBezTo>
                    <a:cubicBezTo>
                      <a:pt x="98185" y="48755"/>
                      <a:pt x="80328" y="64202"/>
                      <a:pt x="62954" y="80615"/>
                    </a:cubicBezTo>
                    <a:cubicBezTo>
                      <a:pt x="58128" y="84960"/>
                      <a:pt x="53302" y="89787"/>
                      <a:pt x="49924" y="92683"/>
                    </a:cubicBezTo>
                    <a:cubicBezTo>
                      <a:pt x="62954" y="106682"/>
                      <a:pt x="75019" y="120681"/>
                      <a:pt x="87567" y="133715"/>
                    </a:cubicBezTo>
                    <a:cubicBezTo>
                      <a:pt x="98668" y="144817"/>
                      <a:pt x="110250" y="155437"/>
                      <a:pt x="121350" y="166540"/>
                    </a:cubicBezTo>
                    <a:cubicBezTo>
                      <a:pt x="129072" y="174264"/>
                      <a:pt x="128590" y="183918"/>
                      <a:pt x="121833" y="190676"/>
                    </a:cubicBezTo>
                    <a:cubicBezTo>
                      <a:pt x="115076" y="197434"/>
                      <a:pt x="105907" y="197917"/>
                      <a:pt x="97702" y="190194"/>
                    </a:cubicBezTo>
                    <a:cubicBezTo>
                      <a:pt x="77433" y="170885"/>
                      <a:pt x="57163" y="151576"/>
                      <a:pt x="35445" y="130818"/>
                    </a:cubicBezTo>
                    <a:cubicBezTo>
                      <a:pt x="34963" y="134680"/>
                      <a:pt x="33997" y="137577"/>
                      <a:pt x="33997" y="139990"/>
                    </a:cubicBezTo>
                    <a:cubicBezTo>
                      <a:pt x="33997" y="152541"/>
                      <a:pt x="34480" y="165575"/>
                      <a:pt x="33515" y="178125"/>
                    </a:cubicBezTo>
                    <a:cubicBezTo>
                      <a:pt x="33032" y="188745"/>
                      <a:pt x="25793" y="195504"/>
                      <a:pt x="16623" y="195504"/>
                    </a:cubicBezTo>
                    <a:cubicBezTo>
                      <a:pt x="7454" y="195504"/>
                      <a:pt x="697" y="188263"/>
                      <a:pt x="214" y="177643"/>
                    </a:cubicBezTo>
                    <a:cubicBezTo>
                      <a:pt x="-268" y="168954"/>
                      <a:pt x="214" y="160265"/>
                      <a:pt x="214" y="151576"/>
                    </a:cubicBezTo>
                    <a:cubicBezTo>
                      <a:pt x="214" y="110061"/>
                      <a:pt x="214" y="68547"/>
                      <a:pt x="214" y="27033"/>
                    </a:cubicBezTo>
                    <a:cubicBezTo>
                      <a:pt x="214" y="24136"/>
                      <a:pt x="214" y="21240"/>
                      <a:pt x="214" y="17861"/>
                    </a:cubicBezTo>
                    <a:cubicBezTo>
                      <a:pt x="697" y="7241"/>
                      <a:pt x="7454" y="0"/>
                      <a:pt x="16623" y="0"/>
                    </a:cubicBezTo>
                    <a:cubicBezTo>
                      <a:pt x="25793" y="0"/>
                      <a:pt x="33032" y="6758"/>
                      <a:pt x="33515" y="17378"/>
                    </a:cubicBezTo>
                    <a:cubicBezTo>
                      <a:pt x="34963" y="30894"/>
                      <a:pt x="34480" y="43928"/>
                      <a:pt x="34480" y="60341"/>
                    </a:cubicBezTo>
                    <a:close/>
                  </a:path>
                </a:pathLst>
              </a:custGeom>
              <a:grpFill/>
              <a:ln w="481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7107BD-69B9-1719-DB1B-30BDD5605466}"/>
                  </a:ext>
                </a:extLst>
              </p:cNvPr>
              <p:cNvSpPr/>
              <p:nvPr/>
            </p:nvSpPr>
            <p:spPr>
              <a:xfrm>
                <a:off x="8806911" y="4596255"/>
                <a:ext cx="101166" cy="194149"/>
              </a:xfrm>
              <a:custGeom>
                <a:avLst/>
                <a:gdLst>
                  <a:gd name="connsiteX0" fmla="*/ 33997 w 101166"/>
                  <a:gd name="connsiteY0" fmla="*/ 33523 h 194149"/>
                  <a:gd name="connsiteX1" fmla="*/ 33997 w 101166"/>
                  <a:gd name="connsiteY1" fmla="*/ 79381 h 194149"/>
                  <a:gd name="connsiteX2" fmla="*/ 74537 w 101166"/>
                  <a:gd name="connsiteY2" fmla="*/ 79864 h 194149"/>
                  <a:gd name="connsiteX3" fmla="*/ 91911 w 101166"/>
                  <a:gd name="connsiteY3" fmla="*/ 87105 h 194149"/>
                  <a:gd name="connsiteX4" fmla="*/ 93359 w 101166"/>
                  <a:gd name="connsiteY4" fmla="*/ 103035 h 194149"/>
                  <a:gd name="connsiteX5" fmla="*/ 78880 w 101166"/>
                  <a:gd name="connsiteY5" fmla="*/ 112689 h 194149"/>
                  <a:gd name="connsiteX6" fmla="*/ 34480 w 101166"/>
                  <a:gd name="connsiteY6" fmla="*/ 113172 h 194149"/>
                  <a:gd name="connsiteX7" fmla="*/ 34480 w 101166"/>
                  <a:gd name="connsiteY7" fmla="*/ 159996 h 194149"/>
                  <a:gd name="connsiteX8" fmla="*/ 82259 w 101166"/>
                  <a:gd name="connsiteY8" fmla="*/ 159996 h 194149"/>
                  <a:gd name="connsiteX9" fmla="*/ 101081 w 101166"/>
                  <a:gd name="connsiteY9" fmla="*/ 175444 h 194149"/>
                  <a:gd name="connsiteX10" fmla="*/ 84189 w 101166"/>
                  <a:gd name="connsiteY10" fmla="*/ 193787 h 194149"/>
                  <a:gd name="connsiteX11" fmla="*/ 18071 w 101166"/>
                  <a:gd name="connsiteY11" fmla="*/ 193787 h 194149"/>
                  <a:gd name="connsiteX12" fmla="*/ 214 w 101166"/>
                  <a:gd name="connsiteY12" fmla="*/ 175926 h 194149"/>
                  <a:gd name="connsiteX13" fmla="*/ 214 w 101166"/>
                  <a:gd name="connsiteY13" fmla="*/ 17593 h 194149"/>
                  <a:gd name="connsiteX14" fmla="*/ 18071 w 101166"/>
                  <a:gd name="connsiteY14" fmla="*/ 215 h 194149"/>
                  <a:gd name="connsiteX15" fmla="*/ 82259 w 101166"/>
                  <a:gd name="connsiteY15" fmla="*/ 215 h 194149"/>
                  <a:gd name="connsiteX16" fmla="*/ 101081 w 101166"/>
                  <a:gd name="connsiteY16" fmla="*/ 16627 h 194149"/>
                  <a:gd name="connsiteX17" fmla="*/ 81776 w 101166"/>
                  <a:gd name="connsiteY17" fmla="*/ 34005 h 194149"/>
                  <a:gd name="connsiteX18" fmla="*/ 33997 w 101166"/>
                  <a:gd name="connsiteY18" fmla="*/ 33523 h 19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66" h="194149">
                    <a:moveTo>
                      <a:pt x="33997" y="33523"/>
                    </a:moveTo>
                    <a:cubicBezTo>
                      <a:pt x="33997" y="48970"/>
                      <a:pt x="33997" y="63452"/>
                      <a:pt x="33997" y="79381"/>
                    </a:cubicBezTo>
                    <a:cubicBezTo>
                      <a:pt x="47993" y="79381"/>
                      <a:pt x="61024" y="78416"/>
                      <a:pt x="74537" y="79864"/>
                    </a:cubicBezTo>
                    <a:cubicBezTo>
                      <a:pt x="80811" y="80347"/>
                      <a:pt x="88050" y="82761"/>
                      <a:pt x="91911" y="87105"/>
                    </a:cubicBezTo>
                    <a:cubicBezTo>
                      <a:pt x="94807" y="90484"/>
                      <a:pt x="95772" y="99173"/>
                      <a:pt x="93359" y="103035"/>
                    </a:cubicBezTo>
                    <a:cubicBezTo>
                      <a:pt x="90946" y="107862"/>
                      <a:pt x="84189" y="112207"/>
                      <a:pt x="78880" y="112689"/>
                    </a:cubicBezTo>
                    <a:cubicBezTo>
                      <a:pt x="64402" y="114138"/>
                      <a:pt x="49924" y="113172"/>
                      <a:pt x="34480" y="113172"/>
                    </a:cubicBezTo>
                    <a:cubicBezTo>
                      <a:pt x="34480" y="128619"/>
                      <a:pt x="34480" y="143584"/>
                      <a:pt x="34480" y="159996"/>
                    </a:cubicBezTo>
                    <a:cubicBezTo>
                      <a:pt x="50406" y="159996"/>
                      <a:pt x="66332" y="159996"/>
                      <a:pt x="82259" y="159996"/>
                    </a:cubicBezTo>
                    <a:cubicBezTo>
                      <a:pt x="93359" y="159996"/>
                      <a:pt x="100115" y="165789"/>
                      <a:pt x="101081" y="175444"/>
                    </a:cubicBezTo>
                    <a:cubicBezTo>
                      <a:pt x="102046" y="185098"/>
                      <a:pt x="94807" y="193304"/>
                      <a:pt x="84189" y="193787"/>
                    </a:cubicBezTo>
                    <a:cubicBezTo>
                      <a:pt x="61989" y="194270"/>
                      <a:pt x="39789" y="194270"/>
                      <a:pt x="18071" y="193787"/>
                    </a:cubicBezTo>
                    <a:cubicBezTo>
                      <a:pt x="6971" y="193787"/>
                      <a:pt x="697" y="187029"/>
                      <a:pt x="214" y="175926"/>
                    </a:cubicBezTo>
                    <a:cubicBezTo>
                      <a:pt x="214" y="123309"/>
                      <a:pt x="-268" y="70210"/>
                      <a:pt x="214" y="17593"/>
                    </a:cubicBezTo>
                    <a:cubicBezTo>
                      <a:pt x="214" y="6490"/>
                      <a:pt x="6971" y="697"/>
                      <a:pt x="18071" y="215"/>
                    </a:cubicBezTo>
                    <a:cubicBezTo>
                      <a:pt x="39306" y="-268"/>
                      <a:pt x="60541" y="215"/>
                      <a:pt x="82259" y="215"/>
                    </a:cubicBezTo>
                    <a:cubicBezTo>
                      <a:pt x="93841" y="215"/>
                      <a:pt x="101081" y="6490"/>
                      <a:pt x="101081" y="16627"/>
                    </a:cubicBezTo>
                    <a:cubicBezTo>
                      <a:pt x="101081" y="26764"/>
                      <a:pt x="93841" y="33523"/>
                      <a:pt x="81776" y="34005"/>
                    </a:cubicBezTo>
                    <a:cubicBezTo>
                      <a:pt x="65850" y="33523"/>
                      <a:pt x="50406" y="33523"/>
                      <a:pt x="33997" y="33523"/>
                    </a:cubicBezTo>
                    <a:close/>
                  </a:path>
                </a:pathLst>
              </a:custGeom>
              <a:grpFill/>
              <a:ln w="481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2FBE0A6-E22D-2D07-D0AF-7F20A72C5EBD}"/>
                  </a:ext>
                </a:extLst>
              </p:cNvPr>
              <p:cNvSpPr/>
              <p:nvPr/>
            </p:nvSpPr>
            <p:spPr>
              <a:xfrm>
                <a:off x="8399800" y="4326144"/>
                <a:ext cx="371611" cy="33911"/>
              </a:xfrm>
              <a:custGeom>
                <a:avLst/>
                <a:gdLst>
                  <a:gd name="connsiteX0" fmla="*/ 185806 w 371611"/>
                  <a:gd name="connsiteY0" fmla="*/ 33791 h 33911"/>
                  <a:gd name="connsiteX1" fmla="*/ 24131 w 371611"/>
                  <a:gd name="connsiteY1" fmla="*/ 33791 h 33911"/>
                  <a:gd name="connsiteX2" fmla="*/ 13996 w 371611"/>
                  <a:gd name="connsiteY2" fmla="*/ 33308 h 33911"/>
                  <a:gd name="connsiteX3" fmla="*/ 0 w 371611"/>
                  <a:gd name="connsiteY3" fmla="*/ 16895 h 33911"/>
                  <a:gd name="connsiteX4" fmla="*/ 13996 w 371611"/>
                  <a:gd name="connsiteY4" fmla="*/ 483 h 33911"/>
                  <a:gd name="connsiteX5" fmla="*/ 23165 w 371611"/>
                  <a:gd name="connsiteY5" fmla="*/ 0 h 33911"/>
                  <a:gd name="connsiteX6" fmla="*/ 348929 w 371611"/>
                  <a:gd name="connsiteY6" fmla="*/ 0 h 33911"/>
                  <a:gd name="connsiteX7" fmla="*/ 356651 w 371611"/>
                  <a:gd name="connsiteY7" fmla="*/ 0 h 33911"/>
                  <a:gd name="connsiteX8" fmla="*/ 371612 w 371611"/>
                  <a:gd name="connsiteY8" fmla="*/ 16413 h 33911"/>
                  <a:gd name="connsiteX9" fmla="*/ 356651 w 371611"/>
                  <a:gd name="connsiteY9" fmla="*/ 33308 h 33911"/>
                  <a:gd name="connsiteX10" fmla="*/ 346516 w 371611"/>
                  <a:gd name="connsiteY10" fmla="*/ 33308 h 33911"/>
                  <a:gd name="connsiteX11" fmla="*/ 185806 w 371611"/>
                  <a:gd name="connsiteY11" fmla="*/ 33791 h 3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3911">
                    <a:moveTo>
                      <a:pt x="185806" y="33791"/>
                    </a:moveTo>
                    <a:cubicBezTo>
                      <a:pt x="131753" y="33791"/>
                      <a:pt x="78183" y="33791"/>
                      <a:pt x="24131" y="33791"/>
                    </a:cubicBezTo>
                    <a:cubicBezTo>
                      <a:pt x="20752" y="33791"/>
                      <a:pt x="17374" y="34273"/>
                      <a:pt x="13996" y="33308"/>
                    </a:cubicBezTo>
                    <a:cubicBezTo>
                      <a:pt x="5309" y="31377"/>
                      <a:pt x="0" y="26067"/>
                      <a:pt x="0" y="16895"/>
                    </a:cubicBezTo>
                    <a:cubicBezTo>
                      <a:pt x="0" y="7724"/>
                      <a:pt x="5309" y="2414"/>
                      <a:pt x="13996" y="483"/>
                    </a:cubicBezTo>
                    <a:cubicBezTo>
                      <a:pt x="16891" y="0"/>
                      <a:pt x="19787" y="0"/>
                      <a:pt x="23165" y="0"/>
                    </a:cubicBezTo>
                    <a:cubicBezTo>
                      <a:pt x="131753" y="0"/>
                      <a:pt x="240341" y="0"/>
                      <a:pt x="348929" y="0"/>
                    </a:cubicBezTo>
                    <a:cubicBezTo>
                      <a:pt x="351342" y="0"/>
                      <a:pt x="354238" y="0"/>
                      <a:pt x="356651" y="0"/>
                    </a:cubicBezTo>
                    <a:cubicBezTo>
                      <a:pt x="365821" y="1448"/>
                      <a:pt x="371612" y="7241"/>
                      <a:pt x="371612" y="16413"/>
                    </a:cubicBezTo>
                    <a:cubicBezTo>
                      <a:pt x="371612" y="26067"/>
                      <a:pt x="365821" y="31377"/>
                      <a:pt x="356651" y="33308"/>
                    </a:cubicBezTo>
                    <a:cubicBezTo>
                      <a:pt x="353273" y="33791"/>
                      <a:pt x="349894" y="33308"/>
                      <a:pt x="346516" y="33308"/>
                    </a:cubicBezTo>
                    <a:cubicBezTo>
                      <a:pt x="292946" y="34273"/>
                      <a:pt x="239376" y="33791"/>
                      <a:pt x="185806" y="33791"/>
                    </a:cubicBezTo>
                    <a:close/>
                  </a:path>
                </a:pathLst>
              </a:custGeom>
              <a:grpFill/>
              <a:ln w="481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8714298-D3C5-11E1-5023-6AD49B039FC8}"/>
                  </a:ext>
                </a:extLst>
              </p:cNvPr>
              <p:cNvSpPr/>
              <p:nvPr/>
            </p:nvSpPr>
            <p:spPr>
              <a:xfrm>
                <a:off x="8399800" y="4427395"/>
                <a:ext cx="371611" cy="34032"/>
              </a:xfrm>
              <a:custGeom>
                <a:avLst/>
                <a:gdLst>
                  <a:gd name="connsiteX0" fmla="*/ 186289 w 371611"/>
                  <a:gd name="connsiteY0" fmla="*/ 121 h 34032"/>
                  <a:gd name="connsiteX1" fmla="*/ 346999 w 371611"/>
                  <a:gd name="connsiteY1" fmla="*/ 121 h 34032"/>
                  <a:gd name="connsiteX2" fmla="*/ 357134 w 371611"/>
                  <a:gd name="connsiteY2" fmla="*/ 603 h 34032"/>
                  <a:gd name="connsiteX3" fmla="*/ 371612 w 371611"/>
                  <a:gd name="connsiteY3" fmla="*/ 16533 h 34032"/>
                  <a:gd name="connsiteX4" fmla="*/ 357134 w 371611"/>
                  <a:gd name="connsiteY4" fmla="*/ 33429 h 34032"/>
                  <a:gd name="connsiteX5" fmla="*/ 346999 w 371611"/>
                  <a:gd name="connsiteY5" fmla="*/ 33911 h 34032"/>
                  <a:gd name="connsiteX6" fmla="*/ 24613 w 371611"/>
                  <a:gd name="connsiteY6" fmla="*/ 33911 h 34032"/>
                  <a:gd name="connsiteX7" fmla="*/ 13513 w 371611"/>
                  <a:gd name="connsiteY7" fmla="*/ 33429 h 34032"/>
                  <a:gd name="connsiteX8" fmla="*/ 0 w 371611"/>
                  <a:gd name="connsiteY8" fmla="*/ 16533 h 34032"/>
                  <a:gd name="connsiteX9" fmla="*/ 13513 w 371611"/>
                  <a:gd name="connsiteY9" fmla="*/ 603 h 34032"/>
                  <a:gd name="connsiteX10" fmla="*/ 24613 w 371611"/>
                  <a:gd name="connsiteY10" fmla="*/ 121 h 34032"/>
                  <a:gd name="connsiteX11" fmla="*/ 186289 w 371611"/>
                  <a:gd name="connsiteY11" fmla="*/ 121 h 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032">
                    <a:moveTo>
                      <a:pt x="186289" y="121"/>
                    </a:moveTo>
                    <a:cubicBezTo>
                      <a:pt x="239859" y="121"/>
                      <a:pt x="293429" y="121"/>
                      <a:pt x="346999" y="121"/>
                    </a:cubicBezTo>
                    <a:cubicBezTo>
                      <a:pt x="350377" y="121"/>
                      <a:pt x="353755" y="-362"/>
                      <a:pt x="357134" y="603"/>
                    </a:cubicBezTo>
                    <a:cubicBezTo>
                      <a:pt x="365821" y="2052"/>
                      <a:pt x="371129" y="7844"/>
                      <a:pt x="371612" y="16533"/>
                    </a:cubicBezTo>
                    <a:cubicBezTo>
                      <a:pt x="371612" y="26188"/>
                      <a:pt x="366303" y="31981"/>
                      <a:pt x="357134" y="33429"/>
                    </a:cubicBezTo>
                    <a:cubicBezTo>
                      <a:pt x="353755" y="33911"/>
                      <a:pt x="350377" y="33911"/>
                      <a:pt x="346999" y="33911"/>
                    </a:cubicBezTo>
                    <a:cubicBezTo>
                      <a:pt x="239376" y="33911"/>
                      <a:pt x="132236" y="33911"/>
                      <a:pt x="24613" y="33911"/>
                    </a:cubicBezTo>
                    <a:cubicBezTo>
                      <a:pt x="20752" y="33911"/>
                      <a:pt x="16891" y="34394"/>
                      <a:pt x="13513" y="33429"/>
                    </a:cubicBezTo>
                    <a:cubicBezTo>
                      <a:pt x="4826" y="31498"/>
                      <a:pt x="0" y="25705"/>
                      <a:pt x="0" y="16533"/>
                    </a:cubicBezTo>
                    <a:cubicBezTo>
                      <a:pt x="483" y="7844"/>
                      <a:pt x="5309" y="2534"/>
                      <a:pt x="13513" y="603"/>
                    </a:cubicBezTo>
                    <a:cubicBezTo>
                      <a:pt x="16891" y="-362"/>
                      <a:pt x="20752" y="121"/>
                      <a:pt x="24613" y="121"/>
                    </a:cubicBezTo>
                    <a:cubicBezTo>
                      <a:pt x="78666" y="121"/>
                      <a:pt x="132719" y="121"/>
                      <a:pt x="186289" y="121"/>
                    </a:cubicBezTo>
                    <a:close/>
                  </a:path>
                </a:pathLst>
              </a:custGeom>
              <a:grpFill/>
              <a:ln w="481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F4A6874-1968-C917-A5E0-640FA5A32809}"/>
                  </a:ext>
                </a:extLst>
              </p:cNvPr>
              <p:cNvSpPr/>
              <p:nvPr/>
            </p:nvSpPr>
            <p:spPr>
              <a:xfrm>
                <a:off x="8350359" y="4595504"/>
                <a:ext cx="99170" cy="193596"/>
              </a:xfrm>
              <a:custGeom>
                <a:avLst/>
                <a:gdLst>
                  <a:gd name="connsiteX0" fmla="*/ 34480 w 99170"/>
                  <a:gd name="connsiteY0" fmla="*/ 78684 h 193596"/>
                  <a:gd name="connsiteX1" fmla="*/ 75985 w 99170"/>
                  <a:gd name="connsiteY1" fmla="*/ 78684 h 193596"/>
                  <a:gd name="connsiteX2" fmla="*/ 91911 w 99170"/>
                  <a:gd name="connsiteY2" fmla="*/ 100890 h 193596"/>
                  <a:gd name="connsiteX3" fmla="*/ 74054 w 99170"/>
                  <a:gd name="connsiteY3" fmla="*/ 111992 h 193596"/>
                  <a:gd name="connsiteX4" fmla="*/ 53784 w 99170"/>
                  <a:gd name="connsiteY4" fmla="*/ 111992 h 193596"/>
                  <a:gd name="connsiteX5" fmla="*/ 33515 w 99170"/>
                  <a:gd name="connsiteY5" fmla="*/ 111992 h 193596"/>
                  <a:gd name="connsiteX6" fmla="*/ 33515 w 99170"/>
                  <a:gd name="connsiteY6" fmla="*/ 165092 h 193596"/>
                  <a:gd name="connsiteX7" fmla="*/ 33515 w 99170"/>
                  <a:gd name="connsiteY7" fmla="*/ 177643 h 193596"/>
                  <a:gd name="connsiteX8" fmla="*/ 16623 w 99170"/>
                  <a:gd name="connsiteY8" fmla="*/ 193573 h 193596"/>
                  <a:gd name="connsiteX9" fmla="*/ 215 w 99170"/>
                  <a:gd name="connsiteY9" fmla="*/ 176677 h 193596"/>
                  <a:gd name="connsiteX10" fmla="*/ 215 w 99170"/>
                  <a:gd name="connsiteY10" fmla="*/ 127439 h 193596"/>
                  <a:gd name="connsiteX11" fmla="*/ 215 w 99170"/>
                  <a:gd name="connsiteY11" fmla="*/ 20757 h 193596"/>
                  <a:gd name="connsiteX12" fmla="*/ 21449 w 99170"/>
                  <a:gd name="connsiteY12" fmla="*/ 0 h 193596"/>
                  <a:gd name="connsiteX13" fmla="*/ 78880 w 99170"/>
                  <a:gd name="connsiteY13" fmla="*/ 0 h 193596"/>
                  <a:gd name="connsiteX14" fmla="*/ 99150 w 99170"/>
                  <a:gd name="connsiteY14" fmla="*/ 15930 h 193596"/>
                  <a:gd name="connsiteX15" fmla="*/ 78880 w 99170"/>
                  <a:gd name="connsiteY15" fmla="*/ 33308 h 193596"/>
                  <a:gd name="connsiteX16" fmla="*/ 35445 w 99170"/>
                  <a:gd name="connsiteY16" fmla="*/ 33308 h 193596"/>
                  <a:gd name="connsiteX17" fmla="*/ 34480 w 99170"/>
                  <a:gd name="connsiteY17" fmla="*/ 78684 h 19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70" h="193596">
                    <a:moveTo>
                      <a:pt x="34480" y="78684"/>
                    </a:moveTo>
                    <a:cubicBezTo>
                      <a:pt x="48476" y="78684"/>
                      <a:pt x="61989" y="78201"/>
                      <a:pt x="75985" y="78684"/>
                    </a:cubicBezTo>
                    <a:cubicBezTo>
                      <a:pt x="89015" y="79167"/>
                      <a:pt x="96254" y="89787"/>
                      <a:pt x="91911" y="100890"/>
                    </a:cubicBezTo>
                    <a:cubicBezTo>
                      <a:pt x="89015" y="109096"/>
                      <a:pt x="82259" y="111992"/>
                      <a:pt x="74054" y="111992"/>
                    </a:cubicBezTo>
                    <a:cubicBezTo>
                      <a:pt x="67298" y="111992"/>
                      <a:pt x="60541" y="111992"/>
                      <a:pt x="53784" y="111992"/>
                    </a:cubicBezTo>
                    <a:cubicBezTo>
                      <a:pt x="47511" y="111992"/>
                      <a:pt x="41237" y="111992"/>
                      <a:pt x="33515" y="111992"/>
                    </a:cubicBezTo>
                    <a:cubicBezTo>
                      <a:pt x="33515" y="130336"/>
                      <a:pt x="33515" y="147714"/>
                      <a:pt x="33515" y="165092"/>
                    </a:cubicBezTo>
                    <a:cubicBezTo>
                      <a:pt x="33515" y="169436"/>
                      <a:pt x="33997" y="173298"/>
                      <a:pt x="33515" y="177643"/>
                    </a:cubicBezTo>
                    <a:cubicBezTo>
                      <a:pt x="32550" y="187297"/>
                      <a:pt x="25310" y="194055"/>
                      <a:pt x="16623" y="193573"/>
                    </a:cubicBezTo>
                    <a:cubicBezTo>
                      <a:pt x="7936" y="193573"/>
                      <a:pt x="697" y="186332"/>
                      <a:pt x="215" y="176677"/>
                    </a:cubicBezTo>
                    <a:cubicBezTo>
                      <a:pt x="-268" y="160265"/>
                      <a:pt x="215" y="143852"/>
                      <a:pt x="215" y="127439"/>
                    </a:cubicBezTo>
                    <a:cubicBezTo>
                      <a:pt x="215" y="91718"/>
                      <a:pt x="215" y="56479"/>
                      <a:pt x="215" y="20757"/>
                    </a:cubicBezTo>
                    <a:cubicBezTo>
                      <a:pt x="215" y="5310"/>
                      <a:pt x="6006" y="0"/>
                      <a:pt x="21449" y="0"/>
                    </a:cubicBezTo>
                    <a:cubicBezTo>
                      <a:pt x="40754" y="0"/>
                      <a:pt x="59576" y="0"/>
                      <a:pt x="78880" y="0"/>
                    </a:cubicBezTo>
                    <a:cubicBezTo>
                      <a:pt x="91428" y="0"/>
                      <a:pt x="98667" y="6276"/>
                      <a:pt x="99150" y="15930"/>
                    </a:cubicBezTo>
                    <a:cubicBezTo>
                      <a:pt x="99633" y="26067"/>
                      <a:pt x="91428" y="33308"/>
                      <a:pt x="78880" y="33308"/>
                    </a:cubicBezTo>
                    <a:cubicBezTo>
                      <a:pt x="64885" y="33791"/>
                      <a:pt x="50406" y="33308"/>
                      <a:pt x="35445" y="33308"/>
                    </a:cubicBezTo>
                    <a:cubicBezTo>
                      <a:pt x="34480" y="48755"/>
                      <a:pt x="34480" y="62754"/>
                      <a:pt x="34480" y="78684"/>
                    </a:cubicBezTo>
                    <a:close/>
                  </a:path>
                </a:pathLst>
              </a:custGeom>
              <a:grpFill/>
              <a:ln w="481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F89C802-0DCA-AB8F-0281-6AB60D9858F9}"/>
                  </a:ext>
                </a:extLst>
              </p:cNvPr>
              <p:cNvSpPr/>
              <p:nvPr/>
            </p:nvSpPr>
            <p:spPr>
              <a:xfrm>
                <a:off x="8399800" y="4928852"/>
                <a:ext cx="371611" cy="34125"/>
              </a:xfrm>
              <a:custGeom>
                <a:avLst/>
                <a:gdLst>
                  <a:gd name="connsiteX0" fmla="*/ 185806 w 371611"/>
                  <a:gd name="connsiteY0" fmla="*/ 34005 h 34125"/>
                  <a:gd name="connsiteX1" fmla="*/ 24131 w 371611"/>
                  <a:gd name="connsiteY1" fmla="*/ 34005 h 34125"/>
                  <a:gd name="connsiteX2" fmla="*/ 13996 w 371611"/>
                  <a:gd name="connsiteY2" fmla="*/ 33523 h 34125"/>
                  <a:gd name="connsiteX3" fmla="*/ 0 w 371611"/>
                  <a:gd name="connsiteY3" fmla="*/ 17110 h 34125"/>
                  <a:gd name="connsiteX4" fmla="*/ 13996 w 371611"/>
                  <a:gd name="connsiteY4" fmla="*/ 697 h 34125"/>
                  <a:gd name="connsiteX5" fmla="*/ 24131 w 371611"/>
                  <a:gd name="connsiteY5" fmla="*/ 215 h 34125"/>
                  <a:gd name="connsiteX6" fmla="*/ 347481 w 371611"/>
                  <a:gd name="connsiteY6" fmla="*/ 215 h 34125"/>
                  <a:gd name="connsiteX7" fmla="*/ 356651 w 371611"/>
                  <a:gd name="connsiteY7" fmla="*/ 215 h 34125"/>
                  <a:gd name="connsiteX8" fmla="*/ 371612 w 371611"/>
                  <a:gd name="connsiteY8" fmla="*/ 17110 h 34125"/>
                  <a:gd name="connsiteX9" fmla="*/ 356651 w 371611"/>
                  <a:gd name="connsiteY9" fmla="*/ 33523 h 34125"/>
                  <a:gd name="connsiteX10" fmla="*/ 343138 w 371611"/>
                  <a:gd name="connsiteY10" fmla="*/ 33523 h 34125"/>
                  <a:gd name="connsiteX11" fmla="*/ 185806 w 371611"/>
                  <a:gd name="connsiteY11" fmla="*/ 34005 h 3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125">
                    <a:moveTo>
                      <a:pt x="185806" y="34005"/>
                    </a:moveTo>
                    <a:cubicBezTo>
                      <a:pt x="131753" y="34005"/>
                      <a:pt x="78183" y="34005"/>
                      <a:pt x="24131" y="34005"/>
                    </a:cubicBezTo>
                    <a:cubicBezTo>
                      <a:pt x="20752" y="34005"/>
                      <a:pt x="17374" y="34488"/>
                      <a:pt x="13996" y="33523"/>
                    </a:cubicBezTo>
                    <a:cubicBezTo>
                      <a:pt x="5309" y="31592"/>
                      <a:pt x="0" y="25799"/>
                      <a:pt x="0" y="17110"/>
                    </a:cubicBezTo>
                    <a:cubicBezTo>
                      <a:pt x="0" y="7938"/>
                      <a:pt x="5309" y="2628"/>
                      <a:pt x="13996" y="697"/>
                    </a:cubicBezTo>
                    <a:cubicBezTo>
                      <a:pt x="17374" y="215"/>
                      <a:pt x="20752" y="215"/>
                      <a:pt x="24131" y="215"/>
                    </a:cubicBezTo>
                    <a:cubicBezTo>
                      <a:pt x="131753" y="215"/>
                      <a:pt x="239859" y="215"/>
                      <a:pt x="347481" y="215"/>
                    </a:cubicBezTo>
                    <a:cubicBezTo>
                      <a:pt x="350377" y="215"/>
                      <a:pt x="353755" y="-268"/>
                      <a:pt x="356651" y="215"/>
                    </a:cubicBezTo>
                    <a:cubicBezTo>
                      <a:pt x="365821" y="1663"/>
                      <a:pt x="371612" y="7455"/>
                      <a:pt x="371612" y="17110"/>
                    </a:cubicBezTo>
                    <a:cubicBezTo>
                      <a:pt x="371612" y="26764"/>
                      <a:pt x="365821" y="32557"/>
                      <a:pt x="356651" y="33523"/>
                    </a:cubicBezTo>
                    <a:cubicBezTo>
                      <a:pt x="352307" y="34005"/>
                      <a:pt x="347481" y="33523"/>
                      <a:pt x="343138" y="33523"/>
                    </a:cubicBezTo>
                    <a:cubicBezTo>
                      <a:pt x="290533" y="34005"/>
                      <a:pt x="237928" y="34005"/>
                      <a:pt x="185806" y="34005"/>
                    </a:cubicBezTo>
                    <a:close/>
                  </a:path>
                </a:pathLst>
              </a:custGeom>
              <a:grpFill/>
              <a:ln w="4819" cap="flat">
                <a:noFill/>
                <a:prstDash val="solid"/>
                <a:miter/>
              </a:ln>
            </p:spPr>
            <p:txBody>
              <a:bodyPr rtlCol="0" anchor="ctr"/>
              <a:lstStyle/>
              <a:p>
                <a:endParaRPr lang="en-US"/>
              </a:p>
            </p:txBody>
          </p:sp>
        </p:grpSp>
      </p:grpSp>
      <p:grpSp>
        <p:nvGrpSpPr>
          <p:cNvPr id="38" name="Group 37">
            <a:extLst>
              <a:ext uri="{FF2B5EF4-FFF2-40B4-BE49-F238E27FC236}">
                <a16:creationId xmlns:a16="http://schemas.microsoft.com/office/drawing/2014/main" id="{B5BCB4AC-6473-AFC0-5D14-08BF24BE170A}"/>
              </a:ext>
            </a:extLst>
          </p:cNvPr>
          <p:cNvGrpSpPr/>
          <p:nvPr/>
        </p:nvGrpSpPr>
        <p:grpSpPr>
          <a:xfrm>
            <a:off x="5127099" y="5240740"/>
            <a:ext cx="695537" cy="694012"/>
            <a:chOff x="5127099" y="5240740"/>
            <a:chExt cx="695537" cy="694012"/>
          </a:xfrm>
        </p:grpSpPr>
        <p:sp>
          <p:nvSpPr>
            <p:cNvPr id="30" name="Rectangle 29">
              <a:extLst>
                <a:ext uri="{FF2B5EF4-FFF2-40B4-BE49-F238E27FC236}">
                  <a16:creationId xmlns:a16="http://schemas.microsoft.com/office/drawing/2014/main" id="{69522F6A-8C0B-F262-B2F8-FA6E463F284F}"/>
                </a:ext>
              </a:extLst>
            </p:cNvPr>
            <p:cNvSpPr/>
            <p:nvPr/>
          </p:nvSpPr>
          <p:spPr>
            <a:xfrm>
              <a:off x="5127099" y="5748454"/>
              <a:ext cx="166351" cy="1862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aphic 3">
              <a:extLst>
                <a:ext uri="{FF2B5EF4-FFF2-40B4-BE49-F238E27FC236}">
                  <a16:creationId xmlns:a16="http://schemas.microsoft.com/office/drawing/2014/main" id="{6E47C928-24BF-896F-3D2C-9ABC2F1491DC}"/>
                </a:ext>
              </a:extLst>
            </p:cNvPr>
            <p:cNvGrpSpPr/>
            <p:nvPr/>
          </p:nvGrpSpPr>
          <p:grpSpPr>
            <a:xfrm>
              <a:off x="5127100" y="5240740"/>
              <a:ext cx="695536" cy="694012"/>
              <a:chOff x="10410452" y="410457"/>
              <a:chExt cx="1091621" cy="1089230"/>
            </a:xfrm>
            <a:solidFill>
              <a:srgbClr val="595959"/>
            </a:solidFill>
          </p:grpSpPr>
          <p:sp>
            <p:nvSpPr>
              <p:cNvPr id="33" name="Freeform 32">
                <a:extLst>
                  <a:ext uri="{FF2B5EF4-FFF2-40B4-BE49-F238E27FC236}">
                    <a16:creationId xmlns:a16="http://schemas.microsoft.com/office/drawing/2014/main" id="{1EE959C1-23D1-0F37-2207-9627BF1F9CD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41F7A"/>
              </a:solid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5012116-8F01-9D56-D131-908F22252A5C}"/>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79562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6DDFD-22D8-4375-A029-425430ABA639}"/>
              </a:ext>
            </a:extLst>
          </p:cNvPr>
          <p:cNvSpPr>
            <a:spLocks noGrp="1"/>
          </p:cNvSpPr>
          <p:nvPr>
            <p:ph type="body" sz="quarter" idx="18"/>
          </p:nvPr>
        </p:nvSpPr>
        <p:spPr>
          <a:xfrm>
            <a:off x="734715" y="571500"/>
            <a:ext cx="3680123" cy="5053215"/>
          </a:xfrm>
        </p:spPr>
        <p:txBody>
          <a:bodyPr>
            <a:normAutofit fontScale="92500"/>
          </a:bodyPr>
          <a:lstStyle/>
          <a:p>
            <a:pPr marL="12700" indent="-12700"/>
            <a:r>
              <a:rPr lang="en-US" dirty="0"/>
              <a:t>Changing company culture is the best way to address </a:t>
            </a:r>
            <a:r>
              <a:rPr lang="en-US" dirty="0" err="1"/>
              <a:t>organisational</a:t>
            </a:r>
            <a:r>
              <a:rPr lang="en-US" dirty="0"/>
              <a:t> crises because these problems are typically caused by employees who neglect customer needs.</a:t>
            </a:r>
          </a:p>
          <a:p>
            <a:pPr marL="12700" indent="-12700"/>
            <a:r>
              <a:rPr lang="en-US" b="1" dirty="0">
                <a:solidFill>
                  <a:srgbClr val="EDA13E"/>
                </a:solidFill>
              </a:rPr>
              <a:t>Embracing an </a:t>
            </a:r>
            <a:r>
              <a:rPr lang="en-US" b="1" dirty="0" err="1">
                <a:solidFill>
                  <a:srgbClr val="EDA13E"/>
                </a:solidFill>
              </a:rPr>
              <a:t>organisational</a:t>
            </a:r>
            <a:r>
              <a:rPr lang="en-US" b="1" dirty="0">
                <a:solidFill>
                  <a:srgbClr val="EDA13E"/>
                </a:solidFill>
              </a:rPr>
              <a:t> culture that's dedicated to customer success can reduce the chances of encountering an internal crisis</a:t>
            </a:r>
            <a:r>
              <a:rPr lang="en-US" dirty="0"/>
              <a:t>.</a:t>
            </a:r>
          </a:p>
          <a:p>
            <a:pPr marL="12700" indent="-12700"/>
            <a:r>
              <a:rPr lang="en-US" dirty="0"/>
              <a:t>Additionally, companies should proceed to hire employees who are closely aligned with their values.</a:t>
            </a:r>
          </a:p>
          <a:p>
            <a:pPr marL="12700" indent="-12700"/>
            <a:endParaRPr lang="en-US" dirty="0"/>
          </a:p>
        </p:txBody>
      </p:sp>
      <p:pic>
        <p:nvPicPr>
          <p:cNvPr id="6" name="Picture 5" descr="Sea of hands in the middle">
            <a:extLst>
              <a:ext uri="{FF2B5EF4-FFF2-40B4-BE49-F238E27FC236}">
                <a16:creationId xmlns:a16="http://schemas.microsoft.com/office/drawing/2014/main" id="{D96C3E80-3E7A-B6AE-9FC3-F4A44F42B1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92" r="5592"/>
          <a:stretch/>
        </p:blipFill>
        <p:spPr>
          <a:xfrm>
            <a:off x="4772223" y="300036"/>
            <a:ext cx="7095477" cy="5324679"/>
          </a:xfrm>
          <a:prstGeom prst="rect">
            <a:avLst/>
          </a:prstGeom>
        </p:spPr>
      </p:pic>
    </p:spTree>
    <p:extLst>
      <p:ext uri="{BB962C8B-B14F-4D97-AF65-F5344CB8AC3E}">
        <p14:creationId xmlns:p14="http://schemas.microsoft.com/office/powerpoint/2010/main" val="22020023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D306C2-E557-A411-245A-E37E68FC4301}"/>
              </a:ext>
            </a:extLst>
          </p:cNvPr>
          <p:cNvSpPr/>
          <p:nvPr/>
        </p:nvSpPr>
        <p:spPr>
          <a:xfrm>
            <a:off x="0" y="306317"/>
            <a:ext cx="7308906" cy="184605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6E2393-E5A0-1A76-01F5-A273C9398B37}"/>
              </a:ext>
            </a:extLst>
          </p:cNvPr>
          <p:cNvSpPr/>
          <p:nvPr/>
        </p:nvSpPr>
        <p:spPr>
          <a:xfrm>
            <a:off x="7308906" y="0"/>
            <a:ext cx="437803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D92AA10-A96E-FFD2-ABDB-D8AF9B8230F4}"/>
              </a:ext>
            </a:extLst>
          </p:cNvPr>
          <p:cNvSpPr/>
          <p:nvPr/>
        </p:nvSpPr>
        <p:spPr>
          <a:xfrm>
            <a:off x="588579" y="2897406"/>
            <a:ext cx="6310985" cy="3487354"/>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A0FF91-9F40-D2B8-969E-DFAD94667797}"/>
              </a:ext>
            </a:extLst>
          </p:cNvPr>
          <p:cNvSpPr/>
          <p:nvPr/>
        </p:nvSpPr>
        <p:spPr>
          <a:xfrm>
            <a:off x="2898737" y="240247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885607" y="3422897"/>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b="1" dirty="0">
                <a:solidFill>
                  <a:srgbClr val="B41F7A"/>
                </a:solidFill>
              </a:rPr>
              <a:t>Google made a public statement to </a:t>
            </a:r>
          </a:p>
          <a:p>
            <a:pPr marL="0" indent="0" algn="ctr">
              <a:buClr>
                <a:srgbClr val="F16924"/>
              </a:buClr>
            </a:pPr>
            <a:r>
              <a:rPr lang="en-US" b="1" dirty="0">
                <a:solidFill>
                  <a:srgbClr val="B41F7A"/>
                </a:solidFill>
              </a:rPr>
              <a:t>The Verge, saying, </a:t>
            </a:r>
          </a:p>
          <a:p>
            <a:pPr marL="0" indent="0" algn="ctr">
              <a:buClr>
                <a:srgbClr val="F16924"/>
              </a:buClr>
            </a:pPr>
            <a:endParaRPr lang="en-US" b="1" i="1" dirty="0"/>
          </a:p>
          <a:p>
            <a:pPr marL="0" indent="0" algn="ctr">
              <a:buClr>
                <a:srgbClr val="F16924"/>
              </a:buClr>
            </a:pPr>
            <a:r>
              <a:rPr lang="en-US" i="1" dirty="0"/>
              <a:t>“We’re proud of [our] culture and are committed to defending it against attempts by individuals to deliberately undermine it. [...] Such actions are a serious violation of our policies and an unacceptable breach of a trusted responsibility, and we will be defending our position.”</a:t>
            </a:r>
          </a:p>
          <a:p>
            <a:pPr marL="342900" indent="-342900" algn="ctr">
              <a:buClr>
                <a:srgbClr val="F16924"/>
              </a:buClr>
              <a:buFont typeface="Arial" panose="020B0604020202020204" pitchFamily="34" charset="0"/>
              <a:buChar char="•"/>
            </a:pPr>
            <a:endParaRPr lang="en-US" i="1" dirty="0"/>
          </a:p>
        </p:txBody>
      </p:sp>
      <p:grpSp>
        <p:nvGrpSpPr>
          <p:cNvPr id="11" name="Group 10">
            <a:extLst>
              <a:ext uri="{FF2B5EF4-FFF2-40B4-BE49-F238E27FC236}">
                <a16:creationId xmlns:a16="http://schemas.microsoft.com/office/drawing/2014/main" id="{5C2F5873-FE7C-C7BA-37C3-5DE7746CB59A}"/>
              </a:ext>
            </a:extLst>
          </p:cNvPr>
          <p:cNvGrpSpPr/>
          <p:nvPr/>
        </p:nvGrpSpPr>
        <p:grpSpPr>
          <a:xfrm>
            <a:off x="3135804" y="2279471"/>
            <a:ext cx="1419492" cy="1033414"/>
            <a:chOff x="3400450" y="986392"/>
            <a:chExt cx="1487826" cy="1083162"/>
          </a:xfrm>
          <a:solidFill>
            <a:srgbClr val="F16924"/>
          </a:solidFill>
        </p:grpSpPr>
        <p:sp>
          <p:nvSpPr>
            <p:cNvPr id="12" name="Freeform 11">
              <a:extLst>
                <a:ext uri="{FF2B5EF4-FFF2-40B4-BE49-F238E27FC236}">
                  <a16:creationId xmlns:a16="http://schemas.microsoft.com/office/drawing/2014/main" id="{74B8288D-F761-92FA-E9CB-76C72DD6650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B41F7A"/>
            </a:solidFill>
            <a:ln w="897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E9C3220-0132-4AF4-A79B-D5C783DF33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endParaRPr lang="en-US"/>
            </a:p>
          </p:txBody>
        </p:sp>
      </p:gr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7526671" y="1825616"/>
            <a:ext cx="4023294" cy="53320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To meet sales quotas, Wells Fargo’s employees illegally opened millions of fake customer accounts without the customers’ consent. </a:t>
            </a:r>
          </a:p>
          <a:p>
            <a:pPr marL="0" indent="0"/>
            <a:endParaRPr lang="en-GB" dirty="0">
              <a:solidFill>
                <a:schemeClr val="bg1"/>
              </a:solidFill>
            </a:endParaRPr>
          </a:p>
          <a:p>
            <a:pPr marL="0" indent="0"/>
            <a:r>
              <a:rPr lang="en-GB" dirty="0">
                <a:solidFill>
                  <a:schemeClr val="bg1"/>
                </a:solidFill>
              </a:rPr>
              <a:t>Employees falsified signatures and created fake records that resulted in billions of dollars in revenue. In 2020, Wells Fargo paid a settlement of $3 billion to cover the corporate penalties incurred.</a:t>
            </a: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7486682" y="388042"/>
            <a:ext cx="4063282" cy="1378858"/>
          </a:xfrm>
        </p:spPr>
        <p:txBody>
          <a:bodyPr>
            <a:normAutofit fontScale="92500"/>
          </a:bodyPr>
          <a:lstStyle/>
          <a:p>
            <a:r>
              <a:rPr lang="en-GB" dirty="0">
                <a:solidFill>
                  <a:schemeClr val="bg1"/>
                </a:solidFill>
              </a:rPr>
              <a:t>Examples of Organisational Crises</a:t>
            </a:r>
          </a:p>
        </p:txBody>
      </p:sp>
      <p:sp>
        <p:nvSpPr>
          <p:cNvPr id="16" name="Rectangle 15">
            <a:extLst>
              <a:ext uri="{FF2B5EF4-FFF2-40B4-BE49-F238E27FC236}">
                <a16:creationId xmlns:a16="http://schemas.microsoft.com/office/drawing/2014/main" id="{4E5E152E-584C-1F4D-D936-D59EF8CDD774}"/>
              </a:ext>
            </a:extLst>
          </p:cNvPr>
          <p:cNvSpPr/>
          <p:nvPr/>
        </p:nvSpPr>
        <p:spPr>
          <a:xfrm>
            <a:off x="7526670" y="155167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1">
            <a:extLst>
              <a:ext uri="{FF2B5EF4-FFF2-40B4-BE49-F238E27FC236}">
                <a16:creationId xmlns:a16="http://schemas.microsoft.com/office/drawing/2014/main" id="{99ECDE67-0969-0E6E-8A5B-60FA284412CE}"/>
              </a:ext>
            </a:extLst>
          </p:cNvPr>
          <p:cNvSpPr txBox="1">
            <a:spLocks/>
          </p:cNvSpPr>
          <p:nvPr/>
        </p:nvSpPr>
        <p:spPr>
          <a:xfrm>
            <a:off x="588579" y="605954"/>
            <a:ext cx="6321653" cy="2816943"/>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924"/>
              </a:buClr>
            </a:pPr>
            <a:r>
              <a:rPr lang="en-US" dirty="0">
                <a:solidFill>
                  <a:schemeClr val="bg1"/>
                </a:solidFill>
              </a:rPr>
              <a:t>In late 2020, </a:t>
            </a:r>
            <a:r>
              <a:rPr lang="en-US" b="1" dirty="0">
                <a:solidFill>
                  <a:schemeClr val="bg1"/>
                </a:solidFill>
              </a:rPr>
              <a:t>Google faced allegations of spying on employees and discouraging </a:t>
            </a:r>
            <a:r>
              <a:rPr lang="en-US" dirty="0" err="1">
                <a:solidFill>
                  <a:schemeClr val="bg1"/>
                </a:solidFill>
              </a:rPr>
              <a:t>unionised</a:t>
            </a:r>
            <a:r>
              <a:rPr lang="en-US" dirty="0">
                <a:solidFill>
                  <a:schemeClr val="bg1"/>
                </a:solidFill>
              </a:rPr>
              <a:t> </a:t>
            </a:r>
            <a:r>
              <a:rPr lang="en-US" dirty="0" err="1">
                <a:solidFill>
                  <a:schemeClr val="bg1"/>
                </a:solidFill>
              </a:rPr>
              <a:t>organisations</a:t>
            </a:r>
            <a:r>
              <a:rPr lang="en-US" dirty="0">
                <a:solidFill>
                  <a:schemeClr val="bg1"/>
                </a:solidFill>
              </a:rPr>
              <a:t>. The firm “illegally surveilled” employees’ discussions when they aired their workplace grievances.</a:t>
            </a:r>
          </a:p>
        </p:txBody>
      </p:sp>
    </p:spTree>
    <p:extLst>
      <p:ext uri="{BB962C8B-B14F-4D97-AF65-F5344CB8AC3E}">
        <p14:creationId xmlns:p14="http://schemas.microsoft.com/office/powerpoint/2010/main" val="608837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89300" y="1470461"/>
            <a:ext cx="11749774" cy="1745202"/>
          </a:xfrm>
        </p:spPr>
        <p:txBody>
          <a:bodyPr>
            <a:noAutofit/>
          </a:bodyPr>
          <a:lstStyle/>
          <a:p>
            <a:pPr marL="342900" indent="-342900" algn="l">
              <a:buAutoNum type="arabicParenR"/>
            </a:pPr>
            <a:r>
              <a:rPr lang="en-GB" b="1" i="0" dirty="0">
                <a:solidFill>
                  <a:srgbClr val="F16924"/>
                </a:solidFill>
                <a:effectLst/>
              </a:rPr>
              <a:t>Transparency:</a:t>
            </a:r>
            <a:r>
              <a:rPr lang="en-GB" b="0" i="0" dirty="0">
                <a:solidFill>
                  <a:srgbClr val="F16924"/>
                </a:solidFill>
                <a:effectLst/>
              </a:rPr>
              <a:t> </a:t>
            </a:r>
            <a:r>
              <a:rPr lang="en-GB" b="0" i="0" dirty="0">
                <a:effectLst/>
              </a:rPr>
              <a:t>The first critical component of establishing a nimble organization that responds well to diversity is transparency. While some information needs to be kept confidential, such as financial or human resources information, process information—who does what and how—does not. Everyone one on your team should know the expertise and workload of their co-workers. </a:t>
            </a:r>
          </a:p>
          <a:p>
            <a:pPr marL="360363" indent="-360363" algn="l"/>
            <a:r>
              <a:rPr lang="en-GB" b="0" i="0" dirty="0">
                <a:effectLst/>
              </a:rPr>
              <a:t>     Not only does this create a more transparent and appreciated work environment, it prevents stone-throwing and provides everyone a clear understanding of their value and role. This way, when someone does leave unexpectedly, other employees already are familiar with the workload and have the opportunity to step up and negate the short-term pain.</a:t>
            </a:r>
          </a:p>
          <a:p>
            <a:pPr marL="0" indent="0" algn="l"/>
            <a:endParaRPr lang="en-GB" b="0" i="0" dirty="0">
              <a:effectLst/>
            </a:endParaRPr>
          </a:p>
          <a:p>
            <a:pPr algn="l"/>
            <a:r>
              <a:rPr lang="en-GB" b="1" i="0" dirty="0">
                <a:solidFill>
                  <a:srgbClr val="F16924"/>
                </a:solidFill>
                <a:effectLst/>
              </a:rPr>
              <a:t>2) Cross Training:</a:t>
            </a:r>
            <a:r>
              <a:rPr lang="en-GB" b="0" i="0" dirty="0">
                <a:solidFill>
                  <a:srgbClr val="F16924"/>
                </a:solidFill>
                <a:effectLst/>
              </a:rPr>
              <a:t> </a:t>
            </a:r>
            <a:r>
              <a:rPr lang="en-GB" b="0" i="0" dirty="0">
                <a:effectLst/>
              </a:rPr>
              <a:t>Not only should everyone be fully aware of what their co-workers do, they also should be somewhat cross-trained. While being a product specialist or a subject matter expert is great for the individual, it's not as valuable to the enterprise as a whole. Managers should make sure all their employees have backup and can do each other’s job at a certain level, even if it’s not their primary responsibility. This protects the company from possible skill gaps and it helps employees grow by giving them more expertise and career options.</a:t>
            </a:r>
          </a:p>
          <a:p>
            <a:pPr algn="l"/>
            <a:endParaRPr lang="en-GB" dirty="0"/>
          </a:p>
          <a:p>
            <a:pPr algn="l"/>
            <a:r>
              <a:rPr lang="en-GB" b="0" i="0" dirty="0">
                <a:effectLst/>
              </a:rPr>
              <a:t>		             </a:t>
            </a:r>
            <a:r>
              <a:rPr lang="en-GB" sz="2000" b="1" i="0" dirty="0">
                <a:effectLst/>
              </a:rPr>
              <a:t>SOURCE </a:t>
            </a:r>
            <a:r>
              <a:rPr lang="en-GB" sz="2000" b="0" i="0" dirty="0">
                <a:effectLst/>
              </a:rPr>
              <a:t> </a:t>
            </a:r>
            <a:r>
              <a:rPr lang="en-GB" sz="2000" dirty="0">
                <a:hlinkClick r:id="rId3"/>
              </a:rPr>
              <a:t>How to Avoid a Personnel Crisis When a Personnel Crisis Hits – Channel Futures</a:t>
            </a:r>
            <a:endParaRPr lang="en-GB" b="0" i="0" dirty="0">
              <a:effectLst/>
            </a:endParaRPr>
          </a:p>
          <a:p>
            <a:pPr algn="l" fontAlgn="base"/>
            <a:endParaRPr lang="en-GB" sz="2000" b="0" i="0" dirty="0">
              <a:solidFill>
                <a:srgbClr val="222222"/>
              </a:solidFill>
              <a:effectLst/>
              <a:latin typeface="Poppins" panose="00000500000000000000" pitchFamily="2" charset="0"/>
            </a:endParaRPr>
          </a:p>
          <a:p>
            <a:pPr algn="l" fontAlgn="base"/>
            <a:endParaRPr lang="en-GB" sz="20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218277"/>
            <a:ext cx="11507970" cy="582221"/>
          </a:xfrm>
        </p:spPr>
        <p:txBody>
          <a:bodyPr>
            <a:noAutofit/>
          </a:bodyPr>
          <a:lstStyle/>
          <a:p>
            <a:pPr algn="l" fontAlgn="base"/>
            <a:r>
              <a:rPr lang="en-GB" sz="3200" dirty="0">
                <a:solidFill>
                  <a:schemeClr val="bg2"/>
                </a:solidFill>
              </a:rPr>
              <a:t>3 </a:t>
            </a:r>
            <a:r>
              <a:rPr lang="en-GB" sz="3200" b="0" i="0" dirty="0">
                <a:solidFill>
                  <a:schemeClr val="bg2"/>
                </a:solidFill>
                <a:effectLst/>
              </a:rPr>
              <a:t>MAJOR COMPONENTS WHEN UNEXPECTED PERSONNEL SITUATIONS ARISE</a:t>
            </a:r>
            <a:endParaRPr lang="en-GB" sz="3200" i="0" dirty="0">
              <a:solidFill>
                <a:schemeClr val="bg2"/>
              </a:solidFill>
              <a:effectLst/>
            </a:endParaRPr>
          </a:p>
        </p:txBody>
      </p:sp>
    </p:spTree>
    <p:extLst>
      <p:ext uri="{BB962C8B-B14F-4D97-AF65-F5344CB8AC3E}">
        <p14:creationId xmlns:p14="http://schemas.microsoft.com/office/powerpoint/2010/main" val="4247016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11749774" cy="1745202"/>
          </a:xfrm>
        </p:spPr>
        <p:txBody>
          <a:bodyPr>
            <a:noAutofit/>
          </a:bodyPr>
          <a:lstStyle/>
          <a:p>
            <a:pPr algn="l"/>
            <a:r>
              <a:rPr lang="en-GB" dirty="0">
                <a:solidFill>
                  <a:srgbClr val="F16924"/>
                </a:solidFill>
              </a:rPr>
              <a:t>3) </a:t>
            </a:r>
            <a:r>
              <a:rPr lang="en-GB" b="1" i="0" dirty="0">
                <a:solidFill>
                  <a:srgbClr val="F16924"/>
                </a:solidFill>
                <a:effectLst/>
                <a:latin typeface="Roboto" panose="02000000000000000000" pitchFamily="2" charset="0"/>
              </a:rPr>
              <a:t>Trust:</a:t>
            </a:r>
            <a:r>
              <a:rPr lang="en-GB" b="0" i="0" dirty="0">
                <a:solidFill>
                  <a:srgbClr val="F16924"/>
                </a:solidFill>
                <a:effectLst/>
                <a:latin typeface="Roboto" panose="02000000000000000000" pitchFamily="2" charset="0"/>
              </a:rPr>
              <a:t> </a:t>
            </a:r>
          </a:p>
          <a:p>
            <a:pPr marL="0" indent="0" algn="l"/>
            <a:r>
              <a:rPr lang="en-GB" b="0" i="0" dirty="0">
                <a:effectLst/>
                <a:latin typeface="Roboto" panose="02000000000000000000" pitchFamily="2" charset="0"/>
              </a:rPr>
              <a:t>The final component is trust. As an owner/ manager, you need the trust and support of your personnel and leaders to execute projects when resources run unexpectedly low. You need to know you can make decisions on the fly for the short term while the longer-term strategy is being developed.</a:t>
            </a:r>
          </a:p>
          <a:p>
            <a:pPr marL="0" indent="0" algn="l"/>
            <a:endParaRPr lang="en-GB" dirty="0">
              <a:latin typeface="Roboto" panose="02000000000000000000" pitchFamily="2" charset="0"/>
            </a:endParaRPr>
          </a:p>
          <a:p>
            <a:pPr marL="0" indent="0" algn="l"/>
            <a:r>
              <a:rPr lang="en-GB" b="0" i="0" dirty="0">
                <a:effectLst/>
                <a:latin typeface="Roboto" panose="02000000000000000000" pitchFamily="2" charset="0"/>
              </a:rPr>
              <a:t>As a manager, you need to be able to trust your employees to step up when diversity hits and not micromanage them or expect them to do it the same exact way as the person who is no longer available. Without trust, both from the </a:t>
            </a:r>
            <a:r>
              <a:rPr lang="en-GB" dirty="0">
                <a:latin typeface="Roboto" panose="02000000000000000000" pitchFamily="2" charset="0"/>
              </a:rPr>
              <a:t>board room </a:t>
            </a:r>
            <a:r>
              <a:rPr lang="en-GB" b="0" i="0" dirty="0">
                <a:effectLst/>
                <a:latin typeface="Roboto" panose="02000000000000000000" pitchFamily="2" charset="0"/>
              </a:rPr>
              <a:t>down to the operations level, a personnel crisis will become just that—a crisis</a:t>
            </a:r>
          </a:p>
          <a:p>
            <a:pPr algn="l"/>
            <a:endParaRPr lang="en-GB" dirty="0">
              <a:solidFill>
                <a:srgbClr val="222222"/>
              </a:solidFill>
              <a:latin typeface="Roboto" panose="02000000000000000000" pitchFamily="2" charset="0"/>
            </a:endParaRPr>
          </a:p>
          <a:p>
            <a:pPr algn="l"/>
            <a:endParaRPr lang="en-GB" dirty="0">
              <a:solidFill>
                <a:srgbClr val="222222"/>
              </a:solidFill>
              <a:latin typeface="Roboto" panose="02000000000000000000" pitchFamily="2" charset="0"/>
            </a:endParaRPr>
          </a:p>
          <a:p>
            <a:pPr algn="l"/>
            <a:endParaRPr lang="en-GB" dirty="0">
              <a:solidFill>
                <a:srgbClr val="222222"/>
              </a:solidFill>
              <a:latin typeface="Roboto" panose="02000000000000000000" pitchFamily="2" charset="0"/>
            </a:endParaRPr>
          </a:p>
          <a:p>
            <a:pPr algn="l"/>
            <a:endParaRPr lang="en-GB" dirty="0">
              <a:solidFill>
                <a:srgbClr val="222222"/>
              </a:solidFill>
              <a:latin typeface="Roboto" panose="02000000000000000000" pitchFamily="2" charset="0"/>
            </a:endParaRPr>
          </a:p>
          <a:p>
            <a:pPr algn="l"/>
            <a:endParaRPr lang="en-GB" dirty="0"/>
          </a:p>
          <a:p>
            <a:pPr algn="l"/>
            <a:r>
              <a:rPr lang="en-GB" b="0" i="0" dirty="0">
                <a:effectLst/>
              </a:rPr>
              <a:t>		             </a:t>
            </a:r>
            <a:r>
              <a:rPr lang="en-GB" sz="2000" b="1" i="0" dirty="0">
                <a:effectLst/>
              </a:rPr>
              <a:t>SOURCE </a:t>
            </a:r>
            <a:r>
              <a:rPr lang="en-GB" sz="2000" b="0" i="0" dirty="0">
                <a:effectLst/>
              </a:rPr>
              <a:t> </a:t>
            </a:r>
            <a:r>
              <a:rPr lang="en-GB" sz="2000" dirty="0">
                <a:hlinkClick r:id="rId3"/>
              </a:rPr>
              <a:t>How to Avoid a Personnel Crisis When a Personnel Crisis Hits – Channel Futures</a:t>
            </a:r>
            <a:endParaRPr lang="en-GB" b="0" i="0" dirty="0">
              <a:effectLst/>
            </a:endParaRPr>
          </a:p>
          <a:p>
            <a:pPr algn="l" fontAlgn="base"/>
            <a:endParaRPr lang="en-GB" sz="2000" b="0" i="0" dirty="0">
              <a:solidFill>
                <a:srgbClr val="222222"/>
              </a:solidFill>
              <a:effectLst/>
              <a:latin typeface="Poppins" panose="00000500000000000000" pitchFamily="2" charset="0"/>
            </a:endParaRPr>
          </a:p>
          <a:p>
            <a:pPr algn="l" fontAlgn="base"/>
            <a:endParaRPr lang="en-GB" sz="20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218277"/>
            <a:ext cx="11507970" cy="582221"/>
          </a:xfrm>
        </p:spPr>
        <p:txBody>
          <a:bodyPr>
            <a:noAutofit/>
          </a:bodyPr>
          <a:lstStyle/>
          <a:p>
            <a:pPr algn="l" fontAlgn="base"/>
            <a:r>
              <a:rPr lang="en-GB" sz="3200" dirty="0">
                <a:solidFill>
                  <a:schemeClr val="bg2"/>
                </a:solidFill>
              </a:rPr>
              <a:t>3 </a:t>
            </a:r>
            <a:r>
              <a:rPr lang="en-GB" sz="3200" b="0" i="0" dirty="0">
                <a:solidFill>
                  <a:schemeClr val="bg2"/>
                </a:solidFill>
                <a:effectLst/>
              </a:rPr>
              <a:t>MAJOR COMPONENTS WHEN UNEXPECTED PERSONNEL SITUATIONS ARISE</a:t>
            </a:r>
            <a:endParaRPr lang="en-GB" sz="3200" i="0" dirty="0">
              <a:solidFill>
                <a:schemeClr val="bg2"/>
              </a:solidFill>
              <a:effectLst/>
            </a:endParaRPr>
          </a:p>
        </p:txBody>
      </p:sp>
    </p:spTree>
    <p:extLst>
      <p:ext uri="{BB962C8B-B14F-4D97-AF65-F5344CB8AC3E}">
        <p14:creationId xmlns:p14="http://schemas.microsoft.com/office/powerpoint/2010/main" val="167079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a:t>
            </a:r>
            <a:r>
              <a:rPr lang="en-US" dirty="0">
                <a:hlinkClick r:id="rId4">
                  <a:extLst>
                    <a:ext uri="{A12FA001-AC4F-418D-AE19-62706E023703}">
                      <ahyp:hlinkClr xmlns:ahyp="http://schemas.microsoft.com/office/drawing/2018/hyperlinkcolor" val="tx"/>
                    </a:ext>
                  </a:extLst>
                </a:hlinkClick>
              </a:rPr>
              <a:t>/company/secure-project/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r>
              <a:rPr lang="en-US" dirty="0" err="1"/>
              <a:t>www.</a:t>
            </a:r>
            <a:r>
              <a:rPr lang="en-US" b="1" dirty="0" err="1"/>
              <a:t>smecrisistoolkit.</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92500" lnSpcReduction="20000"/>
          </a:bodyPr>
          <a:lstStyle/>
          <a:p>
            <a:r>
              <a:rPr lang="en-US" dirty="0"/>
              <a:t>LEADERSHIP CULTURE, STAKEHOLDER MANAGEMENT AND COMMUNICATIONS</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70000" lnSpcReduction="20000"/>
          </a:bodyPr>
          <a:lstStyle/>
          <a:p>
            <a:r>
              <a:rPr lang="en-US" dirty="0">
                <a:solidFill>
                  <a:schemeClr val="bg1"/>
                </a:solidFill>
              </a:rPr>
              <a:t>Next </a:t>
            </a:r>
            <a:r>
              <a:rPr lang="en-US" dirty="0">
                <a:solidFill>
                  <a:srgbClr val="EDA13E"/>
                </a:solidFill>
              </a:rPr>
              <a:t>Module 4..</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27739" y="1462707"/>
            <a:ext cx="11655153" cy="1291126"/>
          </a:xfrm>
        </p:spPr>
        <p:txBody>
          <a:bodyPr>
            <a:normAutofit/>
          </a:bodyPr>
          <a:lstStyle/>
          <a:p>
            <a:pPr marL="0" indent="0" algn="l"/>
            <a:r>
              <a:rPr lang="en-GB" b="0" i="0" dirty="0">
                <a:solidFill>
                  <a:srgbClr val="231F20"/>
                </a:solidFill>
                <a:effectLst/>
              </a:rPr>
              <a:t>Human resources  (HR) relates to the people who work in/for the business. The performance of a business is affected by the quality and impact of the people who work for it.  HR covers managers and employees</a:t>
            </a:r>
          </a:p>
          <a:p>
            <a:pPr marL="0" indent="0" algn="l"/>
            <a:endParaRPr lang="en-GB" dirty="0">
              <a:solidFill>
                <a:srgbClr val="231F20"/>
              </a:solidFill>
              <a:latin typeface="ReithSans"/>
            </a:endParaRPr>
          </a:p>
          <a:p>
            <a:pPr marL="0" indent="0" algn="l"/>
            <a:endParaRPr lang="en-GB" sz="2600" b="0" i="0" dirty="0">
              <a:solidFill>
                <a:srgbClr val="231F20"/>
              </a:solidFill>
              <a:effectLs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Internal factors – Human Resources</a:t>
            </a:r>
          </a:p>
        </p:txBody>
      </p:sp>
      <p:sp>
        <p:nvSpPr>
          <p:cNvPr id="5" name="TextBox 4">
            <a:extLst>
              <a:ext uri="{FF2B5EF4-FFF2-40B4-BE49-F238E27FC236}">
                <a16:creationId xmlns:a16="http://schemas.microsoft.com/office/drawing/2014/main" id="{BCFB47F6-8D70-8445-B5CE-CD0CC3CB0C60}"/>
              </a:ext>
            </a:extLst>
          </p:cNvPr>
          <p:cNvSpPr txBox="1"/>
          <p:nvPr/>
        </p:nvSpPr>
        <p:spPr>
          <a:xfrm>
            <a:off x="327739" y="2484199"/>
            <a:ext cx="5647759" cy="3970318"/>
          </a:xfrm>
          <a:prstGeom prst="rect">
            <a:avLst/>
          </a:prstGeom>
          <a:noFill/>
          <a:ln w="12700">
            <a:solidFill>
              <a:srgbClr val="7F1C58"/>
            </a:solidFill>
          </a:ln>
        </p:spPr>
        <p:txBody>
          <a:bodyPr wrap="square">
            <a:spAutoFit/>
          </a:bodyPr>
          <a:lstStyle/>
          <a:p>
            <a:pPr algn="l"/>
            <a:r>
              <a:rPr lang="en-GB" b="1" i="0" dirty="0">
                <a:solidFill>
                  <a:srgbClr val="F16924"/>
                </a:solidFill>
                <a:effectLst/>
                <a:latin typeface="ReithSans"/>
              </a:rPr>
              <a:t>Managers can influence a business through:</a:t>
            </a:r>
          </a:p>
          <a:p>
            <a:pPr marL="285750" indent="-285750" algn="l">
              <a:buFont typeface="Arial" panose="020B0604020202020204" pitchFamily="34" charset="0"/>
              <a:buChar char="•"/>
            </a:pPr>
            <a:r>
              <a:rPr lang="en-GB" b="1" i="0" dirty="0">
                <a:solidFill>
                  <a:srgbClr val="231F20"/>
                </a:solidFill>
                <a:effectLst/>
                <a:latin typeface="ReithSans"/>
              </a:rPr>
              <a:t>decision-making </a:t>
            </a:r>
            <a:r>
              <a:rPr lang="en-GB" b="0" i="0" dirty="0">
                <a:solidFill>
                  <a:srgbClr val="231F20"/>
                </a:solidFill>
                <a:effectLst/>
                <a:latin typeface="ReithSans"/>
              </a:rPr>
              <a:t>Good decision making can increase productivity, increase profits and grow the business. Poor decisions could result in employees losing motivation, production being disrupted and complaints from customers.</a:t>
            </a:r>
          </a:p>
          <a:p>
            <a:pPr marL="285750" indent="-285750" algn="l">
              <a:buFont typeface="Arial" panose="020B0604020202020204" pitchFamily="34" charset="0"/>
              <a:buChar char="•"/>
            </a:pPr>
            <a:r>
              <a:rPr lang="en-GB" b="1" i="0" dirty="0">
                <a:solidFill>
                  <a:srgbClr val="231F20"/>
                </a:solidFill>
                <a:effectLst/>
                <a:latin typeface="ReithSans"/>
              </a:rPr>
              <a:t>creating policy </a:t>
            </a:r>
            <a:r>
              <a:rPr lang="en-GB" b="0" i="0" dirty="0">
                <a:solidFill>
                  <a:srgbClr val="231F20"/>
                </a:solidFill>
                <a:effectLst/>
                <a:latin typeface="ReithSans"/>
              </a:rPr>
              <a:t>- Managers create policies that aim to motivate employees and set realistic goals.</a:t>
            </a:r>
          </a:p>
          <a:p>
            <a:pPr marL="285750" indent="-285750" algn="l">
              <a:buFont typeface="Arial" panose="020B0604020202020204" pitchFamily="34" charset="0"/>
              <a:buChar char="•"/>
            </a:pPr>
            <a:r>
              <a:rPr lang="en-GB" b="1" i="0" dirty="0">
                <a:solidFill>
                  <a:srgbClr val="231F20"/>
                </a:solidFill>
                <a:effectLst/>
                <a:latin typeface="ReithSans"/>
              </a:rPr>
              <a:t>hiring and firing of employees </a:t>
            </a:r>
            <a:r>
              <a:rPr lang="en-GB" b="0" i="0" dirty="0">
                <a:solidFill>
                  <a:srgbClr val="231F20"/>
                </a:solidFill>
                <a:effectLst/>
                <a:latin typeface="ReithSans"/>
              </a:rPr>
              <a:t>- managers recruit new staff and let others go</a:t>
            </a:r>
          </a:p>
          <a:p>
            <a:pPr marL="285750" indent="-285750" algn="l">
              <a:buFont typeface="Arial" panose="020B0604020202020204" pitchFamily="34" charset="0"/>
              <a:buChar char="•"/>
            </a:pPr>
            <a:r>
              <a:rPr lang="en-GB" b="1" i="0" dirty="0">
                <a:solidFill>
                  <a:srgbClr val="231F20"/>
                </a:solidFill>
                <a:effectLst/>
                <a:latin typeface="ReithSans"/>
              </a:rPr>
              <a:t>setting budgets </a:t>
            </a:r>
            <a:r>
              <a:rPr lang="en-GB" b="0" i="0" dirty="0">
                <a:solidFill>
                  <a:srgbClr val="231F20"/>
                </a:solidFill>
                <a:effectLst/>
                <a:latin typeface="ReithSans"/>
              </a:rPr>
              <a:t>- managers will decide how much money a business can spend within a specific period.</a:t>
            </a:r>
          </a:p>
          <a:p>
            <a:pPr marL="285750" indent="-285750" algn="l">
              <a:buFont typeface="Arial" panose="020B0604020202020204" pitchFamily="34" charset="0"/>
              <a:buChar char="•"/>
            </a:pPr>
            <a:r>
              <a:rPr lang="en-GB" b="1" i="0" dirty="0">
                <a:solidFill>
                  <a:srgbClr val="231F20"/>
                </a:solidFill>
                <a:effectLst/>
                <a:latin typeface="ReithSans"/>
              </a:rPr>
              <a:t>conducting appraisals with staff </a:t>
            </a:r>
            <a:r>
              <a:rPr lang="en-GB" b="0" i="0" dirty="0">
                <a:solidFill>
                  <a:srgbClr val="231F20"/>
                </a:solidFill>
                <a:effectLst/>
                <a:latin typeface="ReithSans"/>
              </a:rPr>
              <a:t>- managers need to assess their staff to ensure they are working effectively.</a:t>
            </a:r>
          </a:p>
        </p:txBody>
      </p:sp>
      <p:sp>
        <p:nvSpPr>
          <p:cNvPr id="6" name="TextBox 5">
            <a:extLst>
              <a:ext uri="{FF2B5EF4-FFF2-40B4-BE49-F238E27FC236}">
                <a16:creationId xmlns:a16="http://schemas.microsoft.com/office/drawing/2014/main" id="{260084F7-7E29-02CE-ED04-E7876FF1B8CD}"/>
              </a:ext>
            </a:extLst>
          </p:cNvPr>
          <p:cNvSpPr txBox="1"/>
          <p:nvPr/>
        </p:nvSpPr>
        <p:spPr>
          <a:xfrm>
            <a:off x="6122483" y="2484199"/>
            <a:ext cx="5860409" cy="3939540"/>
          </a:xfrm>
          <a:prstGeom prst="rect">
            <a:avLst/>
          </a:prstGeom>
          <a:noFill/>
          <a:ln w="12700">
            <a:solidFill>
              <a:srgbClr val="7F1C58"/>
            </a:solidFill>
          </a:ln>
        </p:spPr>
        <p:txBody>
          <a:bodyPr wrap="square">
            <a:spAutoFit/>
          </a:bodyPr>
          <a:lstStyle/>
          <a:p>
            <a:pPr algn="l"/>
            <a:r>
              <a:rPr lang="en-GB" b="1" dirty="0">
                <a:solidFill>
                  <a:srgbClr val="F16924"/>
                </a:solidFill>
                <a:latin typeface="ReithSans"/>
              </a:rPr>
              <a:t>Employees</a:t>
            </a:r>
            <a:r>
              <a:rPr lang="en-GB" b="1" i="0" dirty="0">
                <a:solidFill>
                  <a:srgbClr val="F16924"/>
                </a:solidFill>
                <a:effectLst/>
                <a:latin typeface="ReithSans"/>
              </a:rPr>
              <a:t> can influence a business through: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productivity</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ability to satisfy customers</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absenteeism</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ability to perform their job</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training</a:t>
            </a:r>
            <a:endParaRPr kumimoji="0" lang="en-US" altLang="en-US" sz="18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231F20"/>
                </a:solidFill>
                <a:effectLst/>
                <a:latin typeface="ReithSans"/>
              </a:rPr>
              <a:t>industrial action</a:t>
            </a:r>
          </a:p>
          <a:p>
            <a:pPr marL="0" marR="0" lvl="0" indent="0" algn="l" defTabSz="914400" rtl="0" eaLnBrk="0" fontAlgn="base" latinLnBrk="0" hangingPunct="0">
              <a:lnSpc>
                <a:spcPct val="100000"/>
              </a:lnSpc>
              <a:spcBef>
                <a:spcPct val="0"/>
              </a:spcBef>
              <a:spcAft>
                <a:spcPct val="0"/>
              </a:spcAft>
              <a:buClrTx/>
              <a:buSzTx/>
              <a:tabLst/>
            </a:pPr>
            <a:endParaRPr lang="en-US" sz="200" b="1" dirty="0">
              <a:solidFill>
                <a:srgbClr val="231F20"/>
              </a:solidFill>
              <a:latin typeface="ReithSans"/>
            </a:endParaRPr>
          </a:p>
          <a:p>
            <a:pPr marL="0" marR="0" lvl="0" indent="0" algn="l" defTabSz="914400" rtl="0" eaLnBrk="0" fontAlgn="base" latinLnBrk="0" hangingPunct="0">
              <a:lnSpc>
                <a:spcPct val="100000"/>
              </a:lnSpc>
              <a:spcBef>
                <a:spcPct val="0"/>
              </a:spcBef>
              <a:spcAft>
                <a:spcPct val="0"/>
              </a:spcAft>
              <a:buClrTx/>
              <a:buSzTx/>
              <a:tabLst/>
            </a:pPr>
            <a:r>
              <a:rPr lang="en-GB" b="0" i="0" dirty="0">
                <a:solidFill>
                  <a:srgbClr val="231F20"/>
                </a:solidFill>
                <a:effectLst/>
                <a:latin typeface="ReithSans"/>
              </a:rPr>
              <a:t>Each of these areas of influence can impact positively or negatively on a business. Employees are the public face of a business. Badly performing employees will result in inferior products being produced and a poor service being offered to customers, with a negative effect on sales and the reputation of the business. </a:t>
            </a:r>
            <a:endParaRPr lang="en-GB" dirty="0">
              <a:solidFill>
                <a:srgbClr val="231F20"/>
              </a:solidFill>
              <a:latin typeface="ReithSans"/>
            </a:endParaRPr>
          </a:p>
          <a:p>
            <a:pPr marL="0" marR="0" lvl="0" indent="0" algn="l" defTabSz="914400" rtl="0" eaLnBrk="0" fontAlgn="base" latinLnBrk="0" hangingPunct="0">
              <a:lnSpc>
                <a:spcPct val="100000"/>
              </a:lnSpc>
              <a:spcBef>
                <a:spcPct val="0"/>
              </a:spcBef>
              <a:spcAft>
                <a:spcPct val="0"/>
              </a:spcAft>
              <a:buClrTx/>
              <a:buSzTx/>
              <a:tabLst/>
            </a:pPr>
            <a:endParaRPr lang="en-GB" sz="1400" b="0" i="0" dirty="0">
              <a:solidFill>
                <a:srgbClr val="231F20"/>
              </a:solidFill>
              <a:effectLst/>
              <a:latin typeface="ReithSans"/>
            </a:endParaRPr>
          </a:p>
        </p:txBody>
      </p:sp>
      <p:sp>
        <p:nvSpPr>
          <p:cNvPr id="10" name="TextBox 9">
            <a:extLst>
              <a:ext uri="{FF2B5EF4-FFF2-40B4-BE49-F238E27FC236}">
                <a16:creationId xmlns:a16="http://schemas.microsoft.com/office/drawing/2014/main" id="{72421B80-44AC-7AF7-B31E-3BB26F117BB8}"/>
              </a:ext>
            </a:extLst>
          </p:cNvPr>
          <p:cNvSpPr txBox="1"/>
          <p:nvPr/>
        </p:nvSpPr>
        <p:spPr>
          <a:xfrm>
            <a:off x="1826141" y="6455828"/>
            <a:ext cx="9699551" cy="307777"/>
          </a:xfrm>
          <a:prstGeom prst="rect">
            <a:avLst/>
          </a:prstGeom>
          <a:noFill/>
        </p:spPr>
        <p:txBody>
          <a:bodyPr wrap="square">
            <a:spAutoFit/>
          </a:bodyPr>
          <a:lstStyle/>
          <a:p>
            <a:r>
              <a:rPr lang="en-GB" sz="1400" dirty="0">
                <a:hlinkClick r:id="rId3"/>
              </a:rPr>
              <a:t>Human resources - Internal factors - National 5 Business management Revision - BBC Bitesize</a:t>
            </a:r>
            <a:endParaRPr lang="en-IE" sz="1400" dirty="0"/>
          </a:p>
        </p:txBody>
      </p:sp>
    </p:spTree>
    <p:extLst>
      <p:ext uri="{BB962C8B-B14F-4D97-AF65-F5344CB8AC3E}">
        <p14:creationId xmlns:p14="http://schemas.microsoft.com/office/powerpoint/2010/main" val="2655361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10265</Words>
  <Application>Microsoft Office PowerPoint</Application>
  <PresentationFormat>Widescreen</PresentationFormat>
  <Paragraphs>969</Paragraphs>
  <Slides>89</Slides>
  <Notes>41</Notes>
  <HiddenSlides>0</HiddenSlides>
  <MMClips>1</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13" baseType="lpstr">
      <vt:lpstr>-apple-system</vt:lpstr>
      <vt:lpstr>Arial</vt:lpstr>
      <vt:lpstr>Calibri</vt:lpstr>
      <vt:lpstr>Calibri </vt:lpstr>
      <vt:lpstr>Calibri Light</vt:lpstr>
      <vt:lpstr>Cormorant Garamond</vt:lpstr>
      <vt:lpstr>Lato Light</vt:lpstr>
      <vt:lpstr>Lato Regular</vt:lpstr>
      <vt:lpstr>Montserrat</vt:lpstr>
      <vt:lpstr>Montserrat Light</vt:lpstr>
      <vt:lpstr>Montserrat Medium</vt:lpstr>
      <vt:lpstr>Open Sans</vt:lpstr>
      <vt:lpstr>Poppins</vt:lpstr>
      <vt:lpstr>Quattrocento Sans</vt:lpstr>
      <vt:lpstr>Raleway</vt:lpstr>
      <vt:lpstr>ReithSans</vt:lpstr>
      <vt:lpstr>Roboto</vt:lpstr>
      <vt:lpstr>Roboto Bold</vt:lpstr>
      <vt:lpstr>Roboto Light</vt:lpstr>
      <vt:lpstr>source-serif-pro</vt:lpstr>
      <vt:lpstr>Times New Roman</vt:lpstr>
      <vt:lpstr>Wingdings</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304</cp:revision>
  <dcterms:created xsi:type="dcterms:W3CDTF">2020-10-14T13:32:04Z</dcterms:created>
  <dcterms:modified xsi:type="dcterms:W3CDTF">2022-10-09T06:59:31Z</dcterms:modified>
</cp:coreProperties>
</file>