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4"/>
  </p:notesMasterIdLst>
  <p:handoutMasterIdLst>
    <p:handoutMasterId r:id="rId95"/>
  </p:handoutMasterIdLst>
  <p:sldIdLst>
    <p:sldId id="4401" r:id="rId2"/>
    <p:sldId id="4273" r:id="rId3"/>
    <p:sldId id="4457" r:id="rId4"/>
    <p:sldId id="4402" r:id="rId5"/>
    <p:sldId id="4293" r:id="rId6"/>
    <p:sldId id="4316" r:id="rId7"/>
    <p:sldId id="4312" r:id="rId8"/>
    <p:sldId id="4459" r:id="rId9"/>
    <p:sldId id="4462" r:id="rId10"/>
    <p:sldId id="4463" r:id="rId11"/>
    <p:sldId id="4461" r:id="rId12"/>
    <p:sldId id="4468" r:id="rId13"/>
    <p:sldId id="4471" r:id="rId14"/>
    <p:sldId id="4469" r:id="rId15"/>
    <p:sldId id="4470" r:id="rId16"/>
    <p:sldId id="4408" r:id="rId17"/>
    <p:sldId id="4409" r:id="rId18"/>
    <p:sldId id="4412" r:id="rId19"/>
    <p:sldId id="4413" r:id="rId20"/>
    <p:sldId id="4414" r:id="rId21"/>
    <p:sldId id="4415" r:id="rId22"/>
    <p:sldId id="4416" r:id="rId23"/>
    <p:sldId id="4303" r:id="rId24"/>
    <p:sldId id="4325" r:id="rId25"/>
    <p:sldId id="4417" r:id="rId26"/>
    <p:sldId id="4418" r:id="rId27"/>
    <p:sldId id="4419" r:id="rId28"/>
    <p:sldId id="4421" r:id="rId29"/>
    <p:sldId id="4328" r:id="rId30"/>
    <p:sldId id="4338" r:id="rId31"/>
    <p:sldId id="4330" r:id="rId32"/>
    <p:sldId id="4464" r:id="rId33"/>
    <p:sldId id="4465" r:id="rId34"/>
    <p:sldId id="4466" r:id="rId35"/>
    <p:sldId id="4467" r:id="rId36"/>
    <p:sldId id="4472" r:id="rId37"/>
    <p:sldId id="4473" r:id="rId38"/>
    <p:sldId id="4474" r:id="rId39"/>
    <p:sldId id="4339" r:id="rId40"/>
    <p:sldId id="4387" r:id="rId41"/>
    <p:sldId id="4427" r:id="rId42"/>
    <p:sldId id="4475" r:id="rId43"/>
    <p:sldId id="4429" r:id="rId44"/>
    <p:sldId id="4476" r:id="rId45"/>
    <p:sldId id="4477" r:id="rId46"/>
    <p:sldId id="4343" r:id="rId47"/>
    <p:sldId id="4483" r:id="rId48"/>
    <p:sldId id="4482" r:id="rId49"/>
    <p:sldId id="4484" r:id="rId50"/>
    <p:sldId id="4349" r:id="rId51"/>
    <p:sldId id="4435" r:id="rId52"/>
    <p:sldId id="4436" r:id="rId53"/>
    <p:sldId id="4438" r:id="rId54"/>
    <p:sldId id="4437" r:id="rId55"/>
    <p:sldId id="4485" r:id="rId56"/>
    <p:sldId id="4486" r:id="rId57"/>
    <p:sldId id="4487" r:id="rId58"/>
    <p:sldId id="4488" r:id="rId59"/>
    <p:sldId id="4489" r:id="rId60"/>
    <p:sldId id="4350" r:id="rId61"/>
    <p:sldId id="4439" r:id="rId62"/>
    <p:sldId id="4351" r:id="rId63"/>
    <p:sldId id="4345" r:id="rId64"/>
    <p:sldId id="4479" r:id="rId65"/>
    <p:sldId id="4480" r:id="rId66"/>
    <p:sldId id="4276" r:id="rId67"/>
    <p:sldId id="4367" r:id="rId68"/>
    <p:sldId id="4355" r:id="rId69"/>
    <p:sldId id="4478" r:id="rId70"/>
    <p:sldId id="4440" r:id="rId71"/>
    <p:sldId id="4441" r:id="rId72"/>
    <p:sldId id="4442" r:id="rId73"/>
    <p:sldId id="4443" r:id="rId74"/>
    <p:sldId id="4444" r:id="rId75"/>
    <p:sldId id="4445" r:id="rId76"/>
    <p:sldId id="4446" r:id="rId77"/>
    <p:sldId id="4490" r:id="rId78"/>
    <p:sldId id="4491" r:id="rId79"/>
    <p:sldId id="4495" r:id="rId80"/>
    <p:sldId id="4492" r:id="rId81"/>
    <p:sldId id="4360" r:id="rId82"/>
    <p:sldId id="4447" r:id="rId83"/>
    <p:sldId id="4448" r:id="rId84"/>
    <p:sldId id="4449" r:id="rId85"/>
    <p:sldId id="4450" r:id="rId86"/>
    <p:sldId id="4368" r:id="rId87"/>
    <p:sldId id="4453" r:id="rId88"/>
    <p:sldId id="4454" r:id="rId89"/>
    <p:sldId id="4371" r:id="rId90"/>
    <p:sldId id="4451" r:id="rId91"/>
    <p:sldId id="4452" r:id="rId92"/>
    <p:sldId id="4404" r:id="rId9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a mustajbasic" initials="em" lastIdx="18" clrIdx="0">
    <p:extLst>
      <p:ext uri="{19B8F6BF-5375-455C-9EA6-DF929625EA0E}">
        <p15:presenceInfo xmlns:p15="http://schemas.microsoft.com/office/powerpoint/2012/main" userId="df2f4723eb66fa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F16924"/>
    <a:srgbClr val="B41F7A"/>
    <a:srgbClr val="000000"/>
    <a:srgbClr val="EDA13E"/>
    <a:srgbClr val="7F1C58"/>
    <a:srgbClr val="086D6E"/>
    <a:srgbClr val="EC2179"/>
    <a:srgbClr val="F0529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3" autoAdjust="0"/>
    <p:restoredTop sz="94663"/>
  </p:normalViewPr>
  <p:slideViewPr>
    <p:cSldViewPr snapToGrid="0" snapToObjects="1">
      <p:cViewPr varScale="1">
        <p:scale>
          <a:sx n="60" d="100"/>
          <a:sy n="60" d="100"/>
        </p:scale>
        <p:origin x="840" y="44"/>
      </p:cViewPr>
      <p:guideLst/>
    </p:cSldViewPr>
  </p:slideViewPr>
  <p:notesTextViewPr>
    <p:cViewPr>
      <p:scale>
        <a:sx n="1" d="1"/>
        <a:sy n="1" d="1"/>
      </p:scale>
      <p:origin x="0" y="0"/>
    </p:cViewPr>
  </p:notesTextViewPr>
  <p:sorterViewPr>
    <p:cViewPr>
      <p:scale>
        <a:sx n="50" d="100"/>
        <a:sy n="50" d="100"/>
      </p:scale>
      <p:origin x="0" y="-5876"/>
    </p:cViewPr>
  </p:sorterViewPr>
  <p:notesViewPr>
    <p:cSldViewPr snapToGrid="0" snapToObjects="1">
      <p:cViewPr varScale="1">
        <p:scale>
          <a:sx n="71" d="100"/>
          <a:sy n="71" d="100"/>
        </p:scale>
        <p:origin x="359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B0AF96-970D-421C-1EEF-BF0FFE93F06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5990CD-759E-241C-F13D-AC9E3E6EFB0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3765EF7-9728-884B-822D-8EED028DC9CC}" type="datetimeFigureOut">
              <a:rPr lang="en-US" smtClean="0"/>
              <a:t>10/9/2022</a:t>
            </a:fld>
            <a:endParaRPr lang="en-US"/>
          </a:p>
        </p:txBody>
      </p:sp>
      <p:sp>
        <p:nvSpPr>
          <p:cNvPr id="4" name="Footer Placeholder 3">
            <a:extLst>
              <a:ext uri="{FF2B5EF4-FFF2-40B4-BE49-F238E27FC236}">
                <a16:creationId xmlns:a16="http://schemas.microsoft.com/office/drawing/2014/main" id="{535F05D4-C44B-B6EF-7111-7F81A404483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174CBD-A3CC-36EB-4EA2-F1D51AB880E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1D0FCAE-81D7-F141-80C9-0956D591F361}" type="slidenum">
              <a:rPr lang="en-US" smtClean="0"/>
              <a:t>‹#›</a:t>
            </a:fld>
            <a:endParaRPr lang="en-US"/>
          </a:p>
        </p:txBody>
      </p:sp>
    </p:spTree>
    <p:extLst>
      <p:ext uri="{BB962C8B-B14F-4D97-AF65-F5344CB8AC3E}">
        <p14:creationId xmlns:p14="http://schemas.microsoft.com/office/powerpoint/2010/main" val="9382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2859788-52C2-4B8F-BBBD-8B962046C54E}" type="datetimeFigureOut">
              <a:rPr lang="en-IE" smtClean="0"/>
              <a:t>09/10/2022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ECA971F-9F71-45AC-B80A-D85269BAA52C}" type="slidenum">
              <a:rPr lang="en-IE" smtClean="0"/>
              <a:t>‹#›</a:t>
            </a:fld>
            <a:endParaRPr lang="en-IE"/>
          </a:p>
        </p:txBody>
      </p:sp>
    </p:spTree>
    <p:extLst>
      <p:ext uri="{BB962C8B-B14F-4D97-AF65-F5344CB8AC3E}">
        <p14:creationId xmlns:p14="http://schemas.microsoft.com/office/powerpoint/2010/main" val="2160700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SECURE BLOCKCHAIN</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SECURE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115878" y="-4"/>
            <a:ext cx="5736184" cy="6858003"/>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1" name="Picture 10" descr="Logo&#10;&#10;Description automatically generated">
            <a:extLst>
              <a:ext uri="{FF2B5EF4-FFF2-40B4-BE49-F238E27FC236}">
                <a16:creationId xmlns:a16="http://schemas.microsoft.com/office/drawing/2014/main" id="{EE8DA8D2-4676-2040-818E-4838677D4471}"/>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10D071-4356-2D46-B791-8EBEB450F3C7}"/>
              </a:ext>
            </a:extLst>
          </p:cNvPr>
          <p:cNvSpPr/>
          <p:nvPr userDrawn="1"/>
        </p:nvSpPr>
        <p:spPr>
          <a:xfrm flipV="1">
            <a:off x="1115878" y="-3"/>
            <a:ext cx="5736184" cy="6892757"/>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69A8DAD9-271A-B649-A3C8-65149F616022}"/>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Picture Placeholder 17">
            <a:extLst>
              <a:ext uri="{FF2B5EF4-FFF2-40B4-BE49-F238E27FC236}">
                <a16:creationId xmlns:a16="http://schemas.microsoft.com/office/drawing/2014/main" id="{9BCF657B-2521-9848-AF64-509B4171F96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C19CD423-B11E-D74D-8B58-62A243837FDA}"/>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41D8DDE8-E549-3B4C-867F-F463309162A3}"/>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6D1C72D2-6F43-5B47-861B-840EBB300E28}"/>
              </a:ext>
            </a:extLst>
          </p:cNvPr>
          <p:cNvSpPr/>
          <p:nvPr userDrawn="1"/>
        </p:nvSpPr>
        <p:spPr>
          <a:xfrm>
            <a:off x="1400660" y="1458295"/>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BDBD618-9343-6A4D-ABE7-49A5393A3B7C}"/>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447A66AA-4479-1F4F-A1EC-0FF5590C23F4}"/>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E49ABDE0-3A95-EA48-A6FF-D7A2F4032D0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66056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2" name="Rectangle 11">
            <a:extLst>
              <a:ext uri="{FF2B5EF4-FFF2-40B4-BE49-F238E27FC236}">
                <a16:creationId xmlns:a16="http://schemas.microsoft.com/office/drawing/2014/main" id="{67398235-C6AD-0044-962D-4008089BE2E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Logo&#10;&#10;Description automatically generated">
            <a:extLst>
              <a:ext uri="{FF2B5EF4-FFF2-40B4-BE49-F238E27FC236}">
                <a16:creationId xmlns:a16="http://schemas.microsoft.com/office/drawing/2014/main" id="{9BCE51B4-5C11-8648-BE30-F5B130E4941C}"/>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56306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normAutofit/>
          </a:bodyPr>
          <a:lstStyle>
            <a:lvl1pPr>
              <a:lnSpc>
                <a:spcPts val="228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90046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1" y="0"/>
            <a:ext cx="9401174" cy="175701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2114549"/>
            <a:ext cx="8137823" cy="3937212"/>
          </a:xfrm>
        </p:spPr>
        <p:txBody>
          <a:bodyPr>
            <a:normAutofit/>
          </a:bodyPr>
          <a:lstStyle>
            <a:lvl1pPr>
              <a:lnSpc>
                <a:spcPts val="2280"/>
              </a:lnSpc>
              <a:spcBef>
                <a:spcPts val="0"/>
              </a:spcBef>
              <a:buNone/>
              <a:defRPr sz="2200" b="0" i="0" spc="0">
                <a:solidFill>
                  <a:srgbClr val="61616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9401174" y="0"/>
            <a:ext cx="2790825" cy="68580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4064807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676972" y="141915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74F5F8AB-170A-B44D-BD0D-27DD2A5A9D9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C0C7C7A-DB95-734B-98BC-92FBFE838E0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920791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56B2A56-2BBE-C646-BE66-B40552392DDE}"/>
              </a:ext>
            </a:extLst>
          </p:cNvPr>
          <p:cNvSpPr/>
          <p:nvPr userDrawn="1"/>
        </p:nvSpPr>
        <p:spPr>
          <a:xfrm>
            <a:off x="241300" y="228600"/>
            <a:ext cx="11696700" cy="27178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21" name="Rectangle 20">
            <a:extLst>
              <a:ext uri="{FF2B5EF4-FFF2-40B4-BE49-F238E27FC236}">
                <a16:creationId xmlns:a16="http://schemas.microsoft.com/office/drawing/2014/main" id="{8A84E1C7-820C-6B4C-90A3-B85E568D2AF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13DAD951-7FBC-0B47-A686-42F1981A7AC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996481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 Solid 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96EDAD-C319-D548-A979-49E81343F7F8}"/>
              </a:ext>
            </a:extLst>
          </p:cNvPr>
          <p:cNvSpPr/>
          <p:nvPr userDrawn="1"/>
        </p:nvSpPr>
        <p:spPr>
          <a:xfrm>
            <a:off x="241300" y="228600"/>
            <a:ext cx="11696700" cy="56953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6BFFD43-F8F2-A442-AD13-9D6BE5006D5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000DD97F-55CE-F046-AE6A-2ED9AA91C563}"/>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ox - Solid Light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62BE5A-66C1-434D-9B56-58E19E52B6F3}"/>
              </a:ext>
            </a:extLst>
          </p:cNvPr>
          <p:cNvSpPr/>
          <p:nvPr userDrawn="1"/>
        </p:nvSpPr>
        <p:spPr>
          <a:xfrm>
            <a:off x="241300" y="228600"/>
            <a:ext cx="11696700" cy="56953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BEF564C0-0C80-AF4F-AACE-A9610384834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C960BDC8-E155-A147-AB2E-7170DDF4F116}"/>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SECURE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073661"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2" name="Text Placeholder 17">
            <a:extLst>
              <a:ext uri="{FF2B5EF4-FFF2-40B4-BE49-F238E27FC236}">
                <a16:creationId xmlns:a16="http://schemas.microsoft.com/office/drawing/2014/main" id="{1E3956E3-C303-CD25-67C7-B96D4A4B8AAD}"/>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98372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only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087794-A3B2-6ECD-43B7-1E09EEBD3F8D}"/>
              </a:ext>
            </a:extLst>
          </p:cNvPr>
          <p:cNvSpPr/>
          <p:nvPr userDrawn="1"/>
        </p:nvSpPr>
        <p:spPr>
          <a:xfrm>
            <a:off x="0" y="1"/>
            <a:ext cx="12192000" cy="13617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60" y="507036"/>
            <a:ext cx="1107366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131118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AC7CE8-B51E-C249-946E-538B6C26A0B6}"/>
              </a:ext>
            </a:extLst>
          </p:cNvPr>
          <p:cNvSpPr/>
          <p:nvPr userDrawn="1"/>
        </p:nvSpPr>
        <p:spPr>
          <a:xfrm>
            <a:off x="241300" y="228600"/>
            <a:ext cx="11696700" cy="30353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B8D17229-747C-F44E-BD6D-9DEA1E784AC8}"/>
              </a:ext>
            </a:extLst>
          </p:cNvPr>
          <p:cNvSpPr/>
          <p:nvPr userDrawn="1"/>
        </p:nvSpPr>
        <p:spPr>
          <a:xfrm>
            <a:off x="831350" y="1502804"/>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5" name="Rectangle 14">
            <a:extLst>
              <a:ext uri="{FF2B5EF4-FFF2-40B4-BE49-F238E27FC236}">
                <a16:creationId xmlns:a16="http://schemas.microsoft.com/office/drawing/2014/main" id="{284D84F5-99A4-8040-A2A1-2682C599AD1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62025217-4795-9249-9C37-88CEEEDE536E}"/>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956642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30353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Rectangle 13">
            <a:extLst>
              <a:ext uri="{FF2B5EF4-FFF2-40B4-BE49-F238E27FC236}">
                <a16:creationId xmlns:a16="http://schemas.microsoft.com/office/drawing/2014/main" id="{E9B11E87-4EE4-EF4D-9822-A3CCA8B2DDFF}"/>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E94FB9E-3664-8A4B-8CCA-49CA75C5BA58}"/>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4108775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B41F7A"/>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B41F7A"/>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947335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Slide - Orang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924"/>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924"/>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996146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Rectangle 21">
            <a:extLst>
              <a:ext uri="{FF2B5EF4-FFF2-40B4-BE49-F238E27FC236}">
                <a16:creationId xmlns:a16="http://schemas.microsoft.com/office/drawing/2014/main" id="{79A3CA77-1A80-6E43-B90B-87E0E18C59AC}"/>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EAA072AB-64A8-7446-AA36-36B06BE22F1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587100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9C2F2"/>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83553"/>
              </a:solidFill>
            </a:endParaRPr>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B41F7A">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8" name="Rectangle 17">
            <a:extLst>
              <a:ext uri="{FF2B5EF4-FFF2-40B4-BE49-F238E27FC236}">
                <a16:creationId xmlns:a16="http://schemas.microsoft.com/office/drawing/2014/main" id="{A223AA5B-A80A-654B-9751-AC9D525DBF0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0" name="Picture 19" descr="Logo&#10;&#10;Description automatically generated">
            <a:extLst>
              <a:ext uri="{FF2B5EF4-FFF2-40B4-BE49-F238E27FC236}">
                <a16:creationId xmlns:a16="http://schemas.microsoft.com/office/drawing/2014/main" id="{DBDF5EC7-0B96-6349-A28B-8F9083C47147}"/>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941567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Rectangle 13">
            <a:extLst>
              <a:ext uri="{FF2B5EF4-FFF2-40B4-BE49-F238E27FC236}">
                <a16:creationId xmlns:a16="http://schemas.microsoft.com/office/drawing/2014/main" id="{6E835CC0-40A7-4A49-AF3E-F242A0786E2B}"/>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D63E1F91-21AD-C348-B622-646EB3561A07}"/>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133433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562EC76A-58DF-4A4B-874F-8A626D9CF740}"/>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7C1F8DF1-3432-074B-BA29-C157EF147929}"/>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3877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4123" y="2220685"/>
            <a:ext cx="12187877" cy="326632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44EA975A-0BA2-014C-B774-ACD0EF3B8935}"/>
              </a:ext>
            </a:extLst>
          </p:cNvPr>
          <p:cNvPicPr/>
          <p:nvPr userDrawn="1"/>
        </p:nvPicPr>
        <p:blipFill rotWithShape="1">
          <a:blip r:embed="rId2" cstate="screen">
            <a:extLst>
              <a:ext uri="{28A0092B-C50C-407E-A947-70E740481C1C}">
                <a14:useLocalDpi xmlns:a14="http://schemas.microsoft.com/office/drawing/2010/main"/>
              </a:ext>
            </a:extLst>
          </a:blip>
          <a:srcRect l="-1240" t="12374" r="4352" b="40059"/>
          <a:stretch/>
        </p:blipFill>
        <p:spPr>
          <a:xfrm>
            <a:off x="-1" y="2220684"/>
            <a:ext cx="7232073" cy="3266329"/>
          </a:xfrm>
          <a:prstGeom prst="rect">
            <a:avLst/>
          </a:prstGeom>
        </p:spPr>
      </p:pic>
      <p:pic>
        <p:nvPicPr>
          <p:cNvPr id="14" name="Picture 13" descr="Logo&#10;&#10;Description automatically generated">
            <a:extLst>
              <a:ext uri="{FF2B5EF4-FFF2-40B4-BE49-F238E27FC236}">
                <a16:creationId xmlns:a16="http://schemas.microsoft.com/office/drawing/2014/main" id="{0B8885B7-5648-6D4A-9693-F82DCAF3358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
        <p:nvSpPr>
          <p:cNvPr id="19" name="Rectangle 18">
            <a:extLst>
              <a:ext uri="{FF2B5EF4-FFF2-40B4-BE49-F238E27FC236}">
                <a16:creationId xmlns:a16="http://schemas.microsoft.com/office/drawing/2014/main" id="{39FC1785-CA5D-A14B-B8A2-69C6D4CD6485}"/>
              </a:ext>
            </a:extLst>
          </p:cNvPr>
          <p:cNvSpPr/>
          <p:nvPr userDrawn="1"/>
        </p:nvSpPr>
        <p:spPr>
          <a:xfrm>
            <a:off x="5241899" y="3051958"/>
            <a:ext cx="6576787" cy="281301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Text Placeholder 23">
            <a:extLst>
              <a:ext uri="{FF2B5EF4-FFF2-40B4-BE49-F238E27FC236}">
                <a16:creationId xmlns:a16="http://schemas.microsoft.com/office/drawing/2014/main" id="{E13282FF-87C4-A745-8927-12E55E48A750}"/>
              </a:ext>
            </a:extLst>
          </p:cNvPr>
          <p:cNvSpPr>
            <a:spLocks noGrp="1"/>
          </p:cNvSpPr>
          <p:nvPr>
            <p:ph type="body" sz="quarter" idx="15" hasCustomPrompt="1"/>
          </p:nvPr>
        </p:nvSpPr>
        <p:spPr>
          <a:xfrm>
            <a:off x="5885208" y="451410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21" name="Text Placeholder 23">
            <a:extLst>
              <a:ext uri="{FF2B5EF4-FFF2-40B4-BE49-F238E27FC236}">
                <a16:creationId xmlns:a16="http://schemas.microsoft.com/office/drawing/2014/main" id="{E1EB4311-DD04-DA47-804C-802E7610AAC2}"/>
              </a:ext>
            </a:extLst>
          </p:cNvPr>
          <p:cNvSpPr>
            <a:spLocks noGrp="1"/>
          </p:cNvSpPr>
          <p:nvPr>
            <p:ph type="body" sz="quarter" idx="16" hasCustomPrompt="1"/>
          </p:nvPr>
        </p:nvSpPr>
        <p:spPr>
          <a:xfrm>
            <a:off x="5885209" y="349470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grpSp>
        <p:nvGrpSpPr>
          <p:cNvPr id="23" name="Group 22">
            <a:extLst>
              <a:ext uri="{FF2B5EF4-FFF2-40B4-BE49-F238E27FC236}">
                <a16:creationId xmlns:a16="http://schemas.microsoft.com/office/drawing/2014/main" id="{27A6C471-9B84-9F43-9569-9F24F514FA76}"/>
              </a:ext>
            </a:extLst>
          </p:cNvPr>
          <p:cNvGrpSpPr/>
          <p:nvPr userDrawn="1"/>
        </p:nvGrpSpPr>
        <p:grpSpPr>
          <a:xfrm>
            <a:off x="373314" y="5864969"/>
            <a:ext cx="2735993" cy="679345"/>
            <a:chOff x="0" y="0"/>
            <a:chExt cx="2301694" cy="571500"/>
          </a:xfrm>
        </p:grpSpPr>
        <p:sp>
          <p:nvSpPr>
            <p:cNvPr id="28" name="Rectangle 27">
              <a:extLst>
                <a:ext uri="{FF2B5EF4-FFF2-40B4-BE49-F238E27FC236}">
                  <a16:creationId xmlns:a16="http://schemas.microsoft.com/office/drawing/2014/main" id="{1B5DF232-1F83-4549-9F3A-AFD75E213BA8}"/>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9" name="Picture 28">
              <a:extLst>
                <a:ext uri="{FF2B5EF4-FFF2-40B4-BE49-F238E27FC236}">
                  <a16:creationId xmlns:a16="http://schemas.microsoft.com/office/drawing/2014/main" id="{445249D6-6645-264F-B9B9-5CF884A5A6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185E8BBF-5FD9-B642-A379-CD86A20DF681}"/>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6" name="Picture 25" descr="Logo&#10;&#10;Description automatically generated">
            <a:extLst>
              <a:ext uri="{FF2B5EF4-FFF2-40B4-BE49-F238E27FC236}">
                <a16:creationId xmlns:a16="http://schemas.microsoft.com/office/drawing/2014/main" id="{B15D1A75-4AD0-BD4B-AE7B-155F54D68B04}"/>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7F1C5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B41F7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F16924"/>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6" name="Rectangle 15">
            <a:extLst>
              <a:ext uri="{FF2B5EF4-FFF2-40B4-BE49-F238E27FC236}">
                <a16:creationId xmlns:a16="http://schemas.microsoft.com/office/drawing/2014/main" id="{60FDA0A4-DB97-CD4B-B9D8-DC06DE270F32}"/>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C7F54070-225E-B842-A162-3F4AFB4216B6}"/>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068254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E9277041-16FF-1645-9F78-F052CB91047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4D50401-CB0B-084A-8450-D4B23F577B4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F1C58"/>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B41F7A"/>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16924"/>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EDA13E"/>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B41F7A"/>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30704"/>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8" name="Rectangle 17">
            <a:extLst>
              <a:ext uri="{FF2B5EF4-FFF2-40B4-BE49-F238E27FC236}">
                <a16:creationId xmlns:a16="http://schemas.microsoft.com/office/drawing/2014/main" id="{B3C2532F-D611-6B40-B3CA-28981F36055E}"/>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AD5FA0C8-251D-0745-92D5-AFAC54D02E43}"/>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0505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2"/>
          </a:xfrm>
        </p:grpSpPr>
        <p:sp>
          <p:nvSpPr>
            <p:cNvPr id="101" name="Block Arc 100">
              <a:extLst>
                <a:ext uri="{FF2B5EF4-FFF2-40B4-BE49-F238E27FC236}">
                  <a16:creationId xmlns:a16="http://schemas.microsoft.com/office/drawing/2014/main" id="{DFBD3BC9-7E5A-4643-90E7-A5CDC7C6EAC3}"/>
                </a:ext>
              </a:extLst>
            </p:cNvPr>
            <p:cNvSpPr>
              <a:spLocks noChangeAspect="1"/>
            </p:cNvSpPr>
            <p:nvPr userDrawn="1"/>
          </p:nvSpPr>
          <p:spPr>
            <a:xfrm rot="10800000">
              <a:off x="1875859"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userDrawn="1"/>
          </p:nvSpPr>
          <p:spPr>
            <a:xfrm>
              <a:off x="13996964"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userDrawn="1"/>
          </p:nvSpPr>
          <p:spPr>
            <a:xfrm>
              <a:off x="1875859" y="4907106"/>
              <a:ext cx="4464459" cy="4631501"/>
            </a:xfrm>
            <a:prstGeom prst="blockArc">
              <a:avLst>
                <a:gd name="adj1" fmla="val 10800000"/>
                <a:gd name="adj2" fmla="val 0"/>
                <a:gd name="adj3" fmla="val 9694"/>
              </a:avLst>
            </a:prstGeom>
            <a:solidFill>
              <a:srgbClr val="7F1C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userDrawn="1"/>
          </p:nvSpPr>
          <p:spPr>
            <a:xfrm rot="10800000">
              <a:off x="18037332"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userDrawn="1"/>
          </p:nvSpPr>
          <p:spPr>
            <a:xfrm rot="10800000">
              <a:off x="13996964" y="4907111"/>
              <a:ext cx="4464459" cy="4631501"/>
            </a:xfrm>
            <a:prstGeom prst="blockArc">
              <a:avLst>
                <a:gd name="adj1" fmla="val 10800000"/>
                <a:gd name="adj2" fmla="val 0"/>
                <a:gd name="adj3" fmla="val 9694"/>
              </a:avLst>
            </a:prstGeom>
            <a:solidFill>
              <a:srgbClr val="EDA1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169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userDrawn="1"/>
          </p:nvSpPr>
          <p:spPr>
            <a:xfrm>
              <a:off x="18037332" y="4907110"/>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7"/>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DADF0D77-B718-1445-9663-921379DFEA8A}"/>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0" name="Picture 29" descr="Logo&#10;&#10;Description automatically generated">
            <a:extLst>
              <a:ext uri="{FF2B5EF4-FFF2-40B4-BE49-F238E27FC236}">
                <a16:creationId xmlns:a16="http://schemas.microsoft.com/office/drawing/2014/main" id="{DB26B81B-9D4A-304C-955B-829FF2EB6991}"/>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592762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F1C5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B41F7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1692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EDA13E"/>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FCB3897B-0335-7248-B31A-4A58E77FE66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3B8F62A7-D6C3-704B-B4D0-6F75FD2E4E4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9037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7" name="Rectangle 16">
            <a:extLst>
              <a:ext uri="{FF2B5EF4-FFF2-40B4-BE49-F238E27FC236}">
                <a16:creationId xmlns:a16="http://schemas.microsoft.com/office/drawing/2014/main" id="{3D2CF5BA-2EEA-454D-AD82-A7AF3CF37F5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Logo&#10;&#10;Description automatically generated">
            <a:extLst>
              <a:ext uri="{FF2B5EF4-FFF2-40B4-BE49-F238E27FC236}">
                <a16:creationId xmlns:a16="http://schemas.microsoft.com/office/drawing/2014/main" id="{9D84D82E-1D77-4342-93C5-18F17738E0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902107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16924"/>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F1C58"/>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B41F7A"/>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B41F7A"/>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EDA13E"/>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F16924"/>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7F1C58"/>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EDA13E"/>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72" name="Rectangle 71">
            <a:extLst>
              <a:ext uri="{FF2B5EF4-FFF2-40B4-BE49-F238E27FC236}">
                <a16:creationId xmlns:a16="http://schemas.microsoft.com/office/drawing/2014/main" id="{7CB6C5C2-8CFF-FF43-9D25-7BEE5D78D5E9}"/>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3" name="Picture 72" descr="Logo&#10;&#10;Description automatically generated">
            <a:extLst>
              <a:ext uri="{FF2B5EF4-FFF2-40B4-BE49-F238E27FC236}">
                <a16:creationId xmlns:a16="http://schemas.microsoft.com/office/drawing/2014/main" id="{2477F655-C5F2-D844-85E9-02F328E47159}"/>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582531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F1C58"/>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EDA13E"/>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B41F7A"/>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B41F7A"/>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1692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F1C58"/>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B41F7A"/>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1692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EDA13E"/>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B41F7A"/>
          </a:solidFill>
          <a:ln w="9525" cap="flat">
            <a:noFill/>
            <a:bevel/>
            <a:headEnd/>
            <a:tailEnd/>
          </a:ln>
          <a:effectLst/>
        </p:spPr>
        <p:txBody>
          <a:bodyPr wrap="none" anchor="ctr"/>
          <a:lstStyle/>
          <a:p>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6" name="Text Placeholder 17">
            <a:extLst>
              <a:ext uri="{FF2B5EF4-FFF2-40B4-BE49-F238E27FC236}">
                <a16:creationId xmlns:a16="http://schemas.microsoft.com/office/drawing/2014/main" id="{6E1A7CF4-E6FF-8D4B-867B-3C198DB57314}"/>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9" name="Text Placeholder 17">
            <a:extLst>
              <a:ext uri="{FF2B5EF4-FFF2-40B4-BE49-F238E27FC236}">
                <a16:creationId xmlns:a16="http://schemas.microsoft.com/office/drawing/2014/main" id="{BFE69741-8104-EF45-9674-B4F26DEBFFD1}"/>
              </a:ext>
            </a:extLst>
          </p:cNvPr>
          <p:cNvSpPr>
            <a:spLocks noGrp="1"/>
          </p:cNvSpPr>
          <p:nvPr>
            <p:ph type="body" sz="quarter" idx="29" hasCustomPrompt="1"/>
          </p:nvPr>
        </p:nvSpPr>
        <p:spPr>
          <a:xfrm>
            <a:off x="6964823" y="3174422"/>
            <a:ext cx="213096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42" name="Text Placeholder 17">
            <a:extLst>
              <a:ext uri="{FF2B5EF4-FFF2-40B4-BE49-F238E27FC236}">
                <a16:creationId xmlns:a16="http://schemas.microsoft.com/office/drawing/2014/main" id="{19ADE865-DD46-6A4A-B20B-AFFCE1CA78D9}"/>
              </a:ext>
            </a:extLst>
          </p:cNvPr>
          <p:cNvSpPr>
            <a:spLocks noGrp="1"/>
          </p:cNvSpPr>
          <p:nvPr>
            <p:ph type="body" sz="quarter" idx="31" hasCustomPrompt="1"/>
          </p:nvPr>
        </p:nvSpPr>
        <p:spPr>
          <a:xfrm>
            <a:off x="9081526" y="2119951"/>
            <a:ext cx="2333958"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51" name="Text Placeholder 17">
            <a:extLst>
              <a:ext uri="{FF2B5EF4-FFF2-40B4-BE49-F238E27FC236}">
                <a16:creationId xmlns:a16="http://schemas.microsoft.com/office/drawing/2014/main" id="{DC0B00F6-5FCE-6D47-AF0C-495830F8CD8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27" name="Text Placeholder 17">
            <a:extLst>
              <a:ext uri="{FF2B5EF4-FFF2-40B4-BE49-F238E27FC236}">
                <a16:creationId xmlns:a16="http://schemas.microsoft.com/office/drawing/2014/main" id="{644C8ACD-EE45-3247-B5B4-70E60CEED05C}"/>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8" name="Rectangle 27">
            <a:extLst>
              <a:ext uri="{FF2B5EF4-FFF2-40B4-BE49-F238E27FC236}">
                <a16:creationId xmlns:a16="http://schemas.microsoft.com/office/drawing/2014/main" id="{7E78B14B-6951-054D-A2DF-A8FCDEF0709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8ECF504B-3325-7A4A-B030-DF8FF389736A}"/>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32" name="Text Placeholder 17">
            <a:extLst>
              <a:ext uri="{FF2B5EF4-FFF2-40B4-BE49-F238E27FC236}">
                <a16:creationId xmlns:a16="http://schemas.microsoft.com/office/drawing/2014/main" id="{F3012E70-A541-AE4B-94FA-000AAF6B3A11}"/>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0" name="Rectangle 29">
            <a:extLst>
              <a:ext uri="{FF2B5EF4-FFF2-40B4-BE49-F238E27FC236}">
                <a16:creationId xmlns:a16="http://schemas.microsoft.com/office/drawing/2014/main" id="{438284D2-E808-5547-A136-6F12F3B63AA4}"/>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4E1CEB4C-C7AD-E241-A155-72A4E884710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93999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EE40F-C46E-CB4F-B81C-0FF051ACB56C}"/>
              </a:ext>
            </a:extLst>
          </p:cNvPr>
          <p:cNvSpPr/>
          <p:nvPr userDrawn="1"/>
        </p:nvSpPr>
        <p:spPr>
          <a:xfrm>
            <a:off x="4123" y="2578879"/>
            <a:ext cx="12187877" cy="301737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A1E95CA9-83EC-F34D-A49B-33A8C4FAF9FF}"/>
              </a:ext>
            </a:extLst>
          </p:cNvPr>
          <p:cNvSpPr>
            <a:spLocks noGrp="1"/>
          </p:cNvSpPr>
          <p:nvPr>
            <p:ph type="body" sz="quarter" idx="15" hasCustomPrompt="1"/>
          </p:nvPr>
        </p:nvSpPr>
        <p:spPr>
          <a:xfrm>
            <a:off x="778986" y="424881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360251AF-B8B8-4240-A631-F35ADF8DEC23}"/>
              </a:ext>
            </a:extLst>
          </p:cNvPr>
          <p:cNvSpPr>
            <a:spLocks noGrp="1"/>
          </p:cNvSpPr>
          <p:nvPr>
            <p:ph type="body" sz="quarter" idx="16" hasCustomPrompt="1"/>
          </p:nvPr>
        </p:nvSpPr>
        <p:spPr>
          <a:xfrm>
            <a:off x="778987" y="322941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grpSp>
        <p:nvGrpSpPr>
          <p:cNvPr id="15" name="Group 14">
            <a:extLst>
              <a:ext uri="{FF2B5EF4-FFF2-40B4-BE49-F238E27FC236}">
                <a16:creationId xmlns:a16="http://schemas.microsoft.com/office/drawing/2014/main" id="{6B19ACD3-270D-F149-9B8D-A452C5A7080B}"/>
              </a:ext>
            </a:extLst>
          </p:cNvPr>
          <p:cNvGrpSpPr/>
          <p:nvPr userDrawn="1"/>
        </p:nvGrpSpPr>
        <p:grpSpPr>
          <a:xfrm>
            <a:off x="551257" y="5868451"/>
            <a:ext cx="2735993" cy="679345"/>
            <a:chOff x="0" y="0"/>
            <a:chExt cx="2301694" cy="571500"/>
          </a:xfrm>
        </p:grpSpPr>
        <p:sp>
          <p:nvSpPr>
            <p:cNvPr id="16" name="Rectangle 15">
              <a:extLst>
                <a:ext uri="{FF2B5EF4-FFF2-40B4-BE49-F238E27FC236}">
                  <a16:creationId xmlns:a16="http://schemas.microsoft.com/office/drawing/2014/main" id="{5DEEA99F-D23F-6A4E-93A2-4B04553909A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42F1A516-FC4E-2E43-86A7-025339A3E0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4" name="Picture Placeholder 3">
            <a:extLst>
              <a:ext uri="{FF2B5EF4-FFF2-40B4-BE49-F238E27FC236}">
                <a16:creationId xmlns:a16="http://schemas.microsoft.com/office/drawing/2014/main" id="{C73D3263-48BF-A442-9520-3D9695E54CED}"/>
              </a:ext>
            </a:extLst>
          </p:cNvPr>
          <p:cNvSpPr>
            <a:spLocks noGrp="1"/>
          </p:cNvSpPr>
          <p:nvPr>
            <p:ph type="pic" sz="quarter" idx="17"/>
          </p:nvPr>
        </p:nvSpPr>
        <p:spPr>
          <a:xfrm>
            <a:off x="6571280" y="0"/>
            <a:ext cx="5620719" cy="6858000"/>
          </a:xfrm>
        </p:spPr>
        <p:txBody>
          <a:bodyPr/>
          <a:lstStyle/>
          <a:p>
            <a:endParaRPr lang="en-US"/>
          </a:p>
        </p:txBody>
      </p:sp>
      <p:pic>
        <p:nvPicPr>
          <p:cNvPr id="11" name="Picture 10" descr="Logo&#10;&#10;Description automatically generated">
            <a:extLst>
              <a:ext uri="{FF2B5EF4-FFF2-40B4-BE49-F238E27FC236}">
                <a16:creationId xmlns:a16="http://schemas.microsoft.com/office/drawing/2014/main" id="{89B15627-EA51-8F44-B958-CD6B8808ECA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9795863" y="1322650"/>
            <a:ext cx="1638589" cy="461665"/>
          </a:xfrm>
          <a:prstGeom prst="rect">
            <a:avLst/>
          </a:prstGeom>
          <a:noFill/>
        </p:spPr>
        <p:txBody>
          <a:bodyPr wrap="none" rtlCol="0">
            <a:spAutoFit/>
          </a:bodyPr>
          <a:lstStyle/>
          <a:p>
            <a:pPr algn="ctr"/>
            <a:r>
              <a:rPr lang="en-US" sz="2400"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F1C58"/>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7A76DD1E-987B-AD47-A6C9-247EDD013618}"/>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8" name="Picture 27" descr="Logo&#10;&#10;Description automatically generated">
            <a:extLst>
              <a:ext uri="{FF2B5EF4-FFF2-40B4-BE49-F238E27FC236}">
                <a16:creationId xmlns:a16="http://schemas.microsoft.com/office/drawing/2014/main" id="{370386F4-A99E-724A-9D3C-C0299560A160}"/>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2202688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513686" y="-2"/>
            <a:ext cx="6872766" cy="6857999"/>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9" name="Text Placeholder 17">
            <a:extLst>
              <a:ext uri="{FF2B5EF4-FFF2-40B4-BE49-F238E27FC236}">
                <a16:creationId xmlns:a16="http://schemas.microsoft.com/office/drawing/2014/main" id="{CA4154B1-9F57-7145-879A-8EB247136C2A}"/>
              </a:ext>
            </a:extLst>
          </p:cNvPr>
          <p:cNvSpPr>
            <a:spLocks noGrp="1"/>
          </p:cNvSpPr>
          <p:nvPr>
            <p:ph type="body" sz="quarter" idx="25" hasCustomPrompt="1"/>
          </p:nvPr>
        </p:nvSpPr>
        <p:spPr>
          <a:xfrm>
            <a:off x="1332038" y="3296364"/>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0" name="Text Placeholder 17">
            <a:extLst>
              <a:ext uri="{FF2B5EF4-FFF2-40B4-BE49-F238E27FC236}">
                <a16:creationId xmlns:a16="http://schemas.microsoft.com/office/drawing/2014/main" id="{2FA64BD3-F9F4-3640-81F8-B395DA4BE505}"/>
              </a:ext>
            </a:extLst>
          </p:cNvPr>
          <p:cNvSpPr>
            <a:spLocks noGrp="1"/>
          </p:cNvSpPr>
          <p:nvPr>
            <p:ph type="body" sz="quarter" idx="26" hasCustomPrompt="1"/>
          </p:nvPr>
        </p:nvSpPr>
        <p:spPr>
          <a:xfrm>
            <a:off x="1332038" y="3919323"/>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1" name="Text Placeholder 17">
            <a:extLst>
              <a:ext uri="{FF2B5EF4-FFF2-40B4-BE49-F238E27FC236}">
                <a16:creationId xmlns:a16="http://schemas.microsoft.com/office/drawing/2014/main" id="{428D571D-4380-A147-A90D-48A4C9CE0B59}"/>
              </a:ext>
            </a:extLst>
          </p:cNvPr>
          <p:cNvSpPr>
            <a:spLocks noGrp="1"/>
          </p:cNvSpPr>
          <p:nvPr>
            <p:ph type="body" sz="quarter" idx="27" hasCustomPrompt="1"/>
          </p:nvPr>
        </p:nvSpPr>
        <p:spPr>
          <a:xfrm>
            <a:off x="1340202" y="4562886"/>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9" name="Rectangle 48">
            <a:extLst>
              <a:ext uri="{FF2B5EF4-FFF2-40B4-BE49-F238E27FC236}">
                <a16:creationId xmlns:a16="http://schemas.microsoft.com/office/drawing/2014/main" id="{818B98B7-0B2D-7049-BE12-5F81F550DCFB}"/>
              </a:ext>
            </a:extLst>
          </p:cNvPr>
          <p:cNvSpPr/>
          <p:nvPr userDrawn="1"/>
        </p:nvSpPr>
        <p:spPr>
          <a:xfrm flipV="1">
            <a:off x="371133" y="5724018"/>
            <a:ext cx="4094282" cy="777330"/>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dirty="0">
              <a:latin typeface="Montserrat Light"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p:ph type="body" sz="quarter" idx="28" hasCustomPrompt="1"/>
          </p:nvPr>
        </p:nvSpPr>
        <p:spPr>
          <a:xfrm>
            <a:off x="567326" y="5747113"/>
            <a:ext cx="2425353" cy="731140"/>
          </a:xfrm>
        </p:spPr>
        <p:txBody>
          <a:bodyPr anchor="ctr">
            <a:normAutofit/>
          </a:bodyPr>
          <a:lstStyle>
            <a:lvl1pPr marL="0" indent="0" algn="l">
              <a:buNone/>
              <a:defRPr sz="2800" baseline="0">
                <a:solidFill>
                  <a:schemeClr val="bg1"/>
                </a:solidFill>
                <a:latin typeface="+mn-lt"/>
              </a:defRPr>
            </a:lvl1pPr>
          </a:lstStyle>
          <a:p>
            <a:pPr lvl="0"/>
            <a:r>
              <a:rPr lang="en-US" dirty="0" err="1"/>
              <a:t>www.secure.eu</a:t>
            </a:r>
            <a:endParaRPr lang="en-US" dirty="0"/>
          </a:p>
        </p:txBody>
      </p:sp>
      <p:sp>
        <p:nvSpPr>
          <p:cNvPr id="15" name="Text Placeholder 23">
            <a:extLst>
              <a:ext uri="{FF2B5EF4-FFF2-40B4-BE49-F238E27FC236}">
                <a16:creationId xmlns:a16="http://schemas.microsoft.com/office/drawing/2014/main" id="{F84B8951-7C9D-9343-B525-1359E5DBCF52}"/>
              </a:ext>
            </a:extLst>
          </p:cNvPr>
          <p:cNvSpPr>
            <a:spLocks noGrp="1"/>
          </p:cNvSpPr>
          <p:nvPr>
            <p:ph type="body" sz="quarter" idx="19" hasCustomPrompt="1"/>
          </p:nvPr>
        </p:nvSpPr>
        <p:spPr>
          <a:xfrm>
            <a:off x="1269930" y="139687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6" name="Text Placeholder 23">
            <a:extLst>
              <a:ext uri="{FF2B5EF4-FFF2-40B4-BE49-F238E27FC236}">
                <a16:creationId xmlns:a16="http://schemas.microsoft.com/office/drawing/2014/main" id="{C736A845-E210-8B41-86F2-2399C32F4922}"/>
              </a:ext>
            </a:extLst>
          </p:cNvPr>
          <p:cNvSpPr>
            <a:spLocks noGrp="1"/>
          </p:cNvSpPr>
          <p:nvPr>
            <p:ph type="body" sz="quarter" idx="20" hasCustomPrompt="1"/>
          </p:nvPr>
        </p:nvSpPr>
        <p:spPr>
          <a:xfrm>
            <a:off x="1269930" y="510737"/>
            <a:ext cx="3195485" cy="837258"/>
          </a:xfrm>
        </p:spPr>
        <p:txBody>
          <a:bodyPr anchor="ctr">
            <a:normAutofit/>
          </a:bodyPr>
          <a:lstStyle>
            <a:lvl1pPr marL="0" indent="0" algn="l">
              <a:buNone/>
              <a:defRPr sz="5000" b="1" baseline="0">
                <a:solidFill>
                  <a:srgbClr val="F16924"/>
                </a:solidFill>
                <a:latin typeface="+mn-lt"/>
              </a:defRPr>
            </a:lvl1pPr>
          </a:lstStyle>
          <a:p>
            <a:pPr lvl="0"/>
            <a:r>
              <a:rPr lang="en-US" dirty="0"/>
              <a:t>Thank You</a:t>
            </a:r>
          </a:p>
        </p:txBody>
      </p:sp>
      <p:pic>
        <p:nvPicPr>
          <p:cNvPr id="20" name="Picture 19" descr="Icon&#10;&#10;Description automatically generated">
            <a:extLst>
              <a:ext uri="{FF2B5EF4-FFF2-40B4-BE49-F238E27FC236}">
                <a16:creationId xmlns:a16="http://schemas.microsoft.com/office/drawing/2014/main" id="{5EEB26E1-71B5-2844-85F3-152C393D122D}"/>
              </a:ext>
            </a:extLst>
          </p:cNvPr>
          <p:cNvPicPr/>
          <p:nvPr userDrawn="1"/>
        </p:nvPicPr>
        <p:blipFill rotWithShape="1">
          <a:blip r:embed="rId2">
            <a:extLst>
              <a:ext uri="{28A0092B-C50C-407E-A947-70E740481C1C}">
                <a14:useLocalDpi xmlns:a14="http://schemas.microsoft.com/office/drawing/2010/main"/>
              </a:ext>
            </a:extLst>
          </a:blip>
          <a:srcRect l="-5634" t="8478" r="38806" b="9640"/>
          <a:stretch/>
        </p:blipFill>
        <p:spPr>
          <a:xfrm>
            <a:off x="2766729" y="68820"/>
            <a:ext cx="6056868" cy="6817011"/>
          </a:xfrm>
          <a:prstGeom prst="rect">
            <a:avLst/>
          </a:prstGeom>
        </p:spPr>
      </p:pic>
      <p:grpSp>
        <p:nvGrpSpPr>
          <p:cNvPr id="22" name="Group 21">
            <a:extLst>
              <a:ext uri="{FF2B5EF4-FFF2-40B4-BE49-F238E27FC236}">
                <a16:creationId xmlns:a16="http://schemas.microsoft.com/office/drawing/2014/main" id="{0A2D618D-BFF0-D647-A63C-67B5EFE2275A}"/>
              </a:ext>
            </a:extLst>
          </p:cNvPr>
          <p:cNvGrpSpPr/>
          <p:nvPr userDrawn="1"/>
        </p:nvGrpSpPr>
        <p:grpSpPr>
          <a:xfrm>
            <a:off x="9246505" y="5773010"/>
            <a:ext cx="2735993" cy="679345"/>
            <a:chOff x="0" y="0"/>
            <a:chExt cx="2301694" cy="571500"/>
          </a:xfrm>
        </p:grpSpPr>
        <p:sp>
          <p:nvSpPr>
            <p:cNvPr id="23" name="Rectangle 22">
              <a:extLst>
                <a:ext uri="{FF2B5EF4-FFF2-40B4-BE49-F238E27FC236}">
                  <a16:creationId xmlns:a16="http://schemas.microsoft.com/office/drawing/2014/main" id="{0AD4EC1D-50EE-7343-A5F9-2FDC354C015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4" name="Picture 23">
              <a:extLst>
                <a:ext uri="{FF2B5EF4-FFF2-40B4-BE49-F238E27FC236}">
                  <a16:creationId xmlns:a16="http://schemas.microsoft.com/office/drawing/2014/main" id="{DFE99017-514D-8644-B8A2-53292AD975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5" name="Picture 24" descr="Logo&#10;&#10;Description automatically generated">
            <a:extLst>
              <a:ext uri="{FF2B5EF4-FFF2-40B4-BE49-F238E27FC236}">
                <a16:creationId xmlns:a16="http://schemas.microsoft.com/office/drawing/2014/main" id="{8DFD7000-E928-0F4D-9EE1-350654B4F32C}"/>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8336063" y="416024"/>
            <a:ext cx="3343990" cy="1711988"/>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6940248" y="60153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6940248" y="167616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6940248" y="273592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6926393" y="379411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6940248" y="4871413"/>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6210339" y="65873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6210339" y="173335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6210339" y="279312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6196484" y="385130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6210339" y="4928608"/>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AF48B3-E7B5-7641-833B-378C695D566F}"/>
              </a:ext>
            </a:extLst>
          </p:cNvPr>
          <p:cNvSpPr/>
          <p:nvPr userDrawn="1"/>
        </p:nvSpPr>
        <p:spPr>
          <a:xfrm>
            <a:off x="241300" y="367062"/>
            <a:ext cx="11696700" cy="569531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3">
            <a:extLst>
              <a:ext uri="{FF2B5EF4-FFF2-40B4-BE49-F238E27FC236}">
                <a16:creationId xmlns:a16="http://schemas.microsoft.com/office/drawing/2014/main" id="{F41CDBC0-08A5-F448-AC04-E4772440B4A9}"/>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3" name="Text Placeholder 23">
            <a:extLst>
              <a:ext uri="{FF2B5EF4-FFF2-40B4-BE49-F238E27FC236}">
                <a16:creationId xmlns:a16="http://schemas.microsoft.com/office/drawing/2014/main" id="{3AA3C8DA-9E0D-7B43-AC87-D758512C0F6E}"/>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Picture Placeholder 2">
            <a:extLst>
              <a:ext uri="{FF2B5EF4-FFF2-40B4-BE49-F238E27FC236}">
                <a16:creationId xmlns:a16="http://schemas.microsoft.com/office/drawing/2014/main" id="{EEFE5111-747B-724F-8393-4A43AB5BE01B}"/>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8" name="Rectangle 17">
            <a:extLst>
              <a:ext uri="{FF2B5EF4-FFF2-40B4-BE49-F238E27FC236}">
                <a16:creationId xmlns:a16="http://schemas.microsoft.com/office/drawing/2014/main" id="{0695EC4B-D743-3448-9111-F9F16A524067}"/>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Logo&#10;&#10;Description automatically generated">
            <a:extLst>
              <a:ext uri="{FF2B5EF4-FFF2-40B4-BE49-F238E27FC236}">
                <a16:creationId xmlns:a16="http://schemas.microsoft.com/office/drawing/2014/main" id="{5CCBA5CE-075C-C643-9254-44EDE46A7504}"/>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DAF665-EE03-6044-9639-71664DFD3DE2}"/>
              </a:ext>
            </a:extLst>
          </p:cNvPr>
          <p:cNvSpPr/>
          <p:nvPr userDrawn="1"/>
        </p:nvSpPr>
        <p:spPr>
          <a:xfrm>
            <a:off x="241300" y="367062"/>
            <a:ext cx="11696700" cy="569531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8EC4C1ED-7EA2-6C4A-94C7-CF47B5F8A4F7}"/>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CFDEFC83-4E7F-0B42-8CBB-BB2773CE2E52}"/>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DBACDF2D-9408-0F4A-80FE-F136BB5FB971}"/>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5" name="Picture Placeholder 2">
            <a:extLst>
              <a:ext uri="{FF2B5EF4-FFF2-40B4-BE49-F238E27FC236}">
                <a16:creationId xmlns:a16="http://schemas.microsoft.com/office/drawing/2014/main" id="{6E9E00B5-321C-4A4C-A2E9-01807253008D}"/>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6" name="Rectangle 15">
            <a:extLst>
              <a:ext uri="{FF2B5EF4-FFF2-40B4-BE49-F238E27FC236}">
                <a16:creationId xmlns:a16="http://schemas.microsoft.com/office/drawing/2014/main" id="{DE777C89-ECEE-0B4D-B282-1EC1FFF23F2E}"/>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1EC68814-2725-5648-9CBE-5ACB929B5B6F}"/>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0" y="863792"/>
            <a:ext cx="12192000" cy="480858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1379071"/>
            <a:ext cx="4235894" cy="3833009"/>
          </a:xfrm>
        </p:spPr>
        <p:txBody>
          <a:bodyPr>
            <a:normAutofit/>
          </a:bodyPr>
          <a:lstStyle>
            <a:lvl1pPr marL="0" indent="0" algn="l">
              <a:lnSpc>
                <a:spcPts val="4860"/>
              </a:lnSpc>
              <a:spcBef>
                <a:spcPts val="0"/>
              </a:spcBef>
              <a:buNone/>
              <a:defRPr sz="4800" b="0" i="0">
                <a:solidFill>
                  <a:schemeClr val="bg1"/>
                </a:solidFill>
                <a:latin typeface="+mn-lt"/>
              </a:defRPr>
            </a:lvl1pPr>
          </a:lstStyle>
          <a:p>
            <a:pPr lvl="0"/>
            <a:r>
              <a:rPr lang="en-US" dirty="0"/>
              <a:t>Divider</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159154" y="1545828"/>
            <a:ext cx="1440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F846D437-A8B0-7F48-B709-560A8DE58A6A}"/>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Icon&#10;&#10;Description automatically generated">
            <a:extLst>
              <a:ext uri="{FF2B5EF4-FFF2-40B4-BE49-F238E27FC236}">
                <a16:creationId xmlns:a16="http://schemas.microsoft.com/office/drawing/2014/main" id="{2B00F7C6-7124-174D-BBD2-6E777596E854}"/>
              </a:ext>
            </a:extLst>
          </p:cNvPr>
          <p:cNvPicPr/>
          <p:nvPr userDrawn="1"/>
        </p:nvPicPr>
        <p:blipFill rotWithShape="1">
          <a:blip r:embed="rId2" cstate="screen">
            <a:extLst>
              <a:ext uri="{28A0092B-C50C-407E-A947-70E740481C1C}">
                <a14:useLocalDpi xmlns:a14="http://schemas.microsoft.com/office/drawing/2010/main"/>
              </a:ext>
            </a:extLst>
          </a:blip>
          <a:srcRect l="6291" t="19337" r="13258" b="10881"/>
          <a:stretch/>
        </p:blipFill>
        <p:spPr>
          <a:xfrm>
            <a:off x="5866785" y="863793"/>
            <a:ext cx="6035215" cy="4808588"/>
          </a:xfrm>
          <a:prstGeom prst="rect">
            <a:avLst/>
          </a:prstGeom>
        </p:spPr>
      </p:pic>
      <p:pic>
        <p:nvPicPr>
          <p:cNvPr id="14" name="Picture 13" descr="Logo&#10;&#10;Description automatically generated">
            <a:extLst>
              <a:ext uri="{FF2B5EF4-FFF2-40B4-BE49-F238E27FC236}">
                <a16:creationId xmlns:a16="http://schemas.microsoft.com/office/drawing/2014/main" id="{8382540D-A0C4-894D-9851-E0E36268305F}"/>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2" name="Text Placeholder 23">
            <a:extLst>
              <a:ext uri="{FF2B5EF4-FFF2-40B4-BE49-F238E27FC236}">
                <a16:creationId xmlns:a16="http://schemas.microsoft.com/office/drawing/2014/main" id="{EA314059-E02E-5111-F331-ECAE9FD16621}"/>
              </a:ext>
            </a:extLst>
          </p:cNvPr>
          <p:cNvSpPr>
            <a:spLocks noGrp="1"/>
          </p:cNvSpPr>
          <p:nvPr>
            <p:ph type="body" sz="quarter" idx="17" hasCustomPrompt="1"/>
          </p:nvPr>
        </p:nvSpPr>
        <p:spPr>
          <a:xfrm>
            <a:off x="1" y="1087961"/>
            <a:ext cx="1609154" cy="582220"/>
          </a:xfrm>
        </p:spPr>
        <p:txBody>
          <a:bodyPr>
            <a:noAutofit/>
          </a:bodyPr>
          <a:lstStyle>
            <a:lvl1pPr marL="0" indent="0" algn="r">
              <a:buNone/>
              <a:defRPr sz="8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9342ED-9DF4-064D-8213-3A81D137086C}"/>
              </a:ext>
            </a:extLst>
          </p:cNvPr>
          <p:cNvSpPr/>
          <p:nvPr userDrawn="1"/>
        </p:nvSpPr>
        <p:spPr>
          <a:xfrm>
            <a:off x="0" y="863792"/>
            <a:ext cx="12192000" cy="48085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3">
            <a:extLst>
              <a:ext uri="{FF2B5EF4-FFF2-40B4-BE49-F238E27FC236}">
                <a16:creationId xmlns:a16="http://schemas.microsoft.com/office/drawing/2014/main" id="{12BAB650-108E-0942-978D-774C8074DE2B}"/>
              </a:ext>
            </a:extLst>
          </p:cNvPr>
          <p:cNvSpPr>
            <a:spLocks noGrp="1"/>
          </p:cNvSpPr>
          <p:nvPr>
            <p:ph type="body" sz="quarter" idx="16" hasCustomPrompt="1"/>
          </p:nvPr>
        </p:nvSpPr>
        <p:spPr>
          <a:xfrm>
            <a:off x="2149154" y="1379071"/>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448A984E-CA05-DD42-B714-15E0FE47A2D3}"/>
              </a:ext>
            </a:extLst>
          </p:cNvPr>
          <p:cNvSpPr>
            <a:spLocks noGrp="1"/>
          </p:cNvSpPr>
          <p:nvPr>
            <p:ph type="body" sz="quarter" idx="17" hasCustomPrompt="1"/>
          </p:nvPr>
        </p:nvSpPr>
        <p:spPr>
          <a:xfrm>
            <a:off x="704603" y="1379072"/>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7" name="Rectangle 16">
            <a:extLst>
              <a:ext uri="{FF2B5EF4-FFF2-40B4-BE49-F238E27FC236}">
                <a16:creationId xmlns:a16="http://schemas.microsoft.com/office/drawing/2014/main" id="{C1D862D4-F913-4F4B-932F-CEC309A3EB60}"/>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Icon&#10;&#10;Description automatically generated">
            <a:extLst>
              <a:ext uri="{FF2B5EF4-FFF2-40B4-BE49-F238E27FC236}">
                <a16:creationId xmlns:a16="http://schemas.microsoft.com/office/drawing/2014/main" id="{D525F11B-4DF0-7441-AB7E-37829DE6C436}"/>
              </a:ext>
            </a:extLst>
          </p:cNvPr>
          <p:cNvPicPr/>
          <p:nvPr userDrawn="1"/>
        </p:nvPicPr>
        <p:blipFill rotWithShape="1">
          <a:blip r:embed="rId2" cstate="screen">
            <a:extLst>
              <a:ext uri="{28A0092B-C50C-407E-A947-70E740481C1C}">
                <a14:useLocalDpi xmlns:a14="http://schemas.microsoft.com/office/drawing/2010/main"/>
              </a:ext>
            </a:extLst>
          </a:blip>
          <a:srcRect l="6291" t="19337" r="13258" b="10881"/>
          <a:stretch/>
        </p:blipFill>
        <p:spPr>
          <a:xfrm>
            <a:off x="5866785" y="863793"/>
            <a:ext cx="6035215" cy="4808588"/>
          </a:xfrm>
          <a:prstGeom prst="rect">
            <a:avLst/>
          </a:prstGeom>
        </p:spPr>
      </p:pic>
      <p:pic>
        <p:nvPicPr>
          <p:cNvPr id="19" name="Picture 18" descr="Logo&#10;&#10;Description automatically generated">
            <a:extLst>
              <a:ext uri="{FF2B5EF4-FFF2-40B4-BE49-F238E27FC236}">
                <a16:creationId xmlns:a16="http://schemas.microsoft.com/office/drawing/2014/main" id="{B7BBE6B0-F76A-C541-8417-4278538578B7}"/>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10/9/2022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40" r:id="rId6"/>
    <p:sldLayoutId id="2147483841" r:id="rId7"/>
    <p:sldLayoutId id="2147483861" r:id="rId8"/>
    <p:sldLayoutId id="2147483862" r:id="rId9"/>
    <p:sldLayoutId id="2147483863" r:id="rId10"/>
    <p:sldLayoutId id="2147483835" r:id="rId11"/>
    <p:sldLayoutId id="2147483836" r:id="rId12"/>
    <p:sldLayoutId id="2147483831" r:id="rId13"/>
    <p:sldLayoutId id="2147483846" r:id="rId14"/>
    <p:sldLayoutId id="2147483879" r:id="rId15"/>
    <p:sldLayoutId id="2147483873" r:id="rId16"/>
    <p:sldLayoutId id="2147483834" r:id="rId17"/>
    <p:sldLayoutId id="2147483845" r:id="rId18"/>
    <p:sldLayoutId id="2147483869" r:id="rId19"/>
    <p:sldLayoutId id="2147483866" r:id="rId20"/>
    <p:sldLayoutId id="2147483878" r:id="rId21"/>
    <p:sldLayoutId id="2147483833" r:id="rId22"/>
    <p:sldLayoutId id="2147483847" r:id="rId23"/>
    <p:sldLayoutId id="2147483871" r:id="rId24"/>
    <p:sldLayoutId id="2147483875" r:id="rId25"/>
    <p:sldLayoutId id="2147483837" r:id="rId26"/>
    <p:sldLayoutId id="2147483838" r:id="rId27"/>
    <p:sldLayoutId id="2147483844" r:id="rId28"/>
    <p:sldLayoutId id="2147483848" r:id="rId29"/>
    <p:sldLayoutId id="2147483849" r:id="rId30"/>
    <p:sldLayoutId id="2147483851" r:id="rId31"/>
    <p:sldLayoutId id="2147483854" r:id="rId32"/>
    <p:sldLayoutId id="2147483855" r:id="rId33"/>
    <p:sldLayoutId id="2147483856" r:id="rId34"/>
    <p:sldLayoutId id="2147483857" r:id="rId35"/>
    <p:sldLayoutId id="2147483864" r:id="rId36"/>
    <p:sldLayoutId id="2147483852" r:id="rId37"/>
    <p:sldLayoutId id="2147483858" r:id="rId38"/>
    <p:sldLayoutId id="2147483859" r:id="rId39"/>
    <p:sldLayoutId id="2147483860" r:id="rId40"/>
    <p:sldLayoutId id="2147483874"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tatista.com/statistics/1269886/most-common-natural-disasters-in-europe/"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techcrunch.com/2020/08/24/covid-19-pandemic-accelerated-shift-to-e-commerce-by-5-years-new-report-says/" TargetMode="External"/><Relationship Id="rId2" Type="http://schemas.openxmlformats.org/officeDocument/2006/relationships/hyperlink" Target="https://www.bazaarvoice.com/" TargetMode="External"/><Relationship Id="rId1" Type="http://schemas.openxmlformats.org/officeDocument/2006/relationships/slideLayout" Target="../slideLayouts/slideLayout21.xml"/><Relationship Id="rId5" Type="http://schemas.openxmlformats.org/officeDocument/2006/relationships/hyperlink" Target="https://www.rte.ie/news/business/2020/0411/1129955-retail-ireland-coronavirus/" TargetMode="External"/><Relationship Id="rId4" Type="http://schemas.openxmlformats.org/officeDocument/2006/relationships/hyperlink" Target="https://www.rte.ie/news/business/2020/0407/1129150-covid-19-prompts-hundreds-of-businesses-to-move-onlin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beercloud.ie/" TargetMode="External"/><Relationship Id="rId2" Type="http://schemas.openxmlformats.org/officeDocument/2006/relationships/hyperlink" Target="https://deadcentrebrewing.com/" TargetMode="Externa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agee1866.com/"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hyperlink" Target="https://www.enterprise-ireland.com/en/funding-supports/online-retail/online-retail-scheme/online-retail-scheme.html" TargetMode="Externa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hyperlink" Target="https://www.thomasnet.com/insights/how-natural-disasters-affect-the-supply-chain-and-how-to-prepare-for-the-worst/#:~:text=Whether%20facing%20a%20hurricane%2C%20tsunami%2C%20or%20blizzard%2C%20any,canceled%20cargo%20flights%2C%20and%20unbalanced%20supply%20and%20demand."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hyperlink" Target="https://www.thejournal.ie/clonakilty-flooding-venice-floods-rain-502686-Jun2012/"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hyperlink" Target="https://www.livescience.com/biggest-natural-disasters-throughout-history#:~:text=Natural%20disasters%20are%20devastating%20events%20that%20have%20the,impacted%20by%20these%20events%2C%20Live%20Science%20previously%20reported." TargetMode="Externa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famvin.org/en/2019/05/01/mozambique-disaster/" TargetMode="External"/><Relationship Id="rId2" Type="http://schemas.openxmlformats.org/officeDocument/2006/relationships/image" Target="../media/image18.jpg"/><Relationship Id="rId1" Type="http://schemas.openxmlformats.org/officeDocument/2006/relationships/slideLayout" Target="../slideLayouts/slideLayout21.xml"/><Relationship Id="rId4"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hyperlink" Target="https://www.smecrisistoolkit.eu/framework-en/" TargetMode="Externa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economicshelp.org/blog/143772/economics/the-domino-effect/#:~:text=In%20economics%2C%20the%20domino%20theory%20is%20often%20used,causes%20rising%20bond%20yields%20in%20other%20Eurozone%20economies." TargetMode="Externa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hyperlink" Target="https://corporatefinanceinstitute.com/resources/knowledge/economics/stagflation/" TargetMode="External"/><Relationship Id="rId2" Type="http://schemas.openxmlformats.org/officeDocument/2006/relationships/hyperlink" Target="https://corporatefinanceinstitute.com/resources/knowledge/economics/inflation/" TargetMode="External"/><Relationship Id="rId1" Type="http://schemas.openxmlformats.org/officeDocument/2006/relationships/slideLayout" Target="../slideLayouts/slideLayout21.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corporatefinanceinstitute.com/resources/knowledge/trading-investing/2010-flash-crash/" TargetMode="Externa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hyperlink" Target="https://corporatefinanceinstitute.com/resources/knowledge/finance/interest-rate/" TargetMode="Externa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brettonwoods.org/page/about-the-bretton-woods-institutions" TargetMode="Externa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hyperlink" Target="https://europepmc.org/article/MED/32501306" TargetMode="Externa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hyperlink" Target="https://www.pexels.com/photo/person-skiing-3605139/" TargetMode="External"/><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hyperlink" Target="https://www.ncbi.nlm.nih.gov/pmc/articles/PMC7382927/#fn3"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hyperlink" Target="https://pestleanalysis.com/macro-environment/#:~:text=The%20macro%20environment%20is%20the%20broader%20business%20environment,in%20measuring%20and%20strategizing%20for%20a%20business%E2%80%99%20success." TargetMode="Externa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hyperlink" Target="https://pestleanalysis.com/business-model/" TargetMode="External"/><Relationship Id="rId2" Type="http://schemas.openxmlformats.org/officeDocument/2006/relationships/hyperlink" Target="https://pestleanalysis.com/political-factors-affecting-business/" TargetMode="External"/><Relationship Id="rId1" Type="http://schemas.openxmlformats.org/officeDocument/2006/relationships/slideLayout" Target="../slideLayouts/slideLayout21.xml"/><Relationship Id="rId6" Type="http://schemas.openxmlformats.org/officeDocument/2006/relationships/hyperlink" Target="https://creativecommons.org/licenses/by-sa/3.0/" TargetMode="External"/><Relationship Id="rId5" Type="http://schemas.openxmlformats.org/officeDocument/2006/relationships/hyperlink" Target="https://www.picpedia.org/post-it-note/s/spending-power.html" TargetMode="Externa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hyperlink" Target="https://pestleanalysis.com/environmental-factors-affecting-business/" TargetMode="External"/><Relationship Id="rId2" Type="http://schemas.openxmlformats.org/officeDocument/2006/relationships/hyperlink" Target="https://pestleanalysis.com/technological-factors-affecting-business/" TargetMode="External"/><Relationship Id="rId1" Type="http://schemas.openxmlformats.org/officeDocument/2006/relationships/slideLayout" Target="../slideLayouts/slideLayout21.xml"/><Relationship Id="rId4" Type="http://schemas.openxmlformats.org/officeDocument/2006/relationships/hyperlink" Target="https://pestleanalysis.com/swot-analysis-of-bitcoi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akedwines.com/" TargetMode="Externa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https://www.freshfields.com/" TargetMode="External"/><Relationship Id="rId2" Type="http://schemas.openxmlformats.org/officeDocument/2006/relationships/hyperlink" Target="https://blog.hubspot.com/marketing/ecommerce" TargetMode="Externa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hyperlink" Target="https://www.irishtimes.com/business/technology/cybercrime-tops-list-of-external-fraud-threats-faced-by-businesses-globally-pwc-1.4863548" TargetMode="Externa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hyperlink" Target="https://twitter.com/SECure_Project" TargetMode="External"/><Relationship Id="rId2" Type="http://schemas.openxmlformats.org/officeDocument/2006/relationships/hyperlink" Target="https://www.facebook.com/SECure.ErasmusProject" TargetMode="External"/><Relationship Id="rId1" Type="http://schemas.openxmlformats.org/officeDocument/2006/relationships/slideLayout" Target="../slideLayouts/slideLayout41.xml"/><Relationship Id="rId4" Type="http://schemas.openxmlformats.org/officeDocument/2006/relationships/hyperlink" Target="https://www.linkedin.com/company/secure-proj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EE31D6-3015-BF40-A01F-F259544C7E1A}"/>
              </a:ext>
            </a:extLst>
          </p:cNvPr>
          <p:cNvSpPr>
            <a:spLocks noGrp="1"/>
          </p:cNvSpPr>
          <p:nvPr>
            <p:ph type="body" sz="quarter" idx="16"/>
          </p:nvPr>
        </p:nvSpPr>
        <p:spPr>
          <a:xfrm>
            <a:off x="735749" y="2786223"/>
            <a:ext cx="6026832" cy="2403642"/>
          </a:xfrm>
        </p:spPr>
        <p:txBody>
          <a:bodyPr anchor="t">
            <a:normAutofit/>
          </a:bodyPr>
          <a:lstStyle/>
          <a:p>
            <a:r>
              <a:rPr lang="en-US" sz="4000" b="1" dirty="0"/>
              <a:t>MODULE 2</a:t>
            </a:r>
            <a:endParaRPr lang="en-US" sz="40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Icon&#10;&#10;Description automatically generated">
            <a:extLst>
              <a:ext uri="{FF2B5EF4-FFF2-40B4-BE49-F238E27FC236}">
                <a16:creationId xmlns:a16="http://schemas.microsoft.com/office/drawing/2014/main" id="{34DF4380-9FA9-C942-95CE-8E68EE0BAE52}"/>
              </a:ext>
            </a:extLst>
          </p:cNvPr>
          <p:cNvPicPr/>
          <p:nvPr/>
        </p:nvPicPr>
        <p:blipFill rotWithShape="1">
          <a:blip r:embed="rId2" cstate="screen">
            <a:extLst>
              <a:ext uri="{28A0092B-C50C-407E-A947-70E740481C1C}">
                <a14:useLocalDpi xmlns:a14="http://schemas.microsoft.com/office/drawing/2010/main"/>
              </a:ext>
            </a:extLst>
          </a:blip>
          <a:srcRect l="-11025" t="-318" r="25497" b="15717"/>
          <a:stretch/>
        </p:blipFill>
        <p:spPr>
          <a:xfrm>
            <a:off x="7770233" y="2840234"/>
            <a:ext cx="4421766" cy="4017766"/>
          </a:xfrm>
          <a:prstGeom prst="rect">
            <a:avLst/>
          </a:prstGeom>
        </p:spPr>
      </p:pic>
      <p:pic>
        <p:nvPicPr>
          <p:cNvPr id="7" name="Picture Placeholder 6" descr="Stopwatch">
            <a:extLst>
              <a:ext uri="{FF2B5EF4-FFF2-40B4-BE49-F238E27FC236}">
                <a16:creationId xmlns:a16="http://schemas.microsoft.com/office/drawing/2014/main" id="{B153D999-4808-4695-B1F8-A7087627975A}"/>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l="25926" r="25926"/>
          <a:stretch>
            <a:fillRect/>
          </a:stretch>
        </p:blipFill>
        <p:spPr/>
      </p:pic>
      <p:sp>
        <p:nvSpPr>
          <p:cNvPr id="9" name="TextBox 8">
            <a:extLst>
              <a:ext uri="{FF2B5EF4-FFF2-40B4-BE49-F238E27FC236}">
                <a16:creationId xmlns:a16="http://schemas.microsoft.com/office/drawing/2014/main" id="{E47E8D49-C9B4-9A47-D4E3-45D5EB4A7C46}"/>
              </a:ext>
            </a:extLst>
          </p:cNvPr>
          <p:cNvSpPr txBox="1"/>
          <p:nvPr/>
        </p:nvSpPr>
        <p:spPr>
          <a:xfrm>
            <a:off x="6450778" y="235419"/>
            <a:ext cx="5741222" cy="954107"/>
          </a:xfrm>
          <a:prstGeom prst="rect">
            <a:avLst/>
          </a:prstGeom>
          <a:noFill/>
        </p:spPr>
        <p:txBody>
          <a:bodyPr wrap="square">
            <a:spAutoFit/>
          </a:bodyPr>
          <a:lstStyle/>
          <a:p>
            <a:r>
              <a:rPr lang="en-GB" sz="2800" dirty="0">
                <a:solidFill>
                  <a:schemeClr val="bg1"/>
                </a:solidFill>
                <a:highlight>
                  <a:srgbClr val="F16924"/>
                </a:highlight>
              </a:rPr>
              <a:t> </a:t>
            </a:r>
            <a:r>
              <a:rPr lang="en-GB" sz="2800" dirty="0" err="1">
                <a:solidFill>
                  <a:schemeClr val="bg1"/>
                </a:solidFill>
                <a:highlight>
                  <a:srgbClr val="F16924"/>
                </a:highlight>
              </a:rPr>
              <a:t>SECure</a:t>
            </a:r>
            <a:r>
              <a:rPr lang="en-GB" sz="2800" dirty="0">
                <a:solidFill>
                  <a:schemeClr val="bg1"/>
                </a:solidFill>
                <a:highlight>
                  <a:srgbClr val="F16924"/>
                </a:highlight>
              </a:rPr>
              <a:t> CURRICULUM AND VET   </a:t>
            </a:r>
            <a:r>
              <a:rPr lang="en-GB" sz="2800" dirty="0">
                <a:solidFill>
                  <a:srgbClr val="F16924"/>
                </a:solidFill>
                <a:highlight>
                  <a:srgbClr val="F16924"/>
                </a:highlight>
              </a:rPr>
              <a:t>.</a:t>
            </a:r>
            <a:r>
              <a:rPr lang="en-GB" sz="2800" dirty="0">
                <a:solidFill>
                  <a:schemeClr val="bg1"/>
                </a:solidFill>
                <a:highlight>
                  <a:srgbClr val="F16924"/>
                </a:highlight>
              </a:rPr>
              <a:t>TRAINING PACKAGE </a:t>
            </a:r>
          </a:p>
        </p:txBody>
      </p:sp>
      <p:sp>
        <p:nvSpPr>
          <p:cNvPr id="2" name="Rectangle 1">
            <a:extLst>
              <a:ext uri="{FF2B5EF4-FFF2-40B4-BE49-F238E27FC236}">
                <a16:creationId xmlns:a16="http://schemas.microsoft.com/office/drawing/2014/main" id="{D5358F07-AB48-6218-7D5A-E2CF2178774E}"/>
              </a:ext>
            </a:extLst>
          </p:cNvPr>
          <p:cNvSpPr/>
          <p:nvPr/>
        </p:nvSpPr>
        <p:spPr>
          <a:xfrm>
            <a:off x="735749" y="3572308"/>
            <a:ext cx="288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EF51B361-828C-FA55-D7BA-CCADDD8C730A}"/>
              </a:ext>
            </a:extLst>
          </p:cNvPr>
          <p:cNvSpPr txBox="1">
            <a:spLocks/>
          </p:cNvSpPr>
          <p:nvPr/>
        </p:nvSpPr>
        <p:spPr>
          <a:xfrm>
            <a:off x="735749" y="3807303"/>
            <a:ext cx="5236426" cy="1707714"/>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ea typeface="Calibri" panose="020F0502020204030204" pitchFamily="34" charset="0"/>
                <a:cs typeface="Calibri" panose="020F0502020204030204" pitchFamily="34" charset="0"/>
              </a:rPr>
              <a:t>A Crisis That Comes From External Unavoidable Factors</a:t>
            </a:r>
          </a:p>
        </p:txBody>
      </p:sp>
    </p:spTree>
    <p:extLst>
      <p:ext uri="{BB962C8B-B14F-4D97-AF65-F5344CB8AC3E}">
        <p14:creationId xmlns:p14="http://schemas.microsoft.com/office/powerpoint/2010/main" val="82766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a:solidFill>
                  <a:schemeClr val="bg1"/>
                </a:solidFill>
              </a:rPr>
              <a:t>Natural Crisis – what it looks like in Europe…</a:t>
            </a:r>
            <a:endParaRPr lang="en-US" dirty="0">
              <a:solidFill>
                <a:srgbClr val="F16924"/>
              </a:solidFill>
            </a:endParaRPr>
          </a:p>
          <a:p>
            <a:endParaRPr lang="en-US" dirty="0"/>
          </a:p>
        </p:txBody>
      </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265813" y="2041450"/>
            <a:ext cx="3211034" cy="3076997"/>
          </a:xfrm>
          <a:prstGeom prst="rect">
            <a:avLst/>
          </a:prstGeom>
        </p:spPr>
        <p:txBody>
          <a:bodyPr vert="horz" lIns="91440" tIns="45720" rIns="91440" bIns="45720" rtlCol="0">
            <a:no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r>
              <a:rPr lang="en-GB" b="1" i="0" dirty="0">
                <a:solidFill>
                  <a:srgbClr val="616161"/>
                </a:solidFill>
                <a:effectLst/>
              </a:rPr>
              <a:t>Distribution of weather-related disaster incidents in Europe between 2001 and 2020, by type</a:t>
            </a:r>
            <a:r>
              <a:rPr lang="en-GB" dirty="0">
                <a:solidFill>
                  <a:srgbClr val="616161"/>
                </a:solidFill>
                <a:hlinkClick r:id="rId2">
                  <a:extLst>
                    <a:ext uri="{A12FA001-AC4F-418D-AE19-62706E023703}">
                      <ahyp:hlinkClr xmlns:ahyp="http://schemas.microsoft.com/office/drawing/2018/hyperlinkcolor" val="tx"/>
                    </a:ext>
                  </a:extLst>
                </a:hlinkClick>
              </a:rPr>
              <a:t> </a:t>
            </a:r>
          </a:p>
          <a:p>
            <a:pPr marL="0" indent="0" algn="just"/>
            <a:endParaRPr lang="en-GB" dirty="0">
              <a:solidFill>
                <a:srgbClr val="616161"/>
              </a:solidFill>
              <a:hlinkClick r:id="rId2">
                <a:extLst>
                  <a:ext uri="{A12FA001-AC4F-418D-AE19-62706E023703}">
                    <ahyp:hlinkClr xmlns:ahyp="http://schemas.microsoft.com/office/drawing/2018/hyperlinkcolor" val="tx"/>
                  </a:ext>
                </a:extLst>
              </a:hlinkClick>
            </a:endParaRPr>
          </a:p>
          <a:p>
            <a:pPr marL="0" indent="0" algn="just"/>
            <a:r>
              <a:rPr lang="en-GB" dirty="0">
                <a:solidFill>
                  <a:srgbClr val="87A66E"/>
                </a:solidFill>
                <a:hlinkClick r:id="rId2">
                  <a:extLst>
                    <a:ext uri="{A12FA001-AC4F-418D-AE19-62706E023703}">
                      <ahyp:hlinkClr xmlns:ahyp="http://schemas.microsoft.com/office/drawing/2018/hyperlinkcolor" val="tx"/>
                    </a:ext>
                  </a:extLst>
                </a:hlinkClick>
              </a:rPr>
              <a:t>Most common natural disasters Europe 2020 | Statista</a:t>
            </a:r>
            <a:endParaRPr lang="en-GB" b="0" i="0" dirty="0">
              <a:solidFill>
                <a:srgbClr val="616161"/>
              </a:solidFill>
              <a:effectLst/>
            </a:endParaRPr>
          </a:p>
        </p:txBody>
      </p:sp>
      <p:pic>
        <p:nvPicPr>
          <p:cNvPr id="6" name="Picture 5">
            <a:extLst>
              <a:ext uri="{FF2B5EF4-FFF2-40B4-BE49-F238E27FC236}">
                <a16:creationId xmlns:a16="http://schemas.microsoft.com/office/drawing/2014/main" id="{866CBA0C-8370-279B-AB23-2B46B3D00738}"/>
              </a:ext>
            </a:extLst>
          </p:cNvPr>
          <p:cNvPicPr>
            <a:picLocks noChangeAspect="1"/>
          </p:cNvPicPr>
          <p:nvPr/>
        </p:nvPicPr>
        <p:blipFill>
          <a:blip r:embed="rId3"/>
          <a:stretch>
            <a:fillRect/>
          </a:stretch>
        </p:blipFill>
        <p:spPr>
          <a:xfrm>
            <a:off x="3742660" y="1527481"/>
            <a:ext cx="7960243" cy="5330519"/>
          </a:xfrm>
          <a:prstGeom prst="rect">
            <a:avLst/>
          </a:prstGeom>
        </p:spPr>
      </p:pic>
    </p:spTree>
    <p:extLst>
      <p:ext uri="{BB962C8B-B14F-4D97-AF65-F5344CB8AC3E}">
        <p14:creationId xmlns:p14="http://schemas.microsoft.com/office/powerpoint/2010/main" val="336112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34519" y="1757010"/>
            <a:ext cx="9768902" cy="4792646"/>
          </a:xfrm>
        </p:spPr>
        <p:txBody>
          <a:bodyPr>
            <a:normAutofit/>
          </a:bodyPr>
          <a:lstStyle/>
          <a:p>
            <a:pPr marL="14288" indent="-14288" algn="just"/>
            <a:r>
              <a:rPr lang="en-US" b="1" dirty="0">
                <a:solidFill>
                  <a:srgbClr val="B41F7A"/>
                </a:solidFill>
              </a:rPr>
              <a:t>COVID-19: </a:t>
            </a:r>
            <a:r>
              <a:rPr lang="en-US" dirty="0"/>
              <a:t>T</a:t>
            </a:r>
            <a:r>
              <a:rPr lang="en-GB" dirty="0"/>
              <a:t>he coronavirus disease (COVID-19) pandemic is described as humanity’s worst crisis since World War II. The social, political, and financial consequences of this pandemic will remain for years and decades.  </a:t>
            </a:r>
            <a:r>
              <a:rPr lang="en-GB" b="0" i="0" dirty="0">
                <a:solidFill>
                  <a:srgbClr val="616161"/>
                </a:solidFill>
                <a:effectLst/>
              </a:rPr>
              <a:t>According to the International Federation of Red Cross and Red Crescent Societies, pandemics are classified as a natural hazard. Disaster risk has a relationship with the type of disaster, vulnerability, and exposure or as a formula (risk = disaster*vulnerability*exposure).</a:t>
            </a:r>
          </a:p>
          <a:p>
            <a:pPr marL="14288" indent="-14288" algn="just"/>
            <a:endParaRPr lang="en-GB" dirty="0">
              <a:solidFill>
                <a:srgbClr val="616161"/>
              </a:solidFill>
            </a:endParaRPr>
          </a:p>
          <a:p>
            <a:pPr marL="14288" indent="-14288" algn="just"/>
            <a:r>
              <a:rPr lang="en-GB" b="0" i="0" dirty="0">
                <a:solidFill>
                  <a:srgbClr val="616161"/>
                </a:solidFill>
                <a:effectLst/>
              </a:rPr>
              <a:t> </a:t>
            </a:r>
            <a:r>
              <a:rPr lang="en-US" dirty="0"/>
              <a:t>While it took the world by surprise, </a:t>
            </a:r>
            <a:r>
              <a:rPr lang="en-GB" dirty="0"/>
              <a:t>It </a:t>
            </a:r>
            <a:r>
              <a:rPr lang="en-US" dirty="0"/>
              <a:t>impacted not only businesses,  but all of our societies. Many businesses  swiftly built remote work and/or health protocols into their operating model to keep employees and customers as safe as possible. Governments across Europe brought in measures f</a:t>
            </a:r>
            <a:r>
              <a:rPr lang="en-GB" dirty="0"/>
              <a:t>rom financial aid to tax relief to help small businesses weather the pandemic.  B</a:t>
            </a:r>
            <a:r>
              <a:rPr lang="en-US" dirty="0"/>
              <a:t>u, ,it came at a cost. T</a:t>
            </a:r>
            <a:r>
              <a:rPr lang="en-GB" dirty="0"/>
              <a:t>he economic downturn caused by the pandemic has taken a painful toll on small businesses. For example, scores of retail businesses have permanently closed since the Great Lockdown in the spring of 2020.</a:t>
            </a:r>
            <a:endParaRPr lang="en-US" dirty="0"/>
          </a:p>
          <a:p>
            <a:pPr marL="14288" indent="-14288"/>
            <a:endParaRPr lang="en-US"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a:solidFill>
                  <a:schemeClr val="bg1"/>
                </a:solidFill>
              </a:rPr>
              <a:t>Examples of a Natural Crisis</a:t>
            </a:r>
            <a:endParaRPr lang="en-US" dirty="0">
              <a:solidFill>
                <a:srgbClr val="F16924"/>
              </a:solidFill>
            </a:endParaRP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1217162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88779" y="1370866"/>
            <a:ext cx="10169639" cy="5052496"/>
          </a:xfrm>
        </p:spPr>
        <p:txBody>
          <a:bodyPr>
            <a:noAutofit/>
          </a:bodyPr>
          <a:lstStyle/>
          <a:p>
            <a:pPr marL="14288" indent="-14288">
              <a:tabLst>
                <a:tab pos="712788" algn="l"/>
              </a:tabLst>
            </a:pPr>
            <a:r>
              <a:rPr lang="en-GB" b="1" u="none" strike="noStrike" dirty="0" err="1">
                <a:solidFill>
                  <a:srgbClr val="B41F7A"/>
                </a:solidFill>
                <a:effectLst/>
                <a:hlinkClick r:id="rId2" tooltip="https://www.bazaarvoice.com/">
                  <a:extLst>
                    <a:ext uri="{A12FA001-AC4F-418D-AE19-62706E023703}">
                      <ahyp:hlinkClr xmlns:ahyp="http://schemas.microsoft.com/office/drawing/2018/hyperlinkcolor" val="tx"/>
                    </a:ext>
                  </a:extLst>
                </a:hlinkClick>
              </a:rPr>
              <a:t>Bazaarvoice</a:t>
            </a:r>
            <a:r>
              <a:rPr lang="en-GB" b="1" dirty="0">
                <a:solidFill>
                  <a:srgbClr val="B41F7A"/>
                </a:solidFill>
                <a:effectLst/>
              </a:rPr>
              <a:t> </a:t>
            </a:r>
            <a:r>
              <a:rPr lang="en-GB" b="1" dirty="0">
                <a:solidFill>
                  <a:srgbClr val="333333"/>
                </a:solidFill>
              </a:rPr>
              <a:t>is a </a:t>
            </a:r>
            <a:r>
              <a:rPr lang="en-GB" b="1" dirty="0">
                <a:solidFill>
                  <a:srgbClr val="333333"/>
                </a:solidFill>
                <a:effectLst/>
              </a:rPr>
              <a:t>leading provider of product reviews and user-generated content (UGC) solutions.</a:t>
            </a:r>
          </a:p>
          <a:p>
            <a:pPr marL="14288" indent="-14288"/>
            <a:endParaRPr lang="en-GB" i="1" dirty="0">
              <a:solidFill>
                <a:srgbClr val="333333"/>
              </a:solidFill>
              <a:latin typeface="Georgia" panose="02040502050405020303" pitchFamily="18" charset="0"/>
            </a:endParaRPr>
          </a:p>
          <a:p>
            <a:pPr marL="14288" indent="-14288"/>
            <a:r>
              <a:rPr lang="en-GB" dirty="0"/>
              <a:t>As a key driver of transformation in retail over the last decade, e-commerce was already growing rapidly. Then the Covid-19 pandemic happened, which aggressively </a:t>
            </a:r>
            <a:r>
              <a:rPr lang="en-GB" dirty="0" err="1"/>
              <a:t>fueled</a:t>
            </a:r>
            <a:r>
              <a:rPr lang="en-GB" dirty="0"/>
              <a:t> company digitalization and the flight to e-commerce and triggered major shifts in consumer shopping behaviours— changes that are here to stay.</a:t>
            </a:r>
          </a:p>
          <a:p>
            <a:pPr marL="14288" indent="-14288"/>
            <a:endParaRPr lang="en-GB" dirty="0"/>
          </a:p>
          <a:p>
            <a:pPr marL="14288" indent="-14288"/>
            <a:r>
              <a:rPr lang="en-GB" dirty="0" err="1"/>
              <a:t>Bazaarvoice</a:t>
            </a:r>
            <a:r>
              <a:rPr lang="en-GB" dirty="0"/>
              <a:t> saw a massive increase in demand for their services. With more and more consumers online, brands and retailers that didn’t already prioritize e-commerce before the pandemic had to rush to do so. </a:t>
            </a:r>
          </a:p>
          <a:p>
            <a:pPr marL="14288" indent="-14288"/>
            <a:endParaRPr lang="en-GB" dirty="0"/>
          </a:p>
          <a:p>
            <a:pPr marL="14288" indent="-14288"/>
            <a:r>
              <a:rPr lang="en-GB" dirty="0"/>
              <a:t>According to </a:t>
            </a:r>
            <a:r>
              <a:rPr lang="en-GB" dirty="0">
                <a:hlinkClick r:id="rId3"/>
              </a:rPr>
              <a:t>data from IBM</a:t>
            </a:r>
            <a:r>
              <a:rPr lang="en-GB" dirty="0"/>
              <a:t>, the pandemic accelerated the shift to e-commerce by about five years. Two years ago, online purchases represented just under 14% of all retail sales. In 2021 that figure was just under 20%. </a:t>
            </a:r>
          </a:p>
          <a:p>
            <a:pPr marL="14288" indent="-14288"/>
            <a:endParaRPr lang="en-GB" dirty="0"/>
          </a:p>
          <a:p>
            <a:pPr marL="14288" indent="-14288"/>
            <a:r>
              <a:rPr lang="en-GB" b="1" dirty="0">
                <a:solidFill>
                  <a:schemeClr val="bg2"/>
                </a:solidFill>
                <a:highlight>
                  <a:srgbClr val="F16924"/>
                </a:highlight>
              </a:rPr>
              <a:t>READ MORE</a:t>
            </a:r>
            <a:r>
              <a:rPr lang="en-GB" b="1" dirty="0">
                <a:highlight>
                  <a:srgbClr val="F16924"/>
                </a:highlight>
              </a:rPr>
              <a:t>   </a:t>
            </a:r>
            <a:r>
              <a:rPr lang="en-GB" dirty="0">
                <a:hlinkClick r:id="rId4"/>
              </a:rPr>
              <a:t>Covid-19 prompts hundreds of businesses to move online (rte.ie)</a:t>
            </a:r>
            <a:r>
              <a:rPr lang="en-GB" dirty="0"/>
              <a:t> AND                     </a:t>
            </a:r>
            <a:r>
              <a:rPr lang="en-GB" dirty="0">
                <a:hlinkClick r:id="rId5"/>
              </a:rPr>
              <a:t>5 ways Covid-19 could change retail forever (rte.ie)</a:t>
            </a:r>
            <a:endParaRPr lang="en-US"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85000" lnSpcReduction="10000"/>
          </a:bodyPr>
          <a:lstStyle/>
          <a:p>
            <a:pPr algn="l"/>
            <a:r>
              <a:rPr lang="en-GB" b="1" i="0" dirty="0">
                <a:solidFill>
                  <a:schemeClr val="tx2"/>
                </a:solidFill>
                <a:effectLst/>
              </a:rPr>
              <a:t>SPOTLIGHT - How Covid-19 Changed Retail — Probably Forever</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253595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00634" y="1542284"/>
            <a:ext cx="8417254" cy="5052496"/>
          </a:xfrm>
        </p:spPr>
        <p:txBody>
          <a:bodyPr>
            <a:noAutofit/>
          </a:bodyPr>
          <a:lstStyle/>
          <a:p>
            <a:pPr marL="0" indent="0" algn="l"/>
            <a:r>
              <a:rPr lang="en-GB" b="0" i="0" dirty="0">
                <a:solidFill>
                  <a:srgbClr val="B41F7A"/>
                </a:solidFill>
                <a:effectLst/>
                <a:hlinkClick r:id="rId2">
                  <a:extLst>
                    <a:ext uri="{A12FA001-AC4F-418D-AE19-62706E023703}">
                      <ahyp:hlinkClr xmlns:ahyp="http://schemas.microsoft.com/office/drawing/2018/hyperlinkcolor" val="tx"/>
                    </a:ext>
                  </a:extLst>
                </a:hlinkClick>
              </a:rPr>
              <a:t>Dead Centre Brewing </a:t>
            </a:r>
            <a:r>
              <a:rPr lang="en-GB" b="0" i="0" dirty="0">
                <a:solidFill>
                  <a:srgbClr val="000000"/>
                </a:solidFill>
                <a:effectLst/>
              </a:rPr>
              <a:t>is a craft microbrewery and eatery on the banks of the River Shannon in Athlone.  Having been awarded the title of Most Innovative Pub at the Irish Pub Awards, it was looking forward to a successful 2020 until, like thousands of other businesses, it was faced with sudden closure as the Covid-19 pandemic took hold.</a:t>
            </a:r>
          </a:p>
          <a:p>
            <a:pPr marL="0" indent="0" algn="l"/>
            <a:endParaRPr lang="en-GB" dirty="0">
              <a:solidFill>
                <a:srgbClr val="000000"/>
              </a:solidFill>
            </a:endParaRPr>
          </a:p>
          <a:p>
            <a:pPr marL="0" indent="0" algn="l"/>
            <a:r>
              <a:rPr lang="en-GB" b="0" i="0" dirty="0">
                <a:solidFill>
                  <a:srgbClr val="000000"/>
                </a:solidFill>
                <a:effectLst/>
              </a:rPr>
              <a:t>"Craft breweries are feeling the pinch of Covid-19 really strongly," Liam </a:t>
            </a:r>
            <a:r>
              <a:rPr lang="en-GB" b="0" i="0" dirty="0" err="1">
                <a:solidFill>
                  <a:srgbClr val="000000"/>
                </a:solidFill>
                <a:effectLst/>
              </a:rPr>
              <a:t>Tutty</a:t>
            </a:r>
            <a:r>
              <a:rPr lang="en-GB" b="0" i="0" dirty="0">
                <a:solidFill>
                  <a:srgbClr val="000000"/>
                </a:solidFill>
                <a:effectLst/>
              </a:rPr>
              <a:t>, founder of Dead Centre Brewing. "The pubs, their main route to market, are now closed and as people are being encouraged to stay at home, buying at off licences is less of an option.“</a:t>
            </a:r>
          </a:p>
          <a:p>
            <a:pPr marL="0" indent="0" algn="l"/>
            <a:endParaRPr lang="en-GB" b="0" i="0" dirty="0">
              <a:solidFill>
                <a:srgbClr val="000000"/>
              </a:solidFill>
              <a:effectLst/>
            </a:endParaRPr>
          </a:p>
          <a:p>
            <a:pPr algn="l"/>
            <a:r>
              <a:rPr lang="en-GB" b="0" i="0" dirty="0">
                <a:solidFill>
                  <a:srgbClr val="000000"/>
                </a:solidFill>
                <a:effectLst/>
              </a:rPr>
              <a:t>Living up to its billing as an innovator, Dead Centre didn't waste time in</a:t>
            </a:r>
          </a:p>
          <a:p>
            <a:pPr algn="l"/>
            <a:r>
              <a:rPr lang="en-GB" b="0" i="0" dirty="0">
                <a:solidFill>
                  <a:srgbClr val="000000"/>
                </a:solidFill>
                <a:effectLst/>
              </a:rPr>
              <a:t>coming up with a way to sell its produce. Liam </a:t>
            </a:r>
            <a:r>
              <a:rPr lang="en-GB" b="0" i="0" dirty="0" err="1">
                <a:solidFill>
                  <a:srgbClr val="000000"/>
                </a:solidFill>
                <a:effectLst/>
              </a:rPr>
              <a:t>Tutty</a:t>
            </a:r>
            <a:r>
              <a:rPr lang="en-GB" b="0" i="0" dirty="0">
                <a:solidFill>
                  <a:srgbClr val="000000"/>
                </a:solidFill>
                <a:effectLst/>
              </a:rPr>
              <a:t> joined forces with</a:t>
            </a:r>
          </a:p>
          <a:p>
            <a:pPr algn="l"/>
            <a:r>
              <a:rPr lang="en-GB" b="0" i="0" dirty="0">
                <a:solidFill>
                  <a:srgbClr val="000000"/>
                </a:solidFill>
                <a:effectLst/>
              </a:rPr>
              <a:t>a group of fellow brewers and established an online store, </a:t>
            </a:r>
            <a:r>
              <a:rPr lang="en-GB" b="1" i="0" dirty="0">
                <a:solidFill>
                  <a:srgbClr val="B41F7A"/>
                </a:solidFill>
                <a:effectLst/>
                <a:hlinkClick r:id="rId3"/>
              </a:rPr>
              <a:t>beercloud.ie.</a:t>
            </a:r>
            <a:endParaRPr lang="en-GB" b="1" i="0" dirty="0">
              <a:solidFill>
                <a:srgbClr val="B41F7A"/>
              </a:solidFill>
              <a:effectLst/>
            </a:endParaRPr>
          </a:p>
          <a:p>
            <a:pPr algn="l"/>
            <a:r>
              <a:rPr lang="en-GB" b="0" i="0" dirty="0">
                <a:solidFill>
                  <a:srgbClr val="000000"/>
                </a:solidFill>
                <a:effectLst/>
              </a:rPr>
              <a:t>Now consumers can go onto the platform, order their favourite craft</a:t>
            </a:r>
          </a:p>
          <a:p>
            <a:pPr algn="l"/>
            <a:r>
              <a:rPr lang="en-GB" b="0" i="0" dirty="0">
                <a:solidFill>
                  <a:srgbClr val="000000"/>
                </a:solidFill>
                <a:effectLst/>
              </a:rPr>
              <a:t>brews and have it delivered to their homes within a day or two. </a:t>
            </a:r>
            <a:endParaRPr lang="en-US"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a:xfrm>
            <a:off x="266583" y="534793"/>
            <a:ext cx="11662240" cy="582221"/>
          </a:xfrm>
        </p:spPr>
        <p:txBody>
          <a:bodyPr>
            <a:normAutofit fontScale="77500" lnSpcReduction="20000"/>
          </a:bodyPr>
          <a:lstStyle/>
          <a:p>
            <a:pPr algn="l"/>
            <a:r>
              <a:rPr lang="en-GB" b="1" i="0" dirty="0">
                <a:solidFill>
                  <a:schemeClr val="tx2"/>
                </a:solidFill>
                <a:effectLst/>
              </a:rPr>
              <a:t>SPOTLIGHT - How Covid-19 Changed Retail — Collaborate with Competitors</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pic>
        <p:nvPicPr>
          <p:cNvPr id="3" name="Picture 2">
            <a:extLst>
              <a:ext uri="{FF2B5EF4-FFF2-40B4-BE49-F238E27FC236}">
                <a16:creationId xmlns:a16="http://schemas.microsoft.com/office/drawing/2014/main" id="{3C943F47-829F-3249-AA45-E85A2ADFA102}"/>
              </a:ext>
            </a:extLst>
          </p:cNvPr>
          <p:cNvPicPr>
            <a:picLocks noChangeAspect="1"/>
          </p:cNvPicPr>
          <p:nvPr/>
        </p:nvPicPr>
        <p:blipFill>
          <a:blip r:embed="rId4"/>
          <a:stretch>
            <a:fillRect/>
          </a:stretch>
        </p:blipFill>
        <p:spPr>
          <a:xfrm>
            <a:off x="266583" y="3457422"/>
            <a:ext cx="1615992" cy="1305224"/>
          </a:xfrm>
          <a:prstGeom prst="rect">
            <a:avLst/>
          </a:prstGeom>
        </p:spPr>
      </p:pic>
      <p:pic>
        <p:nvPicPr>
          <p:cNvPr id="5" name="Picture 4">
            <a:extLst>
              <a:ext uri="{FF2B5EF4-FFF2-40B4-BE49-F238E27FC236}">
                <a16:creationId xmlns:a16="http://schemas.microsoft.com/office/drawing/2014/main" id="{49238EEE-82C4-78DB-BDE2-B4ECD4DF44EC}"/>
              </a:ext>
            </a:extLst>
          </p:cNvPr>
          <p:cNvPicPr>
            <a:picLocks noChangeAspect="1"/>
          </p:cNvPicPr>
          <p:nvPr/>
        </p:nvPicPr>
        <p:blipFill>
          <a:blip r:embed="rId5"/>
          <a:stretch>
            <a:fillRect/>
          </a:stretch>
        </p:blipFill>
        <p:spPr>
          <a:xfrm>
            <a:off x="10241436" y="2032807"/>
            <a:ext cx="1995132" cy="3753874"/>
          </a:xfrm>
          <a:prstGeom prst="rect">
            <a:avLst/>
          </a:prstGeom>
        </p:spPr>
      </p:pic>
    </p:spTree>
    <p:extLst>
      <p:ext uri="{BB962C8B-B14F-4D97-AF65-F5344CB8AC3E}">
        <p14:creationId xmlns:p14="http://schemas.microsoft.com/office/powerpoint/2010/main" val="1341998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692066" y="1657945"/>
            <a:ext cx="7558260" cy="5052496"/>
          </a:xfrm>
        </p:spPr>
        <p:txBody>
          <a:bodyPr>
            <a:noAutofit/>
          </a:bodyPr>
          <a:lstStyle/>
          <a:p>
            <a:pPr marL="14288" indent="-14288" algn="just">
              <a:tabLst>
                <a:tab pos="712788" algn="l"/>
              </a:tabLst>
            </a:pPr>
            <a:r>
              <a:rPr lang="en-GB" b="0" i="0" dirty="0">
                <a:solidFill>
                  <a:srgbClr val="616161"/>
                </a:solidFill>
                <a:effectLst/>
                <a:latin typeface="Noto Serif JP"/>
              </a:rPr>
              <a:t>Online is not necessarily killing traditional retail – it’s just making it live in a different way.  Tweed brand </a:t>
            </a:r>
            <a:r>
              <a:rPr lang="en-GB" b="0" i="0" dirty="0">
                <a:solidFill>
                  <a:srgbClr val="B41F7A"/>
                </a:solidFill>
                <a:effectLst/>
                <a:latin typeface="Noto Serif JP"/>
                <a:hlinkClick r:id="rId2">
                  <a:extLst>
                    <a:ext uri="{A12FA001-AC4F-418D-AE19-62706E023703}">
                      <ahyp:hlinkClr xmlns:ahyp="http://schemas.microsoft.com/office/drawing/2018/hyperlinkcolor" val="tx"/>
                    </a:ext>
                  </a:extLst>
                </a:hlinkClick>
              </a:rPr>
              <a:t>Magee 1866 </a:t>
            </a:r>
            <a:r>
              <a:rPr lang="en-GB" b="0" i="0" dirty="0">
                <a:solidFill>
                  <a:srgbClr val="B41F7A"/>
                </a:solidFill>
                <a:effectLst/>
                <a:latin typeface="Noto Serif JP"/>
              </a:rPr>
              <a:t> </a:t>
            </a:r>
            <a:r>
              <a:rPr lang="en-GB" b="0" i="0" dirty="0">
                <a:solidFill>
                  <a:srgbClr val="616161"/>
                </a:solidFill>
                <a:effectLst/>
                <a:latin typeface="Noto Serif JP"/>
              </a:rPr>
              <a:t>is a fifth-generation Irish family business with over 150 years’ experience in designing, weaving and tailoring luxurious fabrics and clothing in Donegal. It is among the vanguard of Irish retailers harnessing the potential of online shopping. Tweed has gone digital.</a:t>
            </a:r>
          </a:p>
          <a:p>
            <a:pPr marL="14288" indent="-14288" algn="just">
              <a:tabLst>
                <a:tab pos="712788" algn="l"/>
              </a:tabLst>
            </a:pPr>
            <a:endParaRPr lang="en-GB" dirty="0">
              <a:solidFill>
                <a:srgbClr val="191919"/>
              </a:solidFill>
              <a:latin typeface="Noto Serif JP"/>
            </a:endParaRPr>
          </a:p>
          <a:p>
            <a:pPr marL="14288" indent="-14288" algn="just">
              <a:tabLst>
                <a:tab pos="712788" algn="l"/>
              </a:tabLst>
            </a:pPr>
            <a:r>
              <a:rPr lang="en-GB" dirty="0">
                <a:solidFill>
                  <a:srgbClr val="616161"/>
                </a:solidFill>
                <a:latin typeface="Noto Serif JP"/>
              </a:rPr>
              <a:t>Magee 1866</a:t>
            </a:r>
            <a:r>
              <a:rPr lang="en-GB" b="0" i="0" dirty="0">
                <a:solidFill>
                  <a:srgbClr val="616161"/>
                </a:solidFill>
                <a:effectLst/>
                <a:latin typeface="Noto Serif JP"/>
              </a:rPr>
              <a:t> operates three standalone stores –Donegal, Dublin and Kildare. But, online sales have now garnered 20 per cent of group revenues.   Magee harvests a bounty of data from its customers, online and offline, and targets them with offers. It offers quick delivery using a high-tech order fulfilment system in partnership with ecommerce platforms. It has also installed iPads instore, so that its customers can browse the website while physically interacting with its products. “We had to embrace technology,”</a:t>
            </a:r>
          </a:p>
          <a:p>
            <a:pPr marL="14288" indent="-14288">
              <a:tabLst>
                <a:tab pos="712788" algn="l"/>
              </a:tabLst>
            </a:pPr>
            <a:endParaRPr lang="en-GB" b="0" i="0" dirty="0">
              <a:solidFill>
                <a:srgbClr val="616161"/>
              </a:solidFill>
              <a:effectLst/>
              <a:latin typeface="Noto Serif JP"/>
            </a:endParaRPr>
          </a:p>
          <a:p>
            <a:pPr marL="14288" indent="-14288">
              <a:tabLst>
                <a:tab pos="712788" algn="l"/>
              </a:tabLst>
            </a:pPr>
            <a:endParaRPr lang="en-GB" dirty="0">
              <a:solidFill>
                <a:srgbClr val="191919"/>
              </a:solidFill>
              <a:latin typeface="Noto Serif JP"/>
            </a:endParaRPr>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85000" lnSpcReduction="10000"/>
          </a:bodyPr>
          <a:lstStyle/>
          <a:p>
            <a:pPr algn="l"/>
            <a:r>
              <a:rPr lang="en-GB" b="1" i="0" dirty="0">
                <a:solidFill>
                  <a:schemeClr val="tx2"/>
                </a:solidFill>
                <a:effectLst/>
              </a:rPr>
              <a:t>SPOTLIGHT - How Covid-19 Changed Retail — Probably Forever</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pic>
        <p:nvPicPr>
          <p:cNvPr id="3" name="Picture 2">
            <a:extLst>
              <a:ext uri="{FF2B5EF4-FFF2-40B4-BE49-F238E27FC236}">
                <a16:creationId xmlns:a16="http://schemas.microsoft.com/office/drawing/2014/main" id="{00DA58FC-5078-1CAE-1DA0-C7F434BCC268}"/>
              </a:ext>
            </a:extLst>
          </p:cNvPr>
          <p:cNvPicPr>
            <a:picLocks noChangeAspect="1"/>
          </p:cNvPicPr>
          <p:nvPr/>
        </p:nvPicPr>
        <p:blipFill>
          <a:blip r:embed="rId3"/>
          <a:stretch>
            <a:fillRect/>
          </a:stretch>
        </p:blipFill>
        <p:spPr>
          <a:xfrm>
            <a:off x="9396904" y="2183584"/>
            <a:ext cx="2848813" cy="3277066"/>
          </a:xfrm>
          <a:prstGeom prst="rect">
            <a:avLst/>
          </a:prstGeom>
        </p:spPr>
      </p:pic>
    </p:spTree>
    <p:extLst>
      <p:ext uri="{BB962C8B-B14F-4D97-AF65-F5344CB8AC3E}">
        <p14:creationId xmlns:p14="http://schemas.microsoft.com/office/powerpoint/2010/main" val="325839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88779" y="1657945"/>
            <a:ext cx="9365945" cy="5052496"/>
          </a:xfrm>
        </p:spPr>
        <p:txBody>
          <a:bodyPr>
            <a:noAutofit/>
          </a:bodyPr>
          <a:lstStyle/>
          <a:p>
            <a:pPr marL="14288" indent="-14288">
              <a:tabLst>
                <a:tab pos="712788" algn="l"/>
              </a:tabLst>
            </a:pPr>
            <a:r>
              <a:rPr lang="en-GB" dirty="0"/>
              <a:t>In Ireland, when COVID-19 challenged, the Department of Enterprise Trade and Employment (DETE) responded with a support intervention called the  </a:t>
            </a:r>
            <a:r>
              <a:rPr lang="en-GB" b="1" dirty="0">
                <a:hlinkClick r:id="rId2"/>
              </a:rPr>
              <a:t>Online Retail Scheme </a:t>
            </a:r>
            <a:r>
              <a:rPr lang="en-GB" dirty="0"/>
              <a:t>. </a:t>
            </a:r>
          </a:p>
          <a:p>
            <a:pPr marL="14288" indent="-14288">
              <a:tabLst>
                <a:tab pos="712788" algn="l"/>
              </a:tabLst>
            </a:pPr>
            <a:endParaRPr lang="en-GB" dirty="0"/>
          </a:p>
          <a:p>
            <a:pPr marL="14288" indent="-14288">
              <a:tabLst>
                <a:tab pos="712788" algn="l"/>
              </a:tabLst>
            </a:pPr>
            <a:r>
              <a:rPr lang="en-GB" dirty="0"/>
              <a:t>This fund encourages the retail sector in Ireland to develop a more competitive online offer that will enable an increase in their customer base and build a more resilient business in the domestic and global marketplace both online and offline. </a:t>
            </a:r>
            <a:endParaRPr lang="en-US"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85000" lnSpcReduction="10000"/>
          </a:bodyPr>
          <a:lstStyle/>
          <a:p>
            <a:pPr algn="l"/>
            <a:r>
              <a:rPr lang="en-GB" b="1" i="0" dirty="0">
                <a:solidFill>
                  <a:schemeClr val="tx2"/>
                </a:solidFill>
                <a:effectLst/>
              </a:rPr>
              <a:t>SPOTLIGHT - How Covid-19 Changed Retail — Probably Forever</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53173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16F713-D1FF-9899-7572-5C723CD5CFC5}"/>
              </a:ext>
            </a:extLst>
          </p:cNvPr>
          <p:cNvSpPr txBox="1">
            <a:spLocks/>
          </p:cNvSpPr>
          <p:nvPr/>
        </p:nvSpPr>
        <p:spPr>
          <a:xfrm>
            <a:off x="0" y="378953"/>
            <a:ext cx="12192000"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2200" b="1" dirty="0">
                <a:solidFill>
                  <a:srgbClr val="616161"/>
                </a:solidFill>
                <a:latin typeface="+mn-lt"/>
                <a:ea typeface="Open Sans Light" panose="020B0306030504020204" pitchFamily="34" charset="0"/>
                <a:cs typeface="Open Sans Light" panose="020B0306030504020204" pitchFamily="34" charset="0"/>
              </a:rPr>
              <a:t>Natural disasters have a significant impact on the economy and the businesses in more ways than one. </a:t>
            </a:r>
            <a:r>
              <a:rPr lang="en-US" sz="2200" b="1" dirty="0">
                <a:solidFill>
                  <a:srgbClr val="B41F7A"/>
                </a:solidFill>
                <a:latin typeface="+mn-lt"/>
                <a:ea typeface="Open Sans Light" panose="020B0306030504020204" pitchFamily="34" charset="0"/>
                <a:cs typeface="Open Sans Light" panose="020B0306030504020204" pitchFamily="34" charset="0"/>
              </a:rPr>
              <a:t>The impact of natural disasters on businesses </a:t>
            </a:r>
            <a:r>
              <a:rPr lang="en-US" sz="2200" dirty="0">
                <a:solidFill>
                  <a:srgbClr val="616161"/>
                </a:solidFill>
                <a:latin typeface="+mn-lt"/>
                <a:ea typeface="Open Sans Light" panose="020B0306030504020204" pitchFamily="34" charset="0"/>
                <a:cs typeface="Open Sans Light" panose="020B0306030504020204" pitchFamily="34" charset="0"/>
              </a:rPr>
              <a:t>can be seen through:</a:t>
            </a:r>
          </a:p>
        </p:txBody>
      </p:sp>
      <p:grpSp>
        <p:nvGrpSpPr>
          <p:cNvPr id="52" name="Group 51">
            <a:extLst>
              <a:ext uri="{FF2B5EF4-FFF2-40B4-BE49-F238E27FC236}">
                <a16:creationId xmlns:a16="http://schemas.microsoft.com/office/drawing/2014/main" id="{E3BC2CAD-6D6C-1AA7-79E3-4E349D87B579}"/>
              </a:ext>
            </a:extLst>
          </p:cNvPr>
          <p:cNvGrpSpPr/>
          <p:nvPr/>
        </p:nvGrpSpPr>
        <p:grpSpPr>
          <a:xfrm>
            <a:off x="748273" y="1533842"/>
            <a:ext cx="10321861" cy="4810267"/>
            <a:chOff x="337456" y="1732625"/>
            <a:chExt cx="10321861" cy="4810267"/>
          </a:xfrm>
        </p:grpSpPr>
        <p:cxnSp>
          <p:nvCxnSpPr>
            <p:cNvPr id="88" name="Straight Connector 87">
              <a:extLst>
                <a:ext uri="{FF2B5EF4-FFF2-40B4-BE49-F238E27FC236}">
                  <a16:creationId xmlns:a16="http://schemas.microsoft.com/office/drawing/2014/main" id="{698B7509-EB88-B686-E729-46EF984D984B}"/>
                </a:ext>
              </a:extLst>
            </p:cNvPr>
            <p:cNvCxnSpPr/>
            <p:nvPr/>
          </p:nvCxnSpPr>
          <p:spPr>
            <a:xfrm>
              <a:off x="6433215" y="2535181"/>
              <a:ext cx="1048319"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E8D9850-D579-1467-258C-780A43796C81}"/>
                </a:ext>
              </a:extLst>
            </p:cNvPr>
            <p:cNvCxnSpPr>
              <a:cxnSpLocks/>
            </p:cNvCxnSpPr>
            <p:nvPr/>
          </p:nvCxnSpPr>
          <p:spPr>
            <a:xfrm flipV="1">
              <a:off x="7195343" y="4026449"/>
              <a:ext cx="1052898" cy="3904"/>
            </a:xfrm>
            <a:prstGeom prst="line">
              <a:avLst/>
            </a:prstGeom>
            <a:ln w="1905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682A8F6-96C0-BC84-3125-C9F2D6367320}"/>
                </a:ext>
              </a:extLst>
            </p:cNvPr>
            <p:cNvCxnSpPr>
              <a:cxnSpLocks/>
            </p:cNvCxnSpPr>
            <p:nvPr/>
          </p:nvCxnSpPr>
          <p:spPr>
            <a:xfrm>
              <a:off x="6062260" y="5519535"/>
              <a:ext cx="1438909"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400">
              <a:extLst>
                <a:ext uri="{FF2B5EF4-FFF2-40B4-BE49-F238E27FC236}">
                  <a16:creationId xmlns:a16="http://schemas.microsoft.com/office/drawing/2014/main" id="{E613A843-5C79-A92C-7CA5-2F9FA3B1A9E1}"/>
                </a:ext>
              </a:extLst>
            </p:cNvPr>
            <p:cNvSpPr>
              <a:spLocks noChangeArrowheads="1"/>
            </p:cNvSpPr>
            <p:nvPr/>
          </p:nvSpPr>
          <p:spPr bwMode="auto">
            <a:xfrm rot="10800000">
              <a:off x="5577265" y="4037960"/>
              <a:ext cx="1647697" cy="2267602"/>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F16924"/>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2" name="Freeform 400">
              <a:extLst>
                <a:ext uri="{FF2B5EF4-FFF2-40B4-BE49-F238E27FC236}">
                  <a16:creationId xmlns:a16="http://schemas.microsoft.com/office/drawing/2014/main" id="{1A71CD04-B5F6-956A-4FAA-F647456D1EA5}"/>
                </a:ext>
              </a:extLst>
            </p:cNvPr>
            <p:cNvSpPr>
              <a:spLocks noChangeArrowheads="1"/>
            </p:cNvSpPr>
            <p:nvPr/>
          </p:nvSpPr>
          <p:spPr bwMode="auto">
            <a:xfrm rot="18000000">
              <a:off x="3297262" y="3027098"/>
              <a:ext cx="1647697" cy="2267601"/>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B41F7A"/>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3" name="Freeform 400">
              <a:extLst>
                <a:ext uri="{FF2B5EF4-FFF2-40B4-BE49-F238E27FC236}">
                  <a16:creationId xmlns:a16="http://schemas.microsoft.com/office/drawing/2014/main" id="{D0A3326D-85AF-076B-B7A4-FA90E5F64249}"/>
                </a:ext>
              </a:extLst>
            </p:cNvPr>
            <p:cNvSpPr>
              <a:spLocks noChangeArrowheads="1"/>
            </p:cNvSpPr>
            <p:nvPr/>
          </p:nvSpPr>
          <p:spPr bwMode="auto">
            <a:xfrm rot="3600000">
              <a:off x="5307020" y="1566843"/>
              <a:ext cx="1647697" cy="2267601"/>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B41F7A"/>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4" name="Freeform 394">
              <a:extLst>
                <a:ext uri="{FF2B5EF4-FFF2-40B4-BE49-F238E27FC236}">
                  <a16:creationId xmlns:a16="http://schemas.microsoft.com/office/drawing/2014/main" id="{67033ED5-60FC-5659-25D6-98F2DE9496B5}"/>
                </a:ext>
              </a:extLst>
            </p:cNvPr>
            <p:cNvSpPr>
              <a:spLocks noChangeArrowheads="1"/>
            </p:cNvSpPr>
            <p:nvPr/>
          </p:nvSpPr>
          <p:spPr bwMode="auto">
            <a:xfrm>
              <a:off x="5542938" y="3061283"/>
              <a:ext cx="2283756" cy="1898082"/>
            </a:xfrm>
            <a:custGeom>
              <a:avLst/>
              <a:gdLst>
                <a:gd name="T0" fmla="*/ 0 w 4987"/>
                <a:gd name="T1" fmla="*/ 2050 h 4147"/>
                <a:gd name="T2" fmla="*/ 0 w 4987"/>
                <a:gd name="T3" fmla="*/ 2050 h 4147"/>
                <a:gd name="T4" fmla="*/ 2474 w 4987"/>
                <a:gd name="T5" fmla="*/ 3504 h 4147"/>
                <a:gd name="T6" fmla="*/ 4977 w 4987"/>
                <a:gd name="T7" fmla="*/ 2086 h 4147"/>
                <a:gd name="T8" fmla="*/ 4977 w 4987"/>
                <a:gd name="T9" fmla="*/ 2086 h 4147"/>
                <a:gd name="T10" fmla="*/ 2492 w 4987"/>
                <a:gd name="T11" fmla="*/ 632 h 4147"/>
                <a:gd name="T12" fmla="*/ 0 w 4987"/>
                <a:gd name="T13" fmla="*/ 2050 h 4147"/>
              </a:gdLst>
              <a:ahLst/>
              <a:cxnLst>
                <a:cxn ang="0">
                  <a:pos x="T0" y="T1"/>
                </a:cxn>
                <a:cxn ang="0">
                  <a:pos x="T2" y="T3"/>
                </a:cxn>
                <a:cxn ang="0">
                  <a:pos x="T4" y="T5"/>
                </a:cxn>
                <a:cxn ang="0">
                  <a:pos x="T6" y="T7"/>
                </a:cxn>
                <a:cxn ang="0">
                  <a:pos x="T8" y="T9"/>
                </a:cxn>
                <a:cxn ang="0">
                  <a:pos x="T10" y="T11"/>
                </a:cxn>
                <a:cxn ang="0">
                  <a:pos x="T12" y="T13"/>
                </a:cxn>
              </a:cxnLst>
              <a:rect l="0" t="0" r="r" b="b"/>
              <a:pathLst>
                <a:path w="4987" h="4147">
                  <a:moveTo>
                    <a:pt x="0" y="2050"/>
                  </a:moveTo>
                  <a:lnTo>
                    <a:pt x="0" y="2050"/>
                  </a:lnTo>
                  <a:cubicBezTo>
                    <a:pt x="2474" y="3504"/>
                    <a:pt x="2474" y="3504"/>
                    <a:pt x="2474" y="3504"/>
                  </a:cubicBezTo>
                  <a:cubicBezTo>
                    <a:pt x="3577" y="4146"/>
                    <a:pt x="4968" y="3360"/>
                    <a:pt x="4977" y="2086"/>
                  </a:cubicBezTo>
                  <a:lnTo>
                    <a:pt x="4977" y="2086"/>
                  </a:lnTo>
                  <a:cubicBezTo>
                    <a:pt x="4986" y="803"/>
                    <a:pt x="3604" y="0"/>
                    <a:pt x="2492" y="632"/>
                  </a:cubicBezTo>
                  <a:cubicBezTo>
                    <a:pt x="0" y="2050"/>
                    <a:pt x="0" y="2050"/>
                    <a:pt x="0" y="2050"/>
                  </a:cubicBezTo>
                </a:path>
              </a:pathLst>
            </a:custGeom>
            <a:solidFill>
              <a:srgbClr val="7F1C58"/>
            </a:solidFill>
            <a:ln w="22680" cap="flat">
              <a:noFill/>
              <a:round/>
              <a:headEnd/>
              <a:tailEnd/>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65" name="Freeform 397">
              <a:extLst>
                <a:ext uri="{FF2B5EF4-FFF2-40B4-BE49-F238E27FC236}">
                  <a16:creationId xmlns:a16="http://schemas.microsoft.com/office/drawing/2014/main" id="{12CB5385-6BA7-C458-008C-05C8B0EBE446}"/>
                </a:ext>
              </a:extLst>
            </p:cNvPr>
            <p:cNvSpPr>
              <a:spLocks noChangeArrowheads="1"/>
            </p:cNvSpPr>
            <p:nvPr/>
          </p:nvSpPr>
          <p:spPr bwMode="auto">
            <a:xfrm>
              <a:off x="3892769" y="4017250"/>
              <a:ext cx="1647697" cy="2267603"/>
            </a:xfrm>
            <a:custGeom>
              <a:avLst/>
              <a:gdLst>
                <a:gd name="T0" fmla="*/ 3588 w 3598"/>
                <a:gd name="T1" fmla="*/ 0 h 4952"/>
                <a:gd name="T2" fmla="*/ 3588 w 3598"/>
                <a:gd name="T3" fmla="*/ 0 h 4952"/>
                <a:gd name="T4" fmla="*/ 1103 w 3598"/>
                <a:gd name="T5" fmla="*/ 1445 h 4952"/>
                <a:gd name="T6" fmla="*/ 1103 w 3598"/>
                <a:gd name="T7" fmla="*/ 4319 h 4952"/>
                <a:gd name="T8" fmla="*/ 1103 w 3598"/>
                <a:gd name="T9" fmla="*/ 4319 h 4952"/>
                <a:gd name="T10" fmla="*/ 3597 w 3598"/>
                <a:gd name="T11" fmla="*/ 2873 h 4952"/>
                <a:gd name="T12" fmla="*/ 3588 w 3598"/>
                <a:gd name="T13" fmla="*/ 0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88" y="0"/>
                  </a:moveTo>
                  <a:lnTo>
                    <a:pt x="3588" y="0"/>
                  </a:lnTo>
                  <a:cubicBezTo>
                    <a:pt x="1103" y="1445"/>
                    <a:pt x="1103" y="1445"/>
                    <a:pt x="1103" y="1445"/>
                  </a:cubicBezTo>
                  <a:cubicBezTo>
                    <a:pt x="0" y="2087"/>
                    <a:pt x="0" y="3677"/>
                    <a:pt x="1103" y="4319"/>
                  </a:cubicBezTo>
                  <a:lnTo>
                    <a:pt x="1103" y="4319"/>
                  </a:lnTo>
                  <a:cubicBezTo>
                    <a:pt x="2214" y="4951"/>
                    <a:pt x="3597" y="4147"/>
                    <a:pt x="3597" y="2873"/>
                  </a:cubicBezTo>
                  <a:cubicBezTo>
                    <a:pt x="3588" y="0"/>
                    <a:pt x="3588" y="0"/>
                    <a:pt x="3588" y="0"/>
                  </a:cubicBezTo>
                </a:path>
              </a:pathLst>
            </a:custGeom>
            <a:solidFill>
              <a:srgbClr val="EDA13E"/>
            </a:solidFill>
            <a:ln w="22680" cap="flat">
              <a:noFill/>
              <a:round/>
              <a:headEnd/>
              <a:tailEnd/>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66" name="Freeform 399">
              <a:extLst>
                <a:ext uri="{FF2B5EF4-FFF2-40B4-BE49-F238E27FC236}">
                  <a16:creationId xmlns:a16="http://schemas.microsoft.com/office/drawing/2014/main" id="{AAA7A423-071B-93F7-7C04-61816D587F74}"/>
                </a:ext>
              </a:extLst>
            </p:cNvPr>
            <p:cNvSpPr>
              <a:spLocks noChangeArrowheads="1"/>
            </p:cNvSpPr>
            <p:nvPr/>
          </p:nvSpPr>
          <p:spPr bwMode="auto">
            <a:xfrm>
              <a:off x="3895241" y="1732625"/>
              <a:ext cx="1647697" cy="2267602"/>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F16924"/>
            </a:solidFill>
            <a:ln>
              <a:noFill/>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107" name="Google Shape;264;p9">
              <a:extLst>
                <a:ext uri="{FF2B5EF4-FFF2-40B4-BE49-F238E27FC236}">
                  <a16:creationId xmlns:a16="http://schemas.microsoft.com/office/drawing/2014/main" id="{1D406F91-EE84-CC05-B324-358273469F69}"/>
                </a:ext>
              </a:extLst>
            </p:cNvPr>
            <p:cNvSpPr txBox="1"/>
            <p:nvPr/>
          </p:nvSpPr>
          <p:spPr>
            <a:xfrm>
              <a:off x="7501169" y="2372595"/>
              <a:ext cx="2364728"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B41F7A"/>
                  </a:solidFill>
                  <a:latin typeface="Calibri" panose="020F0502020204030204" pitchFamily="34" charset="0"/>
                  <a:ea typeface="Lato"/>
                  <a:cs typeface="Calibri" panose="020F0502020204030204" pitchFamily="34" charset="0"/>
                  <a:sym typeface="Lato"/>
                </a:rPr>
                <a:t>SUPPLY CHAIN DISRUPTIONS</a:t>
              </a:r>
            </a:p>
          </p:txBody>
        </p:sp>
        <p:sp>
          <p:nvSpPr>
            <p:cNvPr id="124" name="Text Placeholder 2">
              <a:extLst>
                <a:ext uri="{FF2B5EF4-FFF2-40B4-BE49-F238E27FC236}">
                  <a16:creationId xmlns:a16="http://schemas.microsoft.com/office/drawing/2014/main" id="{DDBEF327-8F6B-E447-EE59-6696D48E9896}"/>
                </a:ext>
              </a:extLst>
            </p:cNvPr>
            <p:cNvSpPr txBox="1">
              <a:spLocks/>
            </p:cNvSpPr>
            <p:nvPr/>
          </p:nvSpPr>
          <p:spPr>
            <a:xfrm>
              <a:off x="6151780" y="2165673"/>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01</a:t>
              </a:r>
            </a:p>
          </p:txBody>
        </p:sp>
        <p:grpSp>
          <p:nvGrpSpPr>
            <p:cNvPr id="144" name="Graphic 3">
              <a:extLst>
                <a:ext uri="{FF2B5EF4-FFF2-40B4-BE49-F238E27FC236}">
                  <a16:creationId xmlns:a16="http://schemas.microsoft.com/office/drawing/2014/main" id="{D31EF816-8D28-422C-FFF9-61FA314A9544}"/>
                </a:ext>
              </a:extLst>
            </p:cNvPr>
            <p:cNvGrpSpPr/>
            <p:nvPr/>
          </p:nvGrpSpPr>
          <p:grpSpPr>
            <a:xfrm>
              <a:off x="5700153" y="2765640"/>
              <a:ext cx="704267" cy="702372"/>
              <a:chOff x="2489340" y="369316"/>
              <a:chExt cx="1020309" cy="1017564"/>
            </a:xfrm>
            <a:solidFill>
              <a:schemeClr val="bg1"/>
            </a:solidFill>
          </p:grpSpPr>
          <p:grpSp>
            <p:nvGrpSpPr>
              <p:cNvPr id="145" name="Graphic 3">
                <a:extLst>
                  <a:ext uri="{FF2B5EF4-FFF2-40B4-BE49-F238E27FC236}">
                    <a16:creationId xmlns:a16="http://schemas.microsoft.com/office/drawing/2014/main" id="{AA16AEB4-7058-A0E9-DA26-5BE9B84E26D7}"/>
                  </a:ext>
                </a:extLst>
              </p:cNvPr>
              <p:cNvGrpSpPr/>
              <p:nvPr/>
            </p:nvGrpSpPr>
            <p:grpSpPr>
              <a:xfrm>
                <a:off x="2489340" y="369316"/>
                <a:ext cx="1020309" cy="1017564"/>
                <a:chOff x="2489340" y="369316"/>
                <a:chExt cx="1020309" cy="1017564"/>
              </a:xfrm>
              <a:grpFill/>
            </p:grpSpPr>
            <p:sp>
              <p:nvSpPr>
                <p:cNvPr id="147" name="Freeform 146">
                  <a:extLst>
                    <a:ext uri="{FF2B5EF4-FFF2-40B4-BE49-F238E27FC236}">
                      <a16:creationId xmlns:a16="http://schemas.microsoft.com/office/drawing/2014/main" id="{E4BE1100-18AE-B156-9D3D-613F97859521}"/>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grpFill/>
                <a:ln w="27426"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C9B1C66-0C5B-2247-A1F1-23D5C8A2F27D}"/>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grpFill/>
                <a:ln w="27426"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BABB35A0-735A-D732-258A-38162B395C2F}"/>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grpFill/>
              <a:ln w="27426" cap="flat">
                <a:noFill/>
                <a:prstDash val="solid"/>
                <a:miter/>
              </a:ln>
            </p:spPr>
            <p:txBody>
              <a:bodyPr rtlCol="0" anchor="ctr"/>
              <a:lstStyle/>
              <a:p>
                <a:endParaRPr lang="en-US"/>
              </a:p>
            </p:txBody>
          </p:sp>
        </p:grpSp>
        <p:grpSp>
          <p:nvGrpSpPr>
            <p:cNvPr id="151" name="Graphic 3">
              <a:extLst>
                <a:ext uri="{FF2B5EF4-FFF2-40B4-BE49-F238E27FC236}">
                  <a16:creationId xmlns:a16="http://schemas.microsoft.com/office/drawing/2014/main" id="{57253DC3-FF02-8702-45A1-7F121FF1CACC}"/>
                </a:ext>
              </a:extLst>
            </p:cNvPr>
            <p:cNvGrpSpPr/>
            <p:nvPr/>
          </p:nvGrpSpPr>
          <p:grpSpPr>
            <a:xfrm>
              <a:off x="6111860" y="3638930"/>
              <a:ext cx="759780" cy="655871"/>
              <a:chOff x="662657" y="2010078"/>
              <a:chExt cx="1091621" cy="942328"/>
            </a:xfrm>
            <a:solidFill>
              <a:schemeClr val="bg1"/>
            </a:solidFill>
          </p:grpSpPr>
          <p:sp>
            <p:nvSpPr>
              <p:cNvPr id="152" name="Freeform 151">
                <a:extLst>
                  <a:ext uri="{FF2B5EF4-FFF2-40B4-BE49-F238E27FC236}">
                    <a16:creationId xmlns:a16="http://schemas.microsoft.com/office/drawing/2014/main" id="{8088C444-1DCF-0DC6-8357-863718A37312}"/>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CBEFA77B-A491-4E28-E0E6-726A49A79804}"/>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6870AD58-FEFB-E82A-EFD6-0FC0454575E4}"/>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grpSp>
            <p:nvGrpSpPr>
              <p:cNvPr id="155" name="Graphic 3">
                <a:extLst>
                  <a:ext uri="{FF2B5EF4-FFF2-40B4-BE49-F238E27FC236}">
                    <a16:creationId xmlns:a16="http://schemas.microsoft.com/office/drawing/2014/main" id="{BC01CE80-F856-0F78-C6FC-2A3770C9E73F}"/>
                  </a:ext>
                </a:extLst>
              </p:cNvPr>
              <p:cNvGrpSpPr/>
              <p:nvPr/>
            </p:nvGrpSpPr>
            <p:grpSpPr>
              <a:xfrm>
                <a:off x="662657" y="2010078"/>
                <a:ext cx="1091621" cy="942328"/>
                <a:chOff x="662657" y="2010078"/>
                <a:chExt cx="1091621" cy="942328"/>
              </a:xfrm>
              <a:grpFill/>
            </p:grpSpPr>
            <p:sp>
              <p:nvSpPr>
                <p:cNvPr id="156" name="Freeform 155">
                  <a:extLst>
                    <a:ext uri="{FF2B5EF4-FFF2-40B4-BE49-F238E27FC236}">
                      <a16:creationId xmlns:a16="http://schemas.microsoft.com/office/drawing/2014/main" id="{7794505E-C378-2419-F867-ECA4A2344110}"/>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74513C1E-92AB-2819-F2B5-82ABA10590A1}"/>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sp>
          <p:nvSpPr>
            <p:cNvPr id="158" name="Google Shape;264;p9">
              <a:extLst>
                <a:ext uri="{FF2B5EF4-FFF2-40B4-BE49-F238E27FC236}">
                  <a16:creationId xmlns:a16="http://schemas.microsoft.com/office/drawing/2014/main" id="{8AB22D5D-87F8-AB3C-5D14-3FC4F7CE9EDE}"/>
                </a:ext>
              </a:extLst>
            </p:cNvPr>
            <p:cNvSpPr txBox="1"/>
            <p:nvPr/>
          </p:nvSpPr>
          <p:spPr>
            <a:xfrm>
              <a:off x="8294589" y="3843042"/>
              <a:ext cx="2364728"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7F1C58"/>
                  </a:solidFill>
                  <a:latin typeface="Calibri" panose="020F0502020204030204" pitchFamily="34" charset="0"/>
                  <a:ea typeface="Lato"/>
                  <a:cs typeface="Calibri" panose="020F0502020204030204" pitchFamily="34" charset="0"/>
                  <a:sym typeface="Lato"/>
                </a:rPr>
                <a:t>COMMUNICATION BARRIERS</a:t>
              </a:r>
            </a:p>
          </p:txBody>
        </p:sp>
        <p:sp>
          <p:nvSpPr>
            <p:cNvPr id="160" name="Google Shape;264;p9">
              <a:extLst>
                <a:ext uri="{FF2B5EF4-FFF2-40B4-BE49-F238E27FC236}">
                  <a16:creationId xmlns:a16="http://schemas.microsoft.com/office/drawing/2014/main" id="{48339874-FE19-8F66-3B82-EAC56551578A}"/>
                </a:ext>
              </a:extLst>
            </p:cNvPr>
            <p:cNvSpPr txBox="1"/>
            <p:nvPr/>
          </p:nvSpPr>
          <p:spPr>
            <a:xfrm>
              <a:off x="7524693" y="5351373"/>
              <a:ext cx="2250361"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F16924"/>
                  </a:solidFill>
                  <a:latin typeface="Calibri" panose="020F0502020204030204" pitchFamily="34" charset="0"/>
                  <a:ea typeface="Lato"/>
                  <a:cs typeface="Calibri" panose="020F0502020204030204" pitchFamily="34" charset="0"/>
                  <a:sym typeface="Lato"/>
                </a:rPr>
                <a:t>DAMAGED BUILDINGS</a:t>
              </a:r>
            </a:p>
          </p:txBody>
        </p:sp>
        <p:sp>
          <p:nvSpPr>
            <p:cNvPr id="169" name="Google Shape;264;p9">
              <a:extLst>
                <a:ext uri="{FF2B5EF4-FFF2-40B4-BE49-F238E27FC236}">
                  <a16:creationId xmlns:a16="http://schemas.microsoft.com/office/drawing/2014/main" id="{18251F66-B7BD-3E2A-2991-A01650B872F4}"/>
                </a:ext>
              </a:extLst>
            </p:cNvPr>
            <p:cNvSpPr txBox="1"/>
            <p:nvPr/>
          </p:nvSpPr>
          <p:spPr>
            <a:xfrm>
              <a:off x="1240339" y="5351373"/>
              <a:ext cx="2433775"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EDA13E"/>
                  </a:solidFill>
                  <a:latin typeface="Calibri" panose="020F0502020204030204" pitchFamily="34" charset="0"/>
                  <a:ea typeface="Lato"/>
                  <a:cs typeface="Calibri" panose="020F0502020204030204" pitchFamily="34" charset="0"/>
                  <a:sym typeface="Lato"/>
                </a:rPr>
                <a:t>LOSS OF EQUIPMENT</a:t>
              </a:r>
            </a:p>
          </p:txBody>
        </p:sp>
        <p:sp>
          <p:nvSpPr>
            <p:cNvPr id="171" name="Google Shape;264;p9">
              <a:extLst>
                <a:ext uri="{FF2B5EF4-FFF2-40B4-BE49-F238E27FC236}">
                  <a16:creationId xmlns:a16="http://schemas.microsoft.com/office/drawing/2014/main" id="{DA3347FC-8C1B-D7CE-F8C7-7701DBFED6E0}"/>
                </a:ext>
              </a:extLst>
            </p:cNvPr>
            <p:cNvSpPr txBox="1"/>
            <p:nvPr/>
          </p:nvSpPr>
          <p:spPr>
            <a:xfrm>
              <a:off x="337456" y="3843042"/>
              <a:ext cx="2422801"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B41F7A"/>
                  </a:solidFill>
                  <a:latin typeface="Calibri" panose="020F0502020204030204" pitchFamily="34" charset="0"/>
                  <a:ea typeface="Lato"/>
                  <a:cs typeface="Calibri" panose="020F0502020204030204" pitchFamily="34" charset="0"/>
                  <a:sym typeface="Lato"/>
                </a:rPr>
                <a:t>LOSS OF PERSONNEL</a:t>
              </a:r>
            </a:p>
          </p:txBody>
        </p:sp>
        <p:sp>
          <p:nvSpPr>
            <p:cNvPr id="173" name="Google Shape;264;p9">
              <a:extLst>
                <a:ext uri="{FF2B5EF4-FFF2-40B4-BE49-F238E27FC236}">
                  <a16:creationId xmlns:a16="http://schemas.microsoft.com/office/drawing/2014/main" id="{1399E513-B4CF-7228-A35C-530F8DCB18F9}"/>
                </a:ext>
              </a:extLst>
            </p:cNvPr>
            <p:cNvSpPr txBox="1"/>
            <p:nvPr/>
          </p:nvSpPr>
          <p:spPr>
            <a:xfrm>
              <a:off x="1860667" y="2372595"/>
              <a:ext cx="1692116"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F16924"/>
                  </a:solidFill>
                  <a:latin typeface="Calibri" panose="020F0502020204030204" pitchFamily="34" charset="0"/>
                  <a:ea typeface="Lato"/>
                  <a:cs typeface="Calibri" panose="020F0502020204030204" pitchFamily="34" charset="0"/>
                  <a:sym typeface="Lato"/>
                </a:rPr>
                <a:t>LOSS OF </a:t>
              </a:r>
            </a:p>
            <a:p>
              <a:pPr lvl="0" algn="r">
                <a:lnSpc>
                  <a:spcPts val="2020"/>
                </a:lnSpc>
                <a:buClr>
                  <a:srgbClr val="000000"/>
                </a:buClr>
                <a:buSzPts val="3600"/>
              </a:pPr>
              <a:r>
                <a:rPr lang="en-US" sz="2100" b="1" dirty="0">
                  <a:solidFill>
                    <a:srgbClr val="F16924"/>
                  </a:solidFill>
                  <a:latin typeface="Calibri" panose="020F0502020204030204" pitchFamily="34" charset="0"/>
                  <a:ea typeface="Lato"/>
                  <a:cs typeface="Calibri" panose="020F0502020204030204" pitchFamily="34" charset="0"/>
                  <a:sym typeface="Lato"/>
                </a:rPr>
                <a:t>CLIENTELE</a:t>
              </a:r>
            </a:p>
          </p:txBody>
        </p:sp>
        <p:grpSp>
          <p:nvGrpSpPr>
            <p:cNvPr id="5" name="Graphic 67">
              <a:extLst>
                <a:ext uri="{FF2B5EF4-FFF2-40B4-BE49-F238E27FC236}">
                  <a16:creationId xmlns:a16="http://schemas.microsoft.com/office/drawing/2014/main" id="{F3057034-30C0-1A6E-87BD-0759DADC6BBB}"/>
                </a:ext>
              </a:extLst>
            </p:cNvPr>
            <p:cNvGrpSpPr/>
            <p:nvPr/>
          </p:nvGrpSpPr>
          <p:grpSpPr>
            <a:xfrm>
              <a:off x="5736935" y="4454316"/>
              <a:ext cx="695618" cy="693960"/>
              <a:chOff x="5199535" y="2690612"/>
              <a:chExt cx="1221940" cy="1219028"/>
            </a:xfrm>
            <a:solidFill>
              <a:schemeClr val="bg1"/>
            </a:solidFill>
          </p:grpSpPr>
          <p:sp>
            <p:nvSpPr>
              <p:cNvPr id="6" name="Freeform 5">
                <a:extLst>
                  <a:ext uri="{FF2B5EF4-FFF2-40B4-BE49-F238E27FC236}">
                    <a16:creationId xmlns:a16="http://schemas.microsoft.com/office/drawing/2014/main" id="{29440B11-2BEA-3B49-1295-1BC6B693338E}"/>
                  </a:ext>
                </a:extLst>
              </p:cNvPr>
              <p:cNvSpPr/>
              <p:nvPr/>
            </p:nvSpPr>
            <p:spPr>
              <a:xfrm>
                <a:off x="6280098" y="3563391"/>
                <a:ext cx="141377" cy="345727"/>
              </a:xfrm>
              <a:custGeom>
                <a:avLst/>
                <a:gdLst>
                  <a:gd name="connsiteX0" fmla="*/ 140932 w 141377"/>
                  <a:gd name="connsiteY0" fmla="*/ 337311 h 345727"/>
                  <a:gd name="connsiteX1" fmla="*/ 120429 w 141377"/>
                  <a:gd name="connsiteY1" fmla="*/ 344444 h 345727"/>
                  <a:gd name="connsiteX2" fmla="*/ 111069 w 141377"/>
                  <a:gd name="connsiteY2" fmla="*/ 323045 h 345727"/>
                  <a:gd name="connsiteX3" fmla="*/ 111069 w 141377"/>
                  <a:gd name="connsiteY3" fmla="*/ 59564 h 345727"/>
                  <a:gd name="connsiteX4" fmla="*/ 111069 w 141377"/>
                  <a:gd name="connsiteY4" fmla="*/ 43960 h 345727"/>
                  <a:gd name="connsiteX5" fmla="*/ 62931 w 141377"/>
                  <a:gd name="connsiteY5" fmla="*/ 36827 h 345727"/>
                  <a:gd name="connsiteX6" fmla="*/ 14793 w 141377"/>
                  <a:gd name="connsiteY6" fmla="*/ 29693 h 345727"/>
                  <a:gd name="connsiteX7" fmla="*/ 85 w 141377"/>
                  <a:gd name="connsiteY7" fmla="*/ 12752 h 345727"/>
                  <a:gd name="connsiteX8" fmla="*/ 18359 w 141377"/>
                  <a:gd name="connsiteY8" fmla="*/ 269 h 345727"/>
                  <a:gd name="connsiteX9" fmla="*/ 128006 w 141377"/>
                  <a:gd name="connsiteY9" fmla="*/ 15873 h 345727"/>
                  <a:gd name="connsiteX10" fmla="*/ 141378 w 141377"/>
                  <a:gd name="connsiteY10" fmla="*/ 24789 h 345727"/>
                  <a:gd name="connsiteX11" fmla="*/ 140932 w 141377"/>
                  <a:gd name="connsiteY11" fmla="*/ 337311 h 3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77" h="345727">
                    <a:moveTo>
                      <a:pt x="140932" y="337311"/>
                    </a:moveTo>
                    <a:cubicBezTo>
                      <a:pt x="135138" y="342215"/>
                      <a:pt x="129343" y="348457"/>
                      <a:pt x="120429" y="344444"/>
                    </a:cubicBezTo>
                    <a:cubicBezTo>
                      <a:pt x="111069" y="340432"/>
                      <a:pt x="111069" y="331516"/>
                      <a:pt x="111069" y="323045"/>
                    </a:cubicBezTo>
                    <a:cubicBezTo>
                      <a:pt x="111069" y="235218"/>
                      <a:pt x="111069" y="147391"/>
                      <a:pt x="111069" y="59564"/>
                    </a:cubicBezTo>
                    <a:cubicBezTo>
                      <a:pt x="111069" y="54660"/>
                      <a:pt x="111069" y="50201"/>
                      <a:pt x="111069" y="43960"/>
                    </a:cubicBezTo>
                    <a:cubicBezTo>
                      <a:pt x="94577" y="41731"/>
                      <a:pt x="78977" y="39056"/>
                      <a:pt x="62931" y="36827"/>
                    </a:cubicBezTo>
                    <a:cubicBezTo>
                      <a:pt x="46885" y="34598"/>
                      <a:pt x="30839" y="32368"/>
                      <a:pt x="14793" y="29693"/>
                    </a:cubicBezTo>
                    <a:cubicBezTo>
                      <a:pt x="5433" y="28356"/>
                      <a:pt x="-807" y="23006"/>
                      <a:pt x="85" y="12752"/>
                    </a:cubicBezTo>
                    <a:cubicBezTo>
                      <a:pt x="1422" y="2498"/>
                      <a:pt x="8999" y="-1068"/>
                      <a:pt x="18359" y="269"/>
                    </a:cubicBezTo>
                    <a:cubicBezTo>
                      <a:pt x="54908" y="5173"/>
                      <a:pt x="91457" y="10077"/>
                      <a:pt x="128006" y="15873"/>
                    </a:cubicBezTo>
                    <a:cubicBezTo>
                      <a:pt x="132909" y="16765"/>
                      <a:pt x="136920" y="21669"/>
                      <a:pt x="141378" y="24789"/>
                    </a:cubicBezTo>
                    <a:cubicBezTo>
                      <a:pt x="140932" y="128666"/>
                      <a:pt x="140932" y="232989"/>
                      <a:pt x="140932" y="337311"/>
                    </a:cubicBezTo>
                    <a:close/>
                  </a:path>
                </a:pathLst>
              </a:custGeom>
              <a:grpFill/>
              <a:ln w="445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B4BDFC2-8906-EC54-D12E-4A14122FF05C}"/>
                  </a:ext>
                </a:extLst>
              </p:cNvPr>
              <p:cNvSpPr/>
              <p:nvPr/>
            </p:nvSpPr>
            <p:spPr>
              <a:xfrm>
                <a:off x="5199535" y="3040686"/>
                <a:ext cx="1060585" cy="868955"/>
              </a:xfrm>
              <a:custGeom>
                <a:avLst/>
                <a:gdLst>
                  <a:gd name="connsiteX0" fmla="*/ 871159 w 1060585"/>
                  <a:gd name="connsiteY0" fmla="*/ 671433 h 868955"/>
                  <a:gd name="connsiteX1" fmla="*/ 755718 w 1060585"/>
                  <a:gd name="connsiteY1" fmla="*/ 628634 h 868955"/>
                  <a:gd name="connsiteX2" fmla="*/ 706688 w 1060585"/>
                  <a:gd name="connsiteY2" fmla="*/ 620164 h 868955"/>
                  <a:gd name="connsiteX3" fmla="*/ 688414 w 1060585"/>
                  <a:gd name="connsiteY3" fmla="*/ 605451 h 868955"/>
                  <a:gd name="connsiteX4" fmla="*/ 665237 w 1060585"/>
                  <a:gd name="connsiteY4" fmla="*/ 551953 h 868955"/>
                  <a:gd name="connsiteX5" fmla="*/ 652756 w 1060585"/>
                  <a:gd name="connsiteY5" fmla="*/ 538578 h 868955"/>
                  <a:gd name="connsiteX6" fmla="*/ 573864 w 1060585"/>
                  <a:gd name="connsiteY6" fmla="*/ 493996 h 868955"/>
                  <a:gd name="connsiteX7" fmla="*/ 486503 w 1060585"/>
                  <a:gd name="connsiteY7" fmla="*/ 466355 h 868955"/>
                  <a:gd name="connsiteX8" fmla="*/ 459314 w 1060585"/>
                  <a:gd name="connsiteY8" fmla="*/ 462788 h 868955"/>
                  <a:gd name="connsiteX9" fmla="*/ 445497 w 1060585"/>
                  <a:gd name="connsiteY9" fmla="*/ 445401 h 868955"/>
                  <a:gd name="connsiteX10" fmla="*/ 461097 w 1060585"/>
                  <a:gd name="connsiteY10" fmla="*/ 335729 h 868955"/>
                  <a:gd name="connsiteX11" fmla="*/ 476251 w 1060585"/>
                  <a:gd name="connsiteY11" fmla="*/ 321908 h 868955"/>
                  <a:gd name="connsiteX12" fmla="*/ 570298 w 1060585"/>
                  <a:gd name="connsiteY12" fmla="*/ 292038 h 868955"/>
                  <a:gd name="connsiteX13" fmla="*/ 581887 w 1060585"/>
                  <a:gd name="connsiteY13" fmla="*/ 276434 h 868955"/>
                  <a:gd name="connsiteX14" fmla="*/ 581887 w 1060585"/>
                  <a:gd name="connsiteY14" fmla="*/ 214465 h 868955"/>
                  <a:gd name="connsiteX15" fmla="*/ 585453 w 1060585"/>
                  <a:gd name="connsiteY15" fmla="*/ 182365 h 868955"/>
                  <a:gd name="connsiteX16" fmla="*/ 565395 w 1060585"/>
                  <a:gd name="connsiteY16" fmla="*/ 199753 h 868955"/>
                  <a:gd name="connsiteX17" fmla="*/ 542218 w 1060585"/>
                  <a:gd name="connsiteY17" fmla="*/ 200644 h 868955"/>
                  <a:gd name="connsiteX18" fmla="*/ 546229 w 1060585"/>
                  <a:gd name="connsiteY18" fmla="*/ 177016 h 868955"/>
                  <a:gd name="connsiteX19" fmla="*/ 672814 w 1060585"/>
                  <a:gd name="connsiteY19" fmla="*/ 66452 h 868955"/>
                  <a:gd name="connsiteX20" fmla="*/ 695991 w 1060585"/>
                  <a:gd name="connsiteY20" fmla="*/ 64668 h 868955"/>
                  <a:gd name="connsiteX21" fmla="*/ 695545 w 1060585"/>
                  <a:gd name="connsiteY21" fmla="*/ 86959 h 868955"/>
                  <a:gd name="connsiteX22" fmla="*/ 618436 w 1060585"/>
                  <a:gd name="connsiteY22" fmla="*/ 194403 h 868955"/>
                  <a:gd name="connsiteX23" fmla="*/ 612196 w 1060585"/>
                  <a:gd name="connsiteY23" fmla="*/ 214019 h 868955"/>
                  <a:gd name="connsiteX24" fmla="*/ 611750 w 1060585"/>
                  <a:gd name="connsiteY24" fmla="*/ 292930 h 868955"/>
                  <a:gd name="connsiteX25" fmla="*/ 593921 w 1060585"/>
                  <a:gd name="connsiteY25" fmla="*/ 316558 h 868955"/>
                  <a:gd name="connsiteX26" fmla="*/ 498537 w 1060585"/>
                  <a:gd name="connsiteY26" fmla="*/ 346428 h 868955"/>
                  <a:gd name="connsiteX27" fmla="*/ 488732 w 1060585"/>
                  <a:gd name="connsiteY27" fmla="*/ 354453 h 868955"/>
                  <a:gd name="connsiteX28" fmla="*/ 477143 w 1060585"/>
                  <a:gd name="connsiteY28" fmla="*/ 435593 h 868955"/>
                  <a:gd name="connsiteX29" fmla="*/ 619327 w 1060585"/>
                  <a:gd name="connsiteY29" fmla="*/ 455209 h 868955"/>
                  <a:gd name="connsiteX30" fmla="*/ 627796 w 1060585"/>
                  <a:gd name="connsiteY30" fmla="*/ 393240 h 868955"/>
                  <a:gd name="connsiteX31" fmla="*/ 649636 w 1060585"/>
                  <a:gd name="connsiteY31" fmla="*/ 233635 h 868955"/>
                  <a:gd name="connsiteX32" fmla="*/ 670139 w 1060585"/>
                  <a:gd name="connsiteY32" fmla="*/ 217586 h 868955"/>
                  <a:gd name="connsiteX33" fmla="*/ 868485 w 1060585"/>
                  <a:gd name="connsiteY33" fmla="*/ 244781 h 868955"/>
                  <a:gd name="connsiteX34" fmla="*/ 885422 w 1060585"/>
                  <a:gd name="connsiteY34" fmla="*/ 266180 h 868955"/>
                  <a:gd name="connsiteX35" fmla="*/ 863582 w 1060585"/>
                  <a:gd name="connsiteY35" fmla="*/ 429351 h 868955"/>
                  <a:gd name="connsiteX36" fmla="*/ 846199 w 1060585"/>
                  <a:gd name="connsiteY36" fmla="*/ 444955 h 868955"/>
                  <a:gd name="connsiteX37" fmla="*/ 833719 w 1060585"/>
                  <a:gd name="connsiteY37" fmla="*/ 424002 h 868955"/>
                  <a:gd name="connsiteX38" fmla="*/ 854222 w 1060585"/>
                  <a:gd name="connsiteY38" fmla="*/ 273313 h 868955"/>
                  <a:gd name="connsiteX39" fmla="*/ 677717 w 1060585"/>
                  <a:gd name="connsiteY39" fmla="*/ 249239 h 868955"/>
                  <a:gd name="connsiteX40" fmla="*/ 648745 w 1060585"/>
                  <a:gd name="connsiteY40" fmla="*/ 459221 h 868955"/>
                  <a:gd name="connsiteX41" fmla="*/ 996852 w 1060585"/>
                  <a:gd name="connsiteY41" fmla="*/ 506925 h 868955"/>
                  <a:gd name="connsiteX42" fmla="*/ 1001309 w 1060585"/>
                  <a:gd name="connsiteY42" fmla="*/ 477500 h 868955"/>
                  <a:gd name="connsiteX43" fmla="*/ 995069 w 1060585"/>
                  <a:gd name="connsiteY43" fmla="*/ 469921 h 868955"/>
                  <a:gd name="connsiteX44" fmla="*/ 958074 w 1060585"/>
                  <a:gd name="connsiteY44" fmla="*/ 446293 h 868955"/>
                  <a:gd name="connsiteX45" fmla="*/ 947377 w 1060585"/>
                  <a:gd name="connsiteY45" fmla="*/ 424447 h 868955"/>
                  <a:gd name="connsiteX46" fmla="*/ 929994 w 1060585"/>
                  <a:gd name="connsiteY46" fmla="*/ 363815 h 868955"/>
                  <a:gd name="connsiteX47" fmla="*/ 919297 w 1060585"/>
                  <a:gd name="connsiteY47" fmla="*/ 323246 h 868955"/>
                  <a:gd name="connsiteX48" fmla="*/ 908154 w 1060585"/>
                  <a:gd name="connsiteY48" fmla="*/ 221152 h 868955"/>
                  <a:gd name="connsiteX49" fmla="*/ 919297 w 1060585"/>
                  <a:gd name="connsiteY49" fmla="*/ 200644 h 868955"/>
                  <a:gd name="connsiteX50" fmla="*/ 938017 w 1060585"/>
                  <a:gd name="connsiteY50" fmla="*/ 213573 h 868955"/>
                  <a:gd name="connsiteX51" fmla="*/ 975903 w 1060585"/>
                  <a:gd name="connsiteY51" fmla="*/ 311208 h 868955"/>
                  <a:gd name="connsiteX52" fmla="*/ 995515 w 1060585"/>
                  <a:gd name="connsiteY52" fmla="*/ 334837 h 868955"/>
                  <a:gd name="connsiteX53" fmla="*/ 1018247 w 1060585"/>
                  <a:gd name="connsiteY53" fmla="*/ 350441 h 868955"/>
                  <a:gd name="connsiteX54" fmla="*/ 1030281 w 1060585"/>
                  <a:gd name="connsiteY54" fmla="*/ 263505 h 868955"/>
                  <a:gd name="connsiteX55" fmla="*/ 1048555 w 1060585"/>
                  <a:gd name="connsiteY55" fmla="*/ 244781 h 868955"/>
                  <a:gd name="connsiteX56" fmla="*/ 1060144 w 1060585"/>
                  <a:gd name="connsiteY56" fmla="*/ 267072 h 868955"/>
                  <a:gd name="connsiteX57" fmla="*/ 1042315 w 1060585"/>
                  <a:gd name="connsiteY57" fmla="*/ 400373 h 868955"/>
                  <a:gd name="connsiteX58" fmla="*/ 1039641 w 1060585"/>
                  <a:gd name="connsiteY58" fmla="*/ 414193 h 868955"/>
                  <a:gd name="connsiteX59" fmla="*/ 1028052 w 1060585"/>
                  <a:gd name="connsiteY59" fmla="*/ 424447 h 868955"/>
                  <a:gd name="connsiteX60" fmla="*/ 993732 w 1060585"/>
                  <a:gd name="connsiteY60" fmla="*/ 400819 h 868955"/>
                  <a:gd name="connsiteX61" fmla="*/ 991503 w 1060585"/>
                  <a:gd name="connsiteY61" fmla="*/ 382094 h 868955"/>
                  <a:gd name="connsiteX62" fmla="*/ 974566 w 1060585"/>
                  <a:gd name="connsiteY62" fmla="*/ 356236 h 868955"/>
                  <a:gd name="connsiteX63" fmla="*/ 952280 w 1060585"/>
                  <a:gd name="connsiteY63" fmla="*/ 338849 h 868955"/>
                  <a:gd name="connsiteX64" fmla="*/ 954509 w 1060585"/>
                  <a:gd name="connsiteY64" fmla="*/ 345537 h 868955"/>
                  <a:gd name="connsiteX65" fmla="*/ 964314 w 1060585"/>
                  <a:gd name="connsiteY65" fmla="*/ 358911 h 868955"/>
                  <a:gd name="connsiteX66" fmla="*/ 979469 w 1060585"/>
                  <a:gd name="connsiteY66" fmla="*/ 415085 h 868955"/>
                  <a:gd name="connsiteX67" fmla="*/ 984818 w 1060585"/>
                  <a:gd name="connsiteY67" fmla="*/ 427122 h 868955"/>
                  <a:gd name="connsiteX68" fmla="*/ 1022704 w 1060585"/>
                  <a:gd name="connsiteY68" fmla="*/ 451643 h 868955"/>
                  <a:gd name="connsiteX69" fmla="*/ 1032509 w 1060585"/>
                  <a:gd name="connsiteY69" fmla="*/ 473934 h 868955"/>
                  <a:gd name="connsiteX70" fmla="*/ 1025824 w 1060585"/>
                  <a:gd name="connsiteY70" fmla="*/ 522083 h 868955"/>
                  <a:gd name="connsiteX71" fmla="*/ 1004429 w 1060585"/>
                  <a:gd name="connsiteY71" fmla="*/ 538578 h 868955"/>
                  <a:gd name="connsiteX72" fmla="*/ 649191 w 1060585"/>
                  <a:gd name="connsiteY72" fmla="*/ 489983 h 868955"/>
                  <a:gd name="connsiteX73" fmla="*/ 623785 w 1060585"/>
                  <a:gd name="connsiteY73" fmla="*/ 489092 h 868955"/>
                  <a:gd name="connsiteX74" fmla="*/ 672368 w 1060585"/>
                  <a:gd name="connsiteY74" fmla="*/ 515841 h 868955"/>
                  <a:gd name="connsiteX75" fmla="*/ 691088 w 1060585"/>
                  <a:gd name="connsiteY75" fmla="*/ 536349 h 868955"/>
                  <a:gd name="connsiteX76" fmla="*/ 711146 w 1060585"/>
                  <a:gd name="connsiteY76" fmla="*/ 583606 h 868955"/>
                  <a:gd name="connsiteX77" fmla="*/ 724963 w 1060585"/>
                  <a:gd name="connsiteY77" fmla="*/ 594306 h 868955"/>
                  <a:gd name="connsiteX78" fmla="*/ 802072 w 1060585"/>
                  <a:gd name="connsiteY78" fmla="*/ 608126 h 868955"/>
                  <a:gd name="connsiteX79" fmla="*/ 840850 w 1060585"/>
                  <a:gd name="connsiteY79" fmla="*/ 621501 h 868955"/>
                  <a:gd name="connsiteX80" fmla="*/ 994178 w 1060585"/>
                  <a:gd name="connsiteY80" fmla="*/ 701303 h 868955"/>
                  <a:gd name="connsiteX81" fmla="*/ 1003092 w 1060585"/>
                  <a:gd name="connsiteY81" fmla="*/ 706653 h 868955"/>
                  <a:gd name="connsiteX82" fmla="*/ 1007995 w 1060585"/>
                  <a:gd name="connsiteY82" fmla="*/ 724040 h 868955"/>
                  <a:gd name="connsiteX83" fmla="*/ 993732 w 1060585"/>
                  <a:gd name="connsiteY83" fmla="*/ 732511 h 868955"/>
                  <a:gd name="connsiteX84" fmla="*/ 956737 w 1060585"/>
                  <a:gd name="connsiteY84" fmla="*/ 724486 h 868955"/>
                  <a:gd name="connsiteX85" fmla="*/ 799398 w 1060585"/>
                  <a:gd name="connsiteY85" fmla="*/ 686145 h 868955"/>
                  <a:gd name="connsiteX86" fmla="*/ 779341 w 1060585"/>
                  <a:gd name="connsiteY86" fmla="*/ 683916 h 868955"/>
                  <a:gd name="connsiteX87" fmla="*/ 668357 w 1060585"/>
                  <a:gd name="connsiteY87" fmla="*/ 683916 h 868955"/>
                  <a:gd name="connsiteX88" fmla="*/ 641613 w 1060585"/>
                  <a:gd name="connsiteY88" fmla="*/ 667421 h 868955"/>
                  <a:gd name="connsiteX89" fmla="*/ 603727 w 1060585"/>
                  <a:gd name="connsiteY89" fmla="*/ 589402 h 868955"/>
                  <a:gd name="connsiteX90" fmla="*/ 592139 w 1060585"/>
                  <a:gd name="connsiteY90" fmla="*/ 578702 h 868955"/>
                  <a:gd name="connsiteX91" fmla="*/ 392456 w 1060585"/>
                  <a:gd name="connsiteY91" fmla="*/ 501129 h 868955"/>
                  <a:gd name="connsiteX92" fmla="*/ 378639 w 1060585"/>
                  <a:gd name="connsiteY92" fmla="*/ 499346 h 868955"/>
                  <a:gd name="connsiteX93" fmla="*/ 43012 w 1060585"/>
                  <a:gd name="connsiteY93" fmla="*/ 564436 h 868955"/>
                  <a:gd name="connsiteX94" fmla="*/ 30532 w 1060585"/>
                  <a:gd name="connsiteY94" fmla="*/ 579594 h 868955"/>
                  <a:gd name="connsiteX95" fmla="*/ 30532 w 1060585"/>
                  <a:gd name="connsiteY95" fmla="*/ 844412 h 868955"/>
                  <a:gd name="connsiteX96" fmla="*/ 29195 w 1060585"/>
                  <a:gd name="connsiteY96" fmla="*/ 858233 h 868955"/>
                  <a:gd name="connsiteX97" fmla="*/ 15823 w 1060585"/>
                  <a:gd name="connsiteY97" fmla="*/ 868933 h 868955"/>
                  <a:gd name="connsiteX98" fmla="*/ 1114 w 1060585"/>
                  <a:gd name="connsiteY98" fmla="*/ 857787 h 868955"/>
                  <a:gd name="connsiteX99" fmla="*/ 223 w 1060585"/>
                  <a:gd name="connsiteY99" fmla="*/ 847533 h 868955"/>
                  <a:gd name="connsiteX100" fmla="*/ 223 w 1060585"/>
                  <a:gd name="connsiteY100" fmla="*/ 562652 h 868955"/>
                  <a:gd name="connsiteX101" fmla="*/ 19835 w 1060585"/>
                  <a:gd name="connsiteY101" fmla="*/ 539024 h 868955"/>
                  <a:gd name="connsiteX102" fmla="*/ 212831 w 1060585"/>
                  <a:gd name="connsiteY102" fmla="*/ 501575 h 868955"/>
                  <a:gd name="connsiteX103" fmla="*/ 224866 w 1060585"/>
                  <a:gd name="connsiteY103" fmla="*/ 498900 h 868955"/>
                  <a:gd name="connsiteX104" fmla="*/ 195448 w 1060585"/>
                  <a:gd name="connsiteY104" fmla="*/ 392348 h 868955"/>
                  <a:gd name="connsiteX105" fmla="*/ 138396 w 1060585"/>
                  <a:gd name="connsiteY105" fmla="*/ 407952 h 868955"/>
                  <a:gd name="connsiteX106" fmla="*/ 116556 w 1060585"/>
                  <a:gd name="connsiteY106" fmla="*/ 401265 h 868955"/>
                  <a:gd name="connsiteX107" fmla="*/ 130373 w 1060585"/>
                  <a:gd name="connsiteY107" fmla="*/ 378973 h 868955"/>
                  <a:gd name="connsiteX108" fmla="*/ 238237 w 1060585"/>
                  <a:gd name="connsiteY108" fmla="*/ 349103 h 868955"/>
                  <a:gd name="connsiteX109" fmla="*/ 352787 w 1060585"/>
                  <a:gd name="connsiteY109" fmla="*/ 317450 h 868955"/>
                  <a:gd name="connsiteX110" fmla="*/ 343427 w 1060585"/>
                  <a:gd name="connsiteY110" fmla="*/ 308979 h 868955"/>
                  <a:gd name="connsiteX111" fmla="*/ 207928 w 1060585"/>
                  <a:gd name="connsiteY111" fmla="*/ 188607 h 868955"/>
                  <a:gd name="connsiteX112" fmla="*/ 197231 w 1060585"/>
                  <a:gd name="connsiteY112" fmla="*/ 168991 h 868955"/>
                  <a:gd name="connsiteX113" fmla="*/ 215060 w 1060585"/>
                  <a:gd name="connsiteY113" fmla="*/ 154725 h 868955"/>
                  <a:gd name="connsiteX114" fmla="*/ 236009 w 1060585"/>
                  <a:gd name="connsiteY114" fmla="*/ 148483 h 868955"/>
                  <a:gd name="connsiteX115" fmla="*/ 114327 w 1060585"/>
                  <a:gd name="connsiteY115" fmla="*/ 41040 h 868955"/>
                  <a:gd name="connsiteX116" fmla="*/ 64406 w 1060585"/>
                  <a:gd name="connsiteY116" fmla="*/ 195740 h 868955"/>
                  <a:gd name="connsiteX117" fmla="*/ 88475 w 1060585"/>
                  <a:gd name="connsiteY117" fmla="*/ 189945 h 868955"/>
                  <a:gd name="connsiteX118" fmla="*/ 108087 w 1060585"/>
                  <a:gd name="connsiteY118" fmla="*/ 193511 h 868955"/>
                  <a:gd name="connsiteX119" fmla="*/ 110316 w 1060585"/>
                  <a:gd name="connsiteY119" fmla="*/ 213127 h 868955"/>
                  <a:gd name="connsiteX120" fmla="*/ 55046 w 1060585"/>
                  <a:gd name="connsiteY120" fmla="*/ 387890 h 868955"/>
                  <a:gd name="connsiteX121" fmla="*/ 51481 w 1060585"/>
                  <a:gd name="connsiteY121" fmla="*/ 400373 h 868955"/>
                  <a:gd name="connsiteX122" fmla="*/ 69755 w 1060585"/>
                  <a:gd name="connsiteY122" fmla="*/ 395915 h 868955"/>
                  <a:gd name="connsiteX123" fmla="*/ 90704 w 1060585"/>
                  <a:gd name="connsiteY123" fmla="*/ 405723 h 868955"/>
                  <a:gd name="connsiteX124" fmla="*/ 78670 w 1060585"/>
                  <a:gd name="connsiteY124" fmla="*/ 424447 h 868955"/>
                  <a:gd name="connsiteX125" fmla="*/ 32760 w 1060585"/>
                  <a:gd name="connsiteY125" fmla="*/ 436930 h 868955"/>
                  <a:gd name="connsiteX126" fmla="*/ 14932 w 1060585"/>
                  <a:gd name="connsiteY126" fmla="*/ 413302 h 868955"/>
                  <a:gd name="connsiteX127" fmla="*/ 71092 w 1060585"/>
                  <a:gd name="connsiteY127" fmla="*/ 238539 h 868955"/>
                  <a:gd name="connsiteX128" fmla="*/ 75104 w 1060585"/>
                  <a:gd name="connsiteY128" fmla="*/ 225164 h 868955"/>
                  <a:gd name="connsiteX129" fmla="*/ 51481 w 1060585"/>
                  <a:gd name="connsiteY129" fmla="*/ 230960 h 868955"/>
                  <a:gd name="connsiteX130" fmla="*/ 31869 w 1060585"/>
                  <a:gd name="connsiteY130" fmla="*/ 227839 h 868955"/>
                  <a:gd name="connsiteX131" fmla="*/ 29195 w 1060585"/>
                  <a:gd name="connsiteY131" fmla="*/ 208669 h 868955"/>
                  <a:gd name="connsiteX132" fmla="*/ 91150 w 1060585"/>
                  <a:gd name="connsiteY132" fmla="*/ 14736 h 868955"/>
                  <a:gd name="connsiteX133" fmla="*/ 120121 w 1060585"/>
                  <a:gd name="connsiteY133" fmla="*/ 6265 h 868955"/>
                  <a:gd name="connsiteX134" fmla="*/ 273895 w 1060585"/>
                  <a:gd name="connsiteY134" fmla="*/ 141796 h 868955"/>
                  <a:gd name="connsiteX135" fmla="*/ 266763 w 1060585"/>
                  <a:gd name="connsiteY135" fmla="*/ 171666 h 868955"/>
                  <a:gd name="connsiteX136" fmla="*/ 239574 w 1060585"/>
                  <a:gd name="connsiteY136" fmla="*/ 179245 h 868955"/>
                  <a:gd name="connsiteX137" fmla="*/ 251609 w 1060585"/>
                  <a:gd name="connsiteY137" fmla="*/ 187715 h 868955"/>
                  <a:gd name="connsiteX138" fmla="*/ 387108 w 1060585"/>
                  <a:gd name="connsiteY138" fmla="*/ 308088 h 868955"/>
                  <a:gd name="connsiteX139" fmla="*/ 397359 w 1060585"/>
                  <a:gd name="connsiteY139" fmla="*/ 327704 h 868955"/>
                  <a:gd name="connsiteX140" fmla="*/ 379085 w 1060585"/>
                  <a:gd name="connsiteY140" fmla="*/ 341970 h 868955"/>
                  <a:gd name="connsiteX141" fmla="*/ 223974 w 1060585"/>
                  <a:gd name="connsiteY141" fmla="*/ 384323 h 868955"/>
                  <a:gd name="connsiteX142" fmla="*/ 253837 w 1060585"/>
                  <a:gd name="connsiteY142" fmla="*/ 493550 h 868955"/>
                  <a:gd name="connsiteX143" fmla="*/ 315792 w 1060585"/>
                  <a:gd name="connsiteY143" fmla="*/ 481958 h 868955"/>
                  <a:gd name="connsiteX144" fmla="*/ 379085 w 1060585"/>
                  <a:gd name="connsiteY144" fmla="*/ 469921 h 868955"/>
                  <a:gd name="connsiteX145" fmla="*/ 397359 w 1060585"/>
                  <a:gd name="connsiteY145" fmla="*/ 472150 h 868955"/>
                  <a:gd name="connsiteX146" fmla="*/ 610413 w 1060585"/>
                  <a:gd name="connsiteY146" fmla="*/ 555073 h 868955"/>
                  <a:gd name="connsiteX147" fmla="*/ 626459 w 1060585"/>
                  <a:gd name="connsiteY147" fmla="*/ 569786 h 868955"/>
                  <a:gd name="connsiteX148" fmla="*/ 663899 w 1060585"/>
                  <a:gd name="connsiteY148" fmla="*/ 646913 h 868955"/>
                  <a:gd name="connsiteX149" fmla="*/ 677271 w 1060585"/>
                  <a:gd name="connsiteY149" fmla="*/ 655384 h 868955"/>
                  <a:gd name="connsiteX150" fmla="*/ 712037 w 1060585"/>
                  <a:gd name="connsiteY150" fmla="*/ 654938 h 868955"/>
                  <a:gd name="connsiteX151" fmla="*/ 864919 w 1060585"/>
                  <a:gd name="connsiteY151" fmla="*/ 672771 h 868955"/>
                  <a:gd name="connsiteX152" fmla="*/ 871159 w 1060585"/>
                  <a:gd name="connsiteY152" fmla="*/ 671433 h 8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60585" h="868955">
                    <a:moveTo>
                      <a:pt x="871159" y="671433"/>
                    </a:moveTo>
                    <a:cubicBezTo>
                      <a:pt x="835501" y="646913"/>
                      <a:pt x="797615" y="633092"/>
                      <a:pt x="755718" y="628634"/>
                    </a:cubicBezTo>
                    <a:cubicBezTo>
                      <a:pt x="739226" y="626851"/>
                      <a:pt x="722734" y="622393"/>
                      <a:pt x="706688" y="620164"/>
                    </a:cubicBezTo>
                    <a:cubicBezTo>
                      <a:pt x="697328" y="618826"/>
                      <a:pt x="691980" y="613922"/>
                      <a:pt x="688414" y="605451"/>
                    </a:cubicBezTo>
                    <a:cubicBezTo>
                      <a:pt x="680837" y="587619"/>
                      <a:pt x="673705" y="569340"/>
                      <a:pt x="665237" y="551953"/>
                    </a:cubicBezTo>
                    <a:cubicBezTo>
                      <a:pt x="662562" y="546603"/>
                      <a:pt x="658105" y="541699"/>
                      <a:pt x="652756" y="538578"/>
                    </a:cubicBezTo>
                    <a:cubicBezTo>
                      <a:pt x="626459" y="523420"/>
                      <a:pt x="599270" y="510491"/>
                      <a:pt x="573864" y="493996"/>
                    </a:cubicBezTo>
                    <a:cubicBezTo>
                      <a:pt x="546675" y="476609"/>
                      <a:pt x="517703" y="468584"/>
                      <a:pt x="486503" y="466355"/>
                    </a:cubicBezTo>
                    <a:cubicBezTo>
                      <a:pt x="477589" y="465463"/>
                      <a:pt x="468228" y="464126"/>
                      <a:pt x="459314" y="462788"/>
                    </a:cubicBezTo>
                    <a:cubicBezTo>
                      <a:pt x="449508" y="461005"/>
                      <a:pt x="444160" y="455209"/>
                      <a:pt x="445497" y="445401"/>
                    </a:cubicBezTo>
                    <a:cubicBezTo>
                      <a:pt x="450400" y="408844"/>
                      <a:pt x="454857" y="372286"/>
                      <a:pt x="461097" y="335729"/>
                    </a:cubicBezTo>
                    <a:cubicBezTo>
                      <a:pt x="461988" y="330379"/>
                      <a:pt x="470011" y="324137"/>
                      <a:pt x="476251" y="321908"/>
                    </a:cubicBezTo>
                    <a:cubicBezTo>
                      <a:pt x="507452" y="311208"/>
                      <a:pt x="539098" y="301400"/>
                      <a:pt x="570298" y="292038"/>
                    </a:cubicBezTo>
                    <a:cubicBezTo>
                      <a:pt x="578767" y="289363"/>
                      <a:pt x="582333" y="285796"/>
                      <a:pt x="581887" y="276434"/>
                    </a:cubicBezTo>
                    <a:cubicBezTo>
                      <a:pt x="580996" y="255926"/>
                      <a:pt x="581441" y="234973"/>
                      <a:pt x="581887" y="214465"/>
                    </a:cubicBezTo>
                    <a:cubicBezTo>
                      <a:pt x="582333" y="203319"/>
                      <a:pt x="584561" y="192619"/>
                      <a:pt x="585453" y="182365"/>
                    </a:cubicBezTo>
                    <a:cubicBezTo>
                      <a:pt x="580104" y="186824"/>
                      <a:pt x="572973" y="193511"/>
                      <a:pt x="565395" y="199753"/>
                    </a:cubicBezTo>
                    <a:cubicBezTo>
                      <a:pt x="557818" y="205994"/>
                      <a:pt x="549795" y="208223"/>
                      <a:pt x="542218" y="200644"/>
                    </a:cubicBezTo>
                    <a:cubicBezTo>
                      <a:pt x="535532" y="194403"/>
                      <a:pt x="537315" y="184595"/>
                      <a:pt x="546229" y="177016"/>
                    </a:cubicBezTo>
                    <a:cubicBezTo>
                      <a:pt x="588127" y="140012"/>
                      <a:pt x="630470" y="103009"/>
                      <a:pt x="672814" y="66452"/>
                    </a:cubicBezTo>
                    <a:cubicBezTo>
                      <a:pt x="680391" y="59764"/>
                      <a:pt x="687968" y="57089"/>
                      <a:pt x="695991" y="64668"/>
                    </a:cubicBezTo>
                    <a:cubicBezTo>
                      <a:pt x="703568" y="71801"/>
                      <a:pt x="700894" y="79826"/>
                      <a:pt x="695545" y="86959"/>
                    </a:cubicBezTo>
                    <a:cubicBezTo>
                      <a:pt x="669694" y="122625"/>
                      <a:pt x="643842" y="158291"/>
                      <a:pt x="618436" y="194403"/>
                    </a:cubicBezTo>
                    <a:cubicBezTo>
                      <a:pt x="614425" y="199753"/>
                      <a:pt x="612196" y="207332"/>
                      <a:pt x="612196" y="214019"/>
                    </a:cubicBezTo>
                    <a:cubicBezTo>
                      <a:pt x="611304" y="240322"/>
                      <a:pt x="610859" y="266626"/>
                      <a:pt x="611750" y="292930"/>
                    </a:cubicBezTo>
                    <a:cubicBezTo>
                      <a:pt x="612196" y="306750"/>
                      <a:pt x="606402" y="312992"/>
                      <a:pt x="593921" y="316558"/>
                    </a:cubicBezTo>
                    <a:cubicBezTo>
                      <a:pt x="561830" y="325920"/>
                      <a:pt x="530183" y="336174"/>
                      <a:pt x="498537" y="346428"/>
                    </a:cubicBezTo>
                    <a:cubicBezTo>
                      <a:pt x="494526" y="347766"/>
                      <a:pt x="489177" y="351332"/>
                      <a:pt x="488732" y="354453"/>
                    </a:cubicBezTo>
                    <a:cubicBezTo>
                      <a:pt x="484274" y="381202"/>
                      <a:pt x="481154" y="407952"/>
                      <a:pt x="477143" y="435593"/>
                    </a:cubicBezTo>
                    <a:cubicBezTo>
                      <a:pt x="524835" y="442280"/>
                      <a:pt x="571190" y="448522"/>
                      <a:pt x="619327" y="455209"/>
                    </a:cubicBezTo>
                    <a:cubicBezTo>
                      <a:pt x="622447" y="434255"/>
                      <a:pt x="625122" y="413748"/>
                      <a:pt x="627796" y="393240"/>
                    </a:cubicBezTo>
                    <a:cubicBezTo>
                      <a:pt x="634928" y="340187"/>
                      <a:pt x="642059" y="287134"/>
                      <a:pt x="649636" y="233635"/>
                    </a:cubicBezTo>
                    <a:cubicBezTo>
                      <a:pt x="651419" y="221152"/>
                      <a:pt x="658105" y="215802"/>
                      <a:pt x="670139" y="217586"/>
                    </a:cubicBezTo>
                    <a:cubicBezTo>
                      <a:pt x="736106" y="226502"/>
                      <a:pt x="802518" y="235864"/>
                      <a:pt x="868485" y="244781"/>
                    </a:cubicBezTo>
                    <a:cubicBezTo>
                      <a:pt x="883193" y="247010"/>
                      <a:pt x="887651" y="251468"/>
                      <a:pt x="885422" y="266180"/>
                    </a:cubicBezTo>
                    <a:cubicBezTo>
                      <a:pt x="878291" y="320571"/>
                      <a:pt x="871159" y="374961"/>
                      <a:pt x="863582" y="429351"/>
                    </a:cubicBezTo>
                    <a:cubicBezTo>
                      <a:pt x="862245" y="440497"/>
                      <a:pt x="854667" y="446293"/>
                      <a:pt x="846199" y="444955"/>
                    </a:cubicBezTo>
                    <a:cubicBezTo>
                      <a:pt x="836839" y="443618"/>
                      <a:pt x="832381" y="435593"/>
                      <a:pt x="833719" y="424002"/>
                    </a:cubicBezTo>
                    <a:cubicBezTo>
                      <a:pt x="840404" y="374515"/>
                      <a:pt x="847536" y="325029"/>
                      <a:pt x="854222" y="273313"/>
                    </a:cubicBezTo>
                    <a:cubicBezTo>
                      <a:pt x="795832" y="265289"/>
                      <a:pt x="737889" y="257264"/>
                      <a:pt x="677717" y="249239"/>
                    </a:cubicBezTo>
                    <a:cubicBezTo>
                      <a:pt x="667911" y="319233"/>
                      <a:pt x="658551" y="388782"/>
                      <a:pt x="648745" y="459221"/>
                    </a:cubicBezTo>
                    <a:cubicBezTo>
                      <a:pt x="764632" y="475271"/>
                      <a:pt x="880073" y="490875"/>
                      <a:pt x="996852" y="506925"/>
                    </a:cubicBezTo>
                    <a:cubicBezTo>
                      <a:pt x="998635" y="496671"/>
                      <a:pt x="1000418" y="486863"/>
                      <a:pt x="1001309" y="477500"/>
                    </a:cubicBezTo>
                    <a:cubicBezTo>
                      <a:pt x="1001309" y="475271"/>
                      <a:pt x="997743" y="471705"/>
                      <a:pt x="995069" y="469921"/>
                    </a:cubicBezTo>
                    <a:cubicBezTo>
                      <a:pt x="983035" y="461896"/>
                      <a:pt x="970554" y="453872"/>
                      <a:pt x="958074" y="446293"/>
                    </a:cubicBezTo>
                    <a:cubicBezTo>
                      <a:pt x="949606" y="441389"/>
                      <a:pt x="944257" y="434255"/>
                      <a:pt x="947377" y="424447"/>
                    </a:cubicBezTo>
                    <a:cubicBezTo>
                      <a:pt x="955400" y="399927"/>
                      <a:pt x="947377" y="380757"/>
                      <a:pt x="929994" y="363815"/>
                    </a:cubicBezTo>
                    <a:cubicBezTo>
                      <a:pt x="918405" y="352670"/>
                      <a:pt x="920634" y="337066"/>
                      <a:pt x="919297" y="323246"/>
                    </a:cubicBezTo>
                    <a:cubicBezTo>
                      <a:pt x="914840" y="289363"/>
                      <a:pt x="912165" y="255481"/>
                      <a:pt x="908154" y="221152"/>
                    </a:cubicBezTo>
                    <a:cubicBezTo>
                      <a:pt x="907262" y="211344"/>
                      <a:pt x="909045" y="203319"/>
                      <a:pt x="919297" y="200644"/>
                    </a:cubicBezTo>
                    <a:cubicBezTo>
                      <a:pt x="929103" y="198415"/>
                      <a:pt x="934451" y="204657"/>
                      <a:pt x="938017" y="213573"/>
                    </a:cubicBezTo>
                    <a:cubicBezTo>
                      <a:pt x="950497" y="246118"/>
                      <a:pt x="963869" y="278663"/>
                      <a:pt x="975903" y="311208"/>
                    </a:cubicBezTo>
                    <a:cubicBezTo>
                      <a:pt x="979915" y="321908"/>
                      <a:pt x="985709" y="329487"/>
                      <a:pt x="995515" y="334837"/>
                    </a:cubicBezTo>
                    <a:cubicBezTo>
                      <a:pt x="1003538" y="338849"/>
                      <a:pt x="1010223" y="345091"/>
                      <a:pt x="1018247" y="350441"/>
                    </a:cubicBezTo>
                    <a:cubicBezTo>
                      <a:pt x="1022258" y="321462"/>
                      <a:pt x="1026269" y="292484"/>
                      <a:pt x="1030281" y="263505"/>
                    </a:cubicBezTo>
                    <a:cubicBezTo>
                      <a:pt x="1032064" y="249685"/>
                      <a:pt x="1038304" y="243443"/>
                      <a:pt x="1048555" y="244781"/>
                    </a:cubicBezTo>
                    <a:cubicBezTo>
                      <a:pt x="1058361" y="246118"/>
                      <a:pt x="1061927" y="253697"/>
                      <a:pt x="1060144" y="267072"/>
                    </a:cubicBezTo>
                    <a:cubicBezTo>
                      <a:pt x="1053904" y="311654"/>
                      <a:pt x="1048110" y="356236"/>
                      <a:pt x="1042315" y="400373"/>
                    </a:cubicBezTo>
                    <a:cubicBezTo>
                      <a:pt x="1041870" y="405277"/>
                      <a:pt x="1041870" y="410627"/>
                      <a:pt x="1039641" y="414193"/>
                    </a:cubicBezTo>
                    <a:cubicBezTo>
                      <a:pt x="1036967" y="418652"/>
                      <a:pt x="1032509" y="423110"/>
                      <a:pt x="1028052" y="424447"/>
                    </a:cubicBezTo>
                    <a:cubicBezTo>
                      <a:pt x="1016018" y="427122"/>
                      <a:pt x="996406" y="412856"/>
                      <a:pt x="993732" y="400819"/>
                    </a:cubicBezTo>
                    <a:cubicBezTo>
                      <a:pt x="992395" y="394577"/>
                      <a:pt x="991058" y="388336"/>
                      <a:pt x="991503" y="382094"/>
                    </a:cubicBezTo>
                    <a:cubicBezTo>
                      <a:pt x="991949" y="369165"/>
                      <a:pt x="984818" y="362478"/>
                      <a:pt x="974566" y="356236"/>
                    </a:cubicBezTo>
                    <a:cubicBezTo>
                      <a:pt x="966543" y="351332"/>
                      <a:pt x="959411" y="344645"/>
                      <a:pt x="952280" y="338849"/>
                    </a:cubicBezTo>
                    <a:cubicBezTo>
                      <a:pt x="952726" y="339741"/>
                      <a:pt x="952726" y="342862"/>
                      <a:pt x="954509" y="345537"/>
                    </a:cubicBezTo>
                    <a:cubicBezTo>
                      <a:pt x="957629" y="350441"/>
                      <a:pt x="960749" y="354899"/>
                      <a:pt x="964314" y="358911"/>
                    </a:cubicBezTo>
                    <a:cubicBezTo>
                      <a:pt x="980360" y="374961"/>
                      <a:pt x="986155" y="392794"/>
                      <a:pt x="979469" y="415085"/>
                    </a:cubicBezTo>
                    <a:cubicBezTo>
                      <a:pt x="978577" y="418206"/>
                      <a:pt x="981697" y="424893"/>
                      <a:pt x="984818" y="427122"/>
                    </a:cubicBezTo>
                    <a:cubicBezTo>
                      <a:pt x="996852" y="436039"/>
                      <a:pt x="1009778" y="444064"/>
                      <a:pt x="1022704" y="451643"/>
                    </a:cubicBezTo>
                    <a:cubicBezTo>
                      <a:pt x="1031172" y="456992"/>
                      <a:pt x="1034292" y="464126"/>
                      <a:pt x="1032509" y="473934"/>
                    </a:cubicBezTo>
                    <a:cubicBezTo>
                      <a:pt x="1029835" y="489983"/>
                      <a:pt x="1028052" y="506033"/>
                      <a:pt x="1025824" y="522083"/>
                    </a:cubicBezTo>
                    <a:cubicBezTo>
                      <a:pt x="1024041" y="535011"/>
                      <a:pt x="1017355" y="540361"/>
                      <a:pt x="1004429" y="538578"/>
                    </a:cubicBezTo>
                    <a:cubicBezTo>
                      <a:pt x="885868" y="522528"/>
                      <a:pt x="767752" y="506033"/>
                      <a:pt x="649191" y="489983"/>
                    </a:cubicBezTo>
                    <a:cubicBezTo>
                      <a:pt x="641168" y="488646"/>
                      <a:pt x="632699" y="488200"/>
                      <a:pt x="623785" y="489092"/>
                    </a:cubicBezTo>
                    <a:cubicBezTo>
                      <a:pt x="639831" y="498008"/>
                      <a:pt x="655876" y="507370"/>
                      <a:pt x="672368" y="515841"/>
                    </a:cubicBezTo>
                    <a:cubicBezTo>
                      <a:pt x="681282" y="520299"/>
                      <a:pt x="687077" y="526987"/>
                      <a:pt x="691088" y="536349"/>
                    </a:cubicBezTo>
                    <a:cubicBezTo>
                      <a:pt x="697328" y="552398"/>
                      <a:pt x="704906" y="567557"/>
                      <a:pt x="711146" y="583606"/>
                    </a:cubicBezTo>
                    <a:cubicBezTo>
                      <a:pt x="713820" y="590293"/>
                      <a:pt x="717831" y="593414"/>
                      <a:pt x="724963" y="594306"/>
                    </a:cubicBezTo>
                    <a:cubicBezTo>
                      <a:pt x="750815" y="598764"/>
                      <a:pt x="776666" y="602777"/>
                      <a:pt x="802072" y="608126"/>
                    </a:cubicBezTo>
                    <a:cubicBezTo>
                      <a:pt x="815444" y="611247"/>
                      <a:pt x="828816" y="615260"/>
                      <a:pt x="840850" y="621501"/>
                    </a:cubicBezTo>
                    <a:cubicBezTo>
                      <a:pt x="892108" y="647805"/>
                      <a:pt x="942920" y="674554"/>
                      <a:pt x="994178" y="701303"/>
                    </a:cubicBezTo>
                    <a:cubicBezTo>
                      <a:pt x="997298" y="703087"/>
                      <a:pt x="1001755" y="703978"/>
                      <a:pt x="1003092" y="706653"/>
                    </a:cubicBezTo>
                    <a:cubicBezTo>
                      <a:pt x="1005766" y="712003"/>
                      <a:pt x="1009778" y="719136"/>
                      <a:pt x="1007995" y="724040"/>
                    </a:cubicBezTo>
                    <a:cubicBezTo>
                      <a:pt x="1006658" y="728053"/>
                      <a:pt x="998189" y="732957"/>
                      <a:pt x="993732" y="732511"/>
                    </a:cubicBezTo>
                    <a:cubicBezTo>
                      <a:pt x="981252" y="731173"/>
                      <a:pt x="968772" y="727607"/>
                      <a:pt x="956737" y="724486"/>
                    </a:cubicBezTo>
                    <a:cubicBezTo>
                      <a:pt x="904142" y="711557"/>
                      <a:pt x="851993" y="698628"/>
                      <a:pt x="799398" y="686145"/>
                    </a:cubicBezTo>
                    <a:cubicBezTo>
                      <a:pt x="792712" y="684362"/>
                      <a:pt x="786027" y="683916"/>
                      <a:pt x="779341" y="683916"/>
                    </a:cubicBezTo>
                    <a:cubicBezTo>
                      <a:pt x="742346" y="683916"/>
                      <a:pt x="705351" y="683470"/>
                      <a:pt x="668357" y="683916"/>
                    </a:cubicBezTo>
                    <a:cubicBezTo>
                      <a:pt x="655431" y="683916"/>
                      <a:pt x="646962" y="679458"/>
                      <a:pt x="641613" y="667421"/>
                    </a:cubicBezTo>
                    <a:cubicBezTo>
                      <a:pt x="629579" y="641117"/>
                      <a:pt x="616653" y="615260"/>
                      <a:pt x="603727" y="589402"/>
                    </a:cubicBezTo>
                    <a:cubicBezTo>
                      <a:pt x="601499" y="584944"/>
                      <a:pt x="597041" y="580485"/>
                      <a:pt x="592139" y="578702"/>
                    </a:cubicBezTo>
                    <a:cubicBezTo>
                      <a:pt x="525726" y="552398"/>
                      <a:pt x="458868" y="526987"/>
                      <a:pt x="392456" y="501129"/>
                    </a:cubicBezTo>
                    <a:cubicBezTo>
                      <a:pt x="388445" y="499346"/>
                      <a:pt x="383096" y="498900"/>
                      <a:pt x="378639" y="499346"/>
                    </a:cubicBezTo>
                    <a:cubicBezTo>
                      <a:pt x="266763" y="520745"/>
                      <a:pt x="154888" y="543036"/>
                      <a:pt x="43012" y="564436"/>
                    </a:cubicBezTo>
                    <a:cubicBezTo>
                      <a:pt x="33206" y="566219"/>
                      <a:pt x="30532" y="569786"/>
                      <a:pt x="30532" y="579594"/>
                    </a:cubicBezTo>
                    <a:cubicBezTo>
                      <a:pt x="30978" y="667867"/>
                      <a:pt x="30978" y="756140"/>
                      <a:pt x="30532" y="844412"/>
                    </a:cubicBezTo>
                    <a:cubicBezTo>
                      <a:pt x="30532" y="849317"/>
                      <a:pt x="31423" y="854666"/>
                      <a:pt x="29195" y="858233"/>
                    </a:cubicBezTo>
                    <a:cubicBezTo>
                      <a:pt x="26075" y="863137"/>
                      <a:pt x="20280" y="869379"/>
                      <a:pt x="15823" y="868933"/>
                    </a:cubicBezTo>
                    <a:cubicBezTo>
                      <a:pt x="10474" y="868487"/>
                      <a:pt x="5126" y="862691"/>
                      <a:pt x="1114" y="857787"/>
                    </a:cubicBezTo>
                    <a:cubicBezTo>
                      <a:pt x="-669" y="855558"/>
                      <a:pt x="223" y="851100"/>
                      <a:pt x="223" y="847533"/>
                    </a:cubicBezTo>
                    <a:cubicBezTo>
                      <a:pt x="223" y="752573"/>
                      <a:pt x="223" y="657613"/>
                      <a:pt x="223" y="562652"/>
                    </a:cubicBezTo>
                    <a:cubicBezTo>
                      <a:pt x="223" y="545265"/>
                      <a:pt x="2451" y="542145"/>
                      <a:pt x="19835" y="539024"/>
                    </a:cubicBezTo>
                    <a:cubicBezTo>
                      <a:pt x="84018" y="526541"/>
                      <a:pt x="148202" y="514058"/>
                      <a:pt x="212831" y="501575"/>
                    </a:cubicBezTo>
                    <a:cubicBezTo>
                      <a:pt x="216843" y="500683"/>
                      <a:pt x="220408" y="499791"/>
                      <a:pt x="224866" y="498900"/>
                    </a:cubicBezTo>
                    <a:cubicBezTo>
                      <a:pt x="215060" y="462788"/>
                      <a:pt x="205254" y="428014"/>
                      <a:pt x="195448" y="392348"/>
                    </a:cubicBezTo>
                    <a:cubicBezTo>
                      <a:pt x="175836" y="397698"/>
                      <a:pt x="157116" y="403048"/>
                      <a:pt x="138396" y="407952"/>
                    </a:cubicBezTo>
                    <a:cubicBezTo>
                      <a:pt x="129927" y="410181"/>
                      <a:pt x="121459" y="410627"/>
                      <a:pt x="116556" y="401265"/>
                    </a:cubicBezTo>
                    <a:cubicBezTo>
                      <a:pt x="111653" y="391902"/>
                      <a:pt x="117001" y="382986"/>
                      <a:pt x="130373" y="378973"/>
                    </a:cubicBezTo>
                    <a:cubicBezTo>
                      <a:pt x="166476" y="368720"/>
                      <a:pt x="202134" y="359357"/>
                      <a:pt x="238237" y="349103"/>
                    </a:cubicBezTo>
                    <a:cubicBezTo>
                      <a:pt x="275678" y="338849"/>
                      <a:pt x="313118" y="328595"/>
                      <a:pt x="352787" y="317450"/>
                    </a:cubicBezTo>
                    <a:cubicBezTo>
                      <a:pt x="348776" y="313883"/>
                      <a:pt x="346101" y="311208"/>
                      <a:pt x="343427" y="308979"/>
                    </a:cubicBezTo>
                    <a:cubicBezTo>
                      <a:pt x="297964" y="268855"/>
                      <a:pt x="252500" y="229177"/>
                      <a:pt x="207928" y="188607"/>
                    </a:cubicBezTo>
                    <a:cubicBezTo>
                      <a:pt x="202580" y="183703"/>
                      <a:pt x="197231" y="175678"/>
                      <a:pt x="197231" y="168991"/>
                    </a:cubicBezTo>
                    <a:cubicBezTo>
                      <a:pt x="196785" y="159183"/>
                      <a:pt x="207037" y="156954"/>
                      <a:pt x="215060" y="154725"/>
                    </a:cubicBezTo>
                    <a:cubicBezTo>
                      <a:pt x="221300" y="152941"/>
                      <a:pt x="227540" y="151158"/>
                      <a:pt x="236009" y="148483"/>
                    </a:cubicBezTo>
                    <a:cubicBezTo>
                      <a:pt x="195002" y="112371"/>
                      <a:pt x="155779" y="77597"/>
                      <a:pt x="114327" y="41040"/>
                    </a:cubicBezTo>
                    <a:cubicBezTo>
                      <a:pt x="97390" y="93201"/>
                      <a:pt x="81344" y="143579"/>
                      <a:pt x="64406" y="195740"/>
                    </a:cubicBezTo>
                    <a:cubicBezTo>
                      <a:pt x="73321" y="193511"/>
                      <a:pt x="80898" y="190390"/>
                      <a:pt x="88475" y="189945"/>
                    </a:cubicBezTo>
                    <a:cubicBezTo>
                      <a:pt x="95161" y="189499"/>
                      <a:pt x="104076" y="189499"/>
                      <a:pt x="108087" y="193511"/>
                    </a:cubicBezTo>
                    <a:cubicBezTo>
                      <a:pt x="111653" y="197524"/>
                      <a:pt x="112098" y="206886"/>
                      <a:pt x="110316" y="213127"/>
                    </a:cubicBezTo>
                    <a:cubicBezTo>
                      <a:pt x="92041" y="271530"/>
                      <a:pt x="73321" y="329487"/>
                      <a:pt x="55046" y="387890"/>
                    </a:cubicBezTo>
                    <a:cubicBezTo>
                      <a:pt x="53709" y="391457"/>
                      <a:pt x="52818" y="395023"/>
                      <a:pt x="51481" y="400373"/>
                    </a:cubicBezTo>
                    <a:cubicBezTo>
                      <a:pt x="58612" y="398590"/>
                      <a:pt x="64406" y="397252"/>
                      <a:pt x="69755" y="395915"/>
                    </a:cubicBezTo>
                    <a:cubicBezTo>
                      <a:pt x="80452" y="393240"/>
                      <a:pt x="88921" y="397252"/>
                      <a:pt x="90704" y="405723"/>
                    </a:cubicBezTo>
                    <a:cubicBezTo>
                      <a:pt x="92933" y="415531"/>
                      <a:pt x="87584" y="421772"/>
                      <a:pt x="78670" y="424447"/>
                    </a:cubicBezTo>
                    <a:cubicBezTo>
                      <a:pt x="63515" y="428906"/>
                      <a:pt x="48361" y="433364"/>
                      <a:pt x="32760" y="436930"/>
                    </a:cubicBezTo>
                    <a:cubicBezTo>
                      <a:pt x="18052" y="440497"/>
                      <a:pt x="9583" y="429351"/>
                      <a:pt x="14932" y="413302"/>
                    </a:cubicBezTo>
                    <a:cubicBezTo>
                      <a:pt x="33652" y="354899"/>
                      <a:pt x="52372" y="296942"/>
                      <a:pt x="71092" y="238539"/>
                    </a:cubicBezTo>
                    <a:cubicBezTo>
                      <a:pt x="72429" y="234973"/>
                      <a:pt x="73321" y="230960"/>
                      <a:pt x="75104" y="225164"/>
                    </a:cubicBezTo>
                    <a:cubicBezTo>
                      <a:pt x="66189" y="227394"/>
                      <a:pt x="59058" y="230514"/>
                      <a:pt x="51481" y="230960"/>
                    </a:cubicBezTo>
                    <a:cubicBezTo>
                      <a:pt x="44795" y="231406"/>
                      <a:pt x="35880" y="231852"/>
                      <a:pt x="31869" y="227839"/>
                    </a:cubicBezTo>
                    <a:cubicBezTo>
                      <a:pt x="28303" y="224273"/>
                      <a:pt x="27412" y="214465"/>
                      <a:pt x="29195" y="208669"/>
                    </a:cubicBezTo>
                    <a:cubicBezTo>
                      <a:pt x="49252" y="144025"/>
                      <a:pt x="70201" y="79380"/>
                      <a:pt x="91150" y="14736"/>
                    </a:cubicBezTo>
                    <a:cubicBezTo>
                      <a:pt x="96498" y="-1313"/>
                      <a:pt x="107641" y="-4434"/>
                      <a:pt x="120121" y="6265"/>
                    </a:cubicBezTo>
                    <a:cubicBezTo>
                      <a:pt x="171379" y="51294"/>
                      <a:pt x="222637" y="96322"/>
                      <a:pt x="273895" y="141796"/>
                    </a:cubicBezTo>
                    <a:cubicBezTo>
                      <a:pt x="287266" y="153833"/>
                      <a:pt x="284146" y="166316"/>
                      <a:pt x="266763" y="171666"/>
                    </a:cubicBezTo>
                    <a:cubicBezTo>
                      <a:pt x="259186" y="173895"/>
                      <a:pt x="251609" y="175678"/>
                      <a:pt x="239574" y="179245"/>
                    </a:cubicBezTo>
                    <a:cubicBezTo>
                      <a:pt x="245369" y="183257"/>
                      <a:pt x="248934" y="185040"/>
                      <a:pt x="251609" y="187715"/>
                    </a:cubicBezTo>
                    <a:cubicBezTo>
                      <a:pt x="297072" y="227839"/>
                      <a:pt x="342536" y="267518"/>
                      <a:pt x="387108" y="308088"/>
                    </a:cubicBezTo>
                    <a:cubicBezTo>
                      <a:pt x="392456" y="312992"/>
                      <a:pt x="397359" y="321016"/>
                      <a:pt x="397359" y="327704"/>
                    </a:cubicBezTo>
                    <a:cubicBezTo>
                      <a:pt x="397359" y="337512"/>
                      <a:pt x="387108" y="339741"/>
                      <a:pt x="379085" y="341970"/>
                    </a:cubicBezTo>
                    <a:cubicBezTo>
                      <a:pt x="327827" y="356236"/>
                      <a:pt x="276569" y="370057"/>
                      <a:pt x="223974" y="384323"/>
                    </a:cubicBezTo>
                    <a:cubicBezTo>
                      <a:pt x="233780" y="420435"/>
                      <a:pt x="243586" y="456547"/>
                      <a:pt x="253837" y="493550"/>
                    </a:cubicBezTo>
                    <a:cubicBezTo>
                      <a:pt x="274786" y="489538"/>
                      <a:pt x="295289" y="485525"/>
                      <a:pt x="315792" y="481958"/>
                    </a:cubicBezTo>
                    <a:cubicBezTo>
                      <a:pt x="336741" y="477946"/>
                      <a:pt x="357690" y="473488"/>
                      <a:pt x="379085" y="469921"/>
                    </a:cubicBezTo>
                    <a:cubicBezTo>
                      <a:pt x="384879" y="469030"/>
                      <a:pt x="392010" y="469921"/>
                      <a:pt x="397359" y="472150"/>
                    </a:cubicBezTo>
                    <a:cubicBezTo>
                      <a:pt x="468674" y="499346"/>
                      <a:pt x="539544" y="526987"/>
                      <a:pt x="610413" y="555073"/>
                    </a:cubicBezTo>
                    <a:cubicBezTo>
                      <a:pt x="616653" y="557748"/>
                      <a:pt x="622893" y="563544"/>
                      <a:pt x="626459" y="569786"/>
                    </a:cubicBezTo>
                    <a:cubicBezTo>
                      <a:pt x="639831" y="595197"/>
                      <a:pt x="651865" y="621055"/>
                      <a:pt x="663899" y="646913"/>
                    </a:cubicBezTo>
                    <a:cubicBezTo>
                      <a:pt x="667019" y="653154"/>
                      <a:pt x="670585" y="655829"/>
                      <a:pt x="677271" y="655384"/>
                    </a:cubicBezTo>
                    <a:cubicBezTo>
                      <a:pt x="688860" y="654938"/>
                      <a:pt x="700448" y="655829"/>
                      <a:pt x="712037" y="654938"/>
                    </a:cubicBezTo>
                    <a:cubicBezTo>
                      <a:pt x="764186" y="652263"/>
                      <a:pt x="814998" y="656721"/>
                      <a:pt x="864919" y="672771"/>
                    </a:cubicBezTo>
                    <a:cubicBezTo>
                      <a:pt x="866702" y="670542"/>
                      <a:pt x="868485" y="670542"/>
                      <a:pt x="871159" y="671433"/>
                    </a:cubicBezTo>
                    <a:close/>
                  </a:path>
                </a:pathLst>
              </a:custGeom>
              <a:grpFill/>
              <a:ln w="445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BC6573F-5F1E-E5EA-2810-FB06066C9F95}"/>
                  </a:ext>
                </a:extLst>
              </p:cNvPr>
              <p:cNvSpPr/>
              <p:nvPr/>
            </p:nvSpPr>
            <p:spPr>
              <a:xfrm>
                <a:off x="5575977" y="2852209"/>
                <a:ext cx="815749" cy="470297"/>
              </a:xfrm>
              <a:custGeom>
                <a:avLst/>
                <a:gdLst>
                  <a:gd name="connsiteX0" fmla="*/ 126998 w 815749"/>
                  <a:gd name="connsiteY0" fmla="*/ 435933 h 470297"/>
                  <a:gd name="connsiteX1" fmla="*/ 161319 w 815749"/>
                  <a:gd name="connsiteY1" fmla="*/ 427908 h 470297"/>
                  <a:gd name="connsiteX2" fmla="*/ 182267 w 815749"/>
                  <a:gd name="connsiteY2" fmla="*/ 437716 h 470297"/>
                  <a:gd name="connsiteX3" fmla="*/ 168004 w 815749"/>
                  <a:gd name="connsiteY3" fmla="*/ 456887 h 470297"/>
                  <a:gd name="connsiteX4" fmla="*/ 118084 w 815749"/>
                  <a:gd name="connsiteY4" fmla="*/ 468924 h 470297"/>
                  <a:gd name="connsiteX5" fmla="*/ 94015 w 815749"/>
                  <a:gd name="connsiteY5" fmla="*/ 447970 h 470297"/>
                  <a:gd name="connsiteX6" fmla="*/ 109169 w 815749"/>
                  <a:gd name="connsiteY6" fmla="*/ 335623 h 470297"/>
                  <a:gd name="connsiteX7" fmla="*/ 111844 w 815749"/>
                  <a:gd name="connsiteY7" fmla="*/ 314223 h 470297"/>
                  <a:gd name="connsiteX8" fmla="*/ 96689 w 815749"/>
                  <a:gd name="connsiteY8" fmla="*/ 320911 h 470297"/>
                  <a:gd name="connsiteX9" fmla="*/ 7100 w 815749"/>
                  <a:gd name="connsiteY9" fmla="*/ 291932 h 470297"/>
                  <a:gd name="connsiteX10" fmla="*/ 38746 w 815749"/>
                  <a:gd name="connsiteY10" fmla="*/ 203659 h 470297"/>
                  <a:gd name="connsiteX11" fmla="*/ 223719 w 815749"/>
                  <a:gd name="connsiteY11" fmla="*/ 110482 h 470297"/>
                  <a:gd name="connsiteX12" fmla="*/ 432316 w 815749"/>
                  <a:gd name="connsiteY12" fmla="*/ 5714 h 470297"/>
                  <a:gd name="connsiteX13" fmla="*/ 443013 w 815749"/>
                  <a:gd name="connsiteY13" fmla="*/ 810 h 470297"/>
                  <a:gd name="connsiteX14" fmla="*/ 461734 w 815749"/>
                  <a:gd name="connsiteY14" fmla="*/ 9281 h 470297"/>
                  <a:gd name="connsiteX15" fmla="*/ 455048 w 815749"/>
                  <a:gd name="connsiteY15" fmla="*/ 27559 h 470297"/>
                  <a:gd name="connsiteX16" fmla="*/ 443459 w 815749"/>
                  <a:gd name="connsiteY16" fmla="*/ 33801 h 470297"/>
                  <a:gd name="connsiteX17" fmla="*/ 56129 w 815749"/>
                  <a:gd name="connsiteY17" fmla="*/ 227734 h 470297"/>
                  <a:gd name="connsiteX18" fmla="*/ 30723 w 815749"/>
                  <a:gd name="connsiteY18" fmla="*/ 262062 h 470297"/>
                  <a:gd name="connsiteX19" fmla="*/ 76186 w 815749"/>
                  <a:gd name="connsiteY19" fmla="*/ 296391 h 470297"/>
                  <a:gd name="connsiteX20" fmla="*/ 90449 w 815749"/>
                  <a:gd name="connsiteY20" fmla="*/ 290149 h 470297"/>
                  <a:gd name="connsiteX21" fmla="*/ 417162 w 815749"/>
                  <a:gd name="connsiteY21" fmla="*/ 126532 h 470297"/>
                  <a:gd name="connsiteX22" fmla="*/ 448808 w 815749"/>
                  <a:gd name="connsiteY22" fmla="*/ 130990 h 470297"/>
                  <a:gd name="connsiteX23" fmla="*/ 711337 w 815749"/>
                  <a:gd name="connsiteY23" fmla="*/ 368614 h 470297"/>
                  <a:gd name="connsiteX24" fmla="*/ 728274 w 815749"/>
                  <a:gd name="connsiteY24" fmla="*/ 383772 h 470297"/>
                  <a:gd name="connsiteX25" fmla="*/ 777749 w 815749"/>
                  <a:gd name="connsiteY25" fmla="*/ 380205 h 470297"/>
                  <a:gd name="connsiteX26" fmla="*/ 775520 w 815749"/>
                  <a:gd name="connsiteY26" fmla="*/ 331611 h 470297"/>
                  <a:gd name="connsiteX27" fmla="*/ 746549 w 815749"/>
                  <a:gd name="connsiteY27" fmla="*/ 304861 h 470297"/>
                  <a:gd name="connsiteX28" fmla="*/ 485802 w 815749"/>
                  <a:gd name="connsiteY28" fmla="*/ 69021 h 470297"/>
                  <a:gd name="connsiteX29" fmla="*/ 478671 w 815749"/>
                  <a:gd name="connsiteY29" fmla="*/ 61442 h 470297"/>
                  <a:gd name="connsiteX30" fmla="*/ 479117 w 815749"/>
                  <a:gd name="connsiteY30" fmla="*/ 43163 h 470297"/>
                  <a:gd name="connsiteX31" fmla="*/ 497837 w 815749"/>
                  <a:gd name="connsiteY31" fmla="*/ 40488 h 470297"/>
                  <a:gd name="connsiteX32" fmla="*/ 503631 w 815749"/>
                  <a:gd name="connsiteY32" fmla="*/ 44946 h 470297"/>
                  <a:gd name="connsiteX33" fmla="*/ 792458 w 815749"/>
                  <a:gd name="connsiteY33" fmla="*/ 306644 h 470297"/>
                  <a:gd name="connsiteX34" fmla="*/ 773737 w 815749"/>
                  <a:gd name="connsiteY34" fmla="*/ 417654 h 470297"/>
                  <a:gd name="connsiteX35" fmla="*/ 705097 w 815749"/>
                  <a:gd name="connsiteY35" fmla="*/ 403834 h 470297"/>
                  <a:gd name="connsiteX36" fmla="*/ 531712 w 815749"/>
                  <a:gd name="connsiteY36" fmla="*/ 246904 h 470297"/>
                  <a:gd name="connsiteX37" fmla="*/ 436328 w 815749"/>
                  <a:gd name="connsiteY37" fmla="*/ 160415 h 470297"/>
                  <a:gd name="connsiteX38" fmla="*/ 420727 w 815749"/>
                  <a:gd name="connsiteY38" fmla="*/ 158185 h 470297"/>
                  <a:gd name="connsiteX39" fmla="*/ 152850 w 815749"/>
                  <a:gd name="connsiteY39" fmla="*/ 292824 h 470297"/>
                  <a:gd name="connsiteX40" fmla="*/ 143936 w 815749"/>
                  <a:gd name="connsiteY40" fmla="*/ 302632 h 470297"/>
                  <a:gd name="connsiteX41" fmla="*/ 126998 w 815749"/>
                  <a:gd name="connsiteY41" fmla="*/ 426571 h 470297"/>
                  <a:gd name="connsiteX42" fmla="*/ 126998 w 815749"/>
                  <a:gd name="connsiteY42" fmla="*/ 435933 h 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5749" h="470297">
                    <a:moveTo>
                      <a:pt x="126998" y="435933"/>
                    </a:moveTo>
                    <a:cubicBezTo>
                      <a:pt x="139033" y="433258"/>
                      <a:pt x="150176" y="430583"/>
                      <a:pt x="161319" y="427908"/>
                    </a:cubicBezTo>
                    <a:cubicBezTo>
                      <a:pt x="171124" y="425679"/>
                      <a:pt x="179147" y="427017"/>
                      <a:pt x="182267" y="437716"/>
                    </a:cubicBezTo>
                    <a:cubicBezTo>
                      <a:pt x="184942" y="447079"/>
                      <a:pt x="180039" y="453766"/>
                      <a:pt x="168004" y="456887"/>
                    </a:cubicBezTo>
                    <a:cubicBezTo>
                      <a:pt x="151513" y="460899"/>
                      <a:pt x="135021" y="464912"/>
                      <a:pt x="118084" y="468924"/>
                    </a:cubicBezTo>
                    <a:cubicBezTo>
                      <a:pt x="98918" y="473382"/>
                      <a:pt x="91341" y="467141"/>
                      <a:pt x="94015" y="447970"/>
                    </a:cubicBezTo>
                    <a:cubicBezTo>
                      <a:pt x="98918" y="410521"/>
                      <a:pt x="104267" y="373072"/>
                      <a:pt x="109169" y="335623"/>
                    </a:cubicBezTo>
                    <a:cubicBezTo>
                      <a:pt x="110061" y="328936"/>
                      <a:pt x="110952" y="322248"/>
                      <a:pt x="111844" y="314223"/>
                    </a:cubicBezTo>
                    <a:cubicBezTo>
                      <a:pt x="106049" y="316898"/>
                      <a:pt x="101146" y="319128"/>
                      <a:pt x="96689" y="320911"/>
                    </a:cubicBezTo>
                    <a:cubicBezTo>
                      <a:pt x="61477" y="337406"/>
                      <a:pt x="23591" y="325369"/>
                      <a:pt x="7100" y="291932"/>
                    </a:cubicBezTo>
                    <a:cubicBezTo>
                      <a:pt x="-9392" y="258941"/>
                      <a:pt x="3534" y="221492"/>
                      <a:pt x="38746" y="203659"/>
                    </a:cubicBezTo>
                    <a:cubicBezTo>
                      <a:pt x="100255" y="172452"/>
                      <a:pt x="162210" y="141690"/>
                      <a:pt x="223719" y="110482"/>
                    </a:cubicBezTo>
                    <a:cubicBezTo>
                      <a:pt x="293252" y="75708"/>
                      <a:pt x="362784" y="40934"/>
                      <a:pt x="432316" y="5714"/>
                    </a:cubicBezTo>
                    <a:cubicBezTo>
                      <a:pt x="435882" y="3931"/>
                      <a:pt x="439448" y="1702"/>
                      <a:pt x="443013" y="810"/>
                    </a:cubicBezTo>
                    <a:cubicBezTo>
                      <a:pt x="451482" y="-1419"/>
                      <a:pt x="458168" y="810"/>
                      <a:pt x="461734" y="9281"/>
                    </a:cubicBezTo>
                    <a:cubicBezTo>
                      <a:pt x="464854" y="17305"/>
                      <a:pt x="461734" y="23101"/>
                      <a:pt x="455048" y="27559"/>
                    </a:cubicBezTo>
                    <a:cubicBezTo>
                      <a:pt x="451482" y="29788"/>
                      <a:pt x="447471" y="31572"/>
                      <a:pt x="443459" y="33801"/>
                    </a:cubicBezTo>
                    <a:cubicBezTo>
                      <a:pt x="314200" y="98445"/>
                      <a:pt x="184942" y="163090"/>
                      <a:pt x="56129" y="227734"/>
                    </a:cubicBezTo>
                    <a:cubicBezTo>
                      <a:pt x="41866" y="234867"/>
                      <a:pt x="31168" y="244675"/>
                      <a:pt x="30723" y="262062"/>
                    </a:cubicBezTo>
                    <a:cubicBezTo>
                      <a:pt x="30277" y="286137"/>
                      <a:pt x="53009" y="303524"/>
                      <a:pt x="76186" y="296391"/>
                    </a:cubicBezTo>
                    <a:cubicBezTo>
                      <a:pt x="81089" y="295053"/>
                      <a:pt x="85546" y="292378"/>
                      <a:pt x="90449" y="290149"/>
                    </a:cubicBezTo>
                    <a:cubicBezTo>
                      <a:pt x="199205" y="235759"/>
                      <a:pt x="308406" y="180922"/>
                      <a:pt x="417162" y="126532"/>
                    </a:cubicBezTo>
                    <a:cubicBezTo>
                      <a:pt x="433208" y="118507"/>
                      <a:pt x="435436" y="118953"/>
                      <a:pt x="448808" y="130990"/>
                    </a:cubicBezTo>
                    <a:cubicBezTo>
                      <a:pt x="536169" y="210347"/>
                      <a:pt x="623976" y="289257"/>
                      <a:pt x="711337" y="368614"/>
                    </a:cubicBezTo>
                    <a:cubicBezTo>
                      <a:pt x="717131" y="373518"/>
                      <a:pt x="722480" y="378868"/>
                      <a:pt x="728274" y="383772"/>
                    </a:cubicBezTo>
                    <a:cubicBezTo>
                      <a:pt x="744320" y="396255"/>
                      <a:pt x="764823" y="394472"/>
                      <a:pt x="777749" y="380205"/>
                    </a:cubicBezTo>
                    <a:cubicBezTo>
                      <a:pt x="789783" y="366385"/>
                      <a:pt x="789337" y="345877"/>
                      <a:pt x="775520" y="331611"/>
                    </a:cubicBezTo>
                    <a:cubicBezTo>
                      <a:pt x="766160" y="322248"/>
                      <a:pt x="756354" y="313778"/>
                      <a:pt x="746549" y="304861"/>
                    </a:cubicBezTo>
                    <a:cubicBezTo>
                      <a:pt x="659633" y="226396"/>
                      <a:pt x="572718" y="147486"/>
                      <a:pt x="485802" y="69021"/>
                    </a:cubicBezTo>
                    <a:cubicBezTo>
                      <a:pt x="483128" y="66792"/>
                      <a:pt x="479117" y="64117"/>
                      <a:pt x="478671" y="61442"/>
                    </a:cubicBezTo>
                    <a:cubicBezTo>
                      <a:pt x="477780" y="55200"/>
                      <a:pt x="476442" y="47621"/>
                      <a:pt x="479117" y="43163"/>
                    </a:cubicBezTo>
                    <a:cubicBezTo>
                      <a:pt x="483128" y="36476"/>
                      <a:pt x="491151" y="36030"/>
                      <a:pt x="497837" y="40488"/>
                    </a:cubicBezTo>
                    <a:cubicBezTo>
                      <a:pt x="500065" y="41826"/>
                      <a:pt x="501848" y="43163"/>
                      <a:pt x="503631" y="44946"/>
                    </a:cubicBezTo>
                    <a:cubicBezTo>
                      <a:pt x="599907" y="132328"/>
                      <a:pt x="696628" y="219263"/>
                      <a:pt x="792458" y="306644"/>
                    </a:cubicBezTo>
                    <a:cubicBezTo>
                      <a:pt x="830344" y="341419"/>
                      <a:pt x="820538" y="399821"/>
                      <a:pt x="773737" y="417654"/>
                    </a:cubicBezTo>
                    <a:cubicBezTo>
                      <a:pt x="748331" y="427462"/>
                      <a:pt x="725154" y="422113"/>
                      <a:pt x="705097" y="403834"/>
                    </a:cubicBezTo>
                    <a:cubicBezTo>
                      <a:pt x="647153" y="351673"/>
                      <a:pt x="589655" y="299511"/>
                      <a:pt x="531712" y="246904"/>
                    </a:cubicBezTo>
                    <a:cubicBezTo>
                      <a:pt x="500065" y="217926"/>
                      <a:pt x="467974" y="189393"/>
                      <a:pt x="436328" y="160415"/>
                    </a:cubicBezTo>
                    <a:cubicBezTo>
                      <a:pt x="430979" y="155510"/>
                      <a:pt x="427413" y="154619"/>
                      <a:pt x="420727" y="158185"/>
                    </a:cubicBezTo>
                    <a:cubicBezTo>
                      <a:pt x="331584" y="203214"/>
                      <a:pt x="241994" y="247796"/>
                      <a:pt x="152850" y="292824"/>
                    </a:cubicBezTo>
                    <a:cubicBezTo>
                      <a:pt x="149284" y="294607"/>
                      <a:pt x="144827" y="299066"/>
                      <a:pt x="143936" y="302632"/>
                    </a:cubicBezTo>
                    <a:cubicBezTo>
                      <a:pt x="137695" y="344094"/>
                      <a:pt x="132347" y="385109"/>
                      <a:pt x="126998" y="426571"/>
                    </a:cubicBezTo>
                    <a:cubicBezTo>
                      <a:pt x="126998" y="429692"/>
                      <a:pt x="126998" y="432367"/>
                      <a:pt x="126998" y="435933"/>
                    </a:cubicBezTo>
                    <a:close/>
                  </a:path>
                </a:pathLst>
              </a:custGeom>
              <a:grpFill/>
              <a:ln w="445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0A346B-D8C7-BB68-050F-A30889E9B0FC}"/>
                  </a:ext>
                </a:extLst>
              </p:cNvPr>
              <p:cNvSpPr/>
              <p:nvPr/>
            </p:nvSpPr>
            <p:spPr>
              <a:xfrm>
                <a:off x="5398282" y="2690612"/>
                <a:ext cx="344827" cy="234580"/>
              </a:xfrm>
              <a:custGeom>
                <a:avLst/>
                <a:gdLst>
                  <a:gd name="connsiteX0" fmla="*/ 123731 w 344827"/>
                  <a:gd name="connsiteY0" fmla="*/ 234184 h 234580"/>
                  <a:gd name="connsiteX1" fmla="*/ 72474 w 344827"/>
                  <a:gd name="connsiteY1" fmla="*/ 234184 h 234580"/>
                  <a:gd name="connsiteX2" fmla="*/ 267 w 344827"/>
                  <a:gd name="connsiteY2" fmla="*/ 165081 h 234580"/>
                  <a:gd name="connsiteX3" fmla="*/ 58656 w 344827"/>
                  <a:gd name="connsiteY3" fmla="*/ 88400 h 234580"/>
                  <a:gd name="connsiteX4" fmla="*/ 68908 w 344827"/>
                  <a:gd name="connsiteY4" fmla="*/ 77700 h 234580"/>
                  <a:gd name="connsiteX5" fmla="*/ 152257 w 344827"/>
                  <a:gd name="connsiteY5" fmla="*/ 573 h 234580"/>
                  <a:gd name="connsiteX6" fmla="*/ 250761 w 344827"/>
                  <a:gd name="connsiteY6" fmla="*/ 56746 h 234580"/>
                  <a:gd name="connsiteX7" fmla="*/ 265916 w 344827"/>
                  <a:gd name="connsiteY7" fmla="*/ 66554 h 234580"/>
                  <a:gd name="connsiteX8" fmla="*/ 344808 w 344827"/>
                  <a:gd name="connsiteY8" fmla="*/ 148586 h 234580"/>
                  <a:gd name="connsiteX9" fmla="*/ 271265 w 344827"/>
                  <a:gd name="connsiteY9" fmla="*/ 233292 h 234580"/>
                  <a:gd name="connsiteX10" fmla="*/ 258339 w 344827"/>
                  <a:gd name="connsiteY10" fmla="*/ 233292 h 234580"/>
                  <a:gd name="connsiteX11" fmla="*/ 245413 w 344827"/>
                  <a:gd name="connsiteY11" fmla="*/ 220363 h 234580"/>
                  <a:gd name="connsiteX12" fmla="*/ 256556 w 344827"/>
                  <a:gd name="connsiteY12" fmla="*/ 204759 h 234580"/>
                  <a:gd name="connsiteX13" fmla="*/ 271710 w 344827"/>
                  <a:gd name="connsiteY13" fmla="*/ 202530 h 234580"/>
                  <a:gd name="connsiteX14" fmla="*/ 312716 w 344827"/>
                  <a:gd name="connsiteY14" fmla="*/ 141453 h 234580"/>
                  <a:gd name="connsiteX15" fmla="*/ 253436 w 344827"/>
                  <a:gd name="connsiteY15" fmla="*/ 96424 h 234580"/>
                  <a:gd name="connsiteX16" fmla="*/ 226693 w 344827"/>
                  <a:gd name="connsiteY16" fmla="*/ 78146 h 234580"/>
                  <a:gd name="connsiteX17" fmla="*/ 157160 w 344827"/>
                  <a:gd name="connsiteY17" fmla="*/ 29997 h 234580"/>
                  <a:gd name="connsiteX18" fmla="*/ 96542 w 344827"/>
                  <a:gd name="connsiteY18" fmla="*/ 92858 h 234580"/>
                  <a:gd name="connsiteX19" fmla="*/ 72919 w 344827"/>
                  <a:gd name="connsiteY19" fmla="*/ 116041 h 234580"/>
                  <a:gd name="connsiteX20" fmla="*/ 30576 w 344827"/>
                  <a:gd name="connsiteY20" fmla="*/ 160177 h 234580"/>
                  <a:gd name="connsiteX21" fmla="*/ 74256 w 344827"/>
                  <a:gd name="connsiteY21" fmla="*/ 203422 h 234580"/>
                  <a:gd name="connsiteX22" fmla="*/ 168303 w 344827"/>
                  <a:gd name="connsiteY22" fmla="*/ 203868 h 234580"/>
                  <a:gd name="connsiteX23" fmla="*/ 179001 w 344827"/>
                  <a:gd name="connsiteY23" fmla="*/ 204314 h 234580"/>
                  <a:gd name="connsiteX24" fmla="*/ 194155 w 344827"/>
                  <a:gd name="connsiteY24" fmla="*/ 219472 h 234580"/>
                  <a:gd name="connsiteX25" fmla="*/ 178555 w 344827"/>
                  <a:gd name="connsiteY25" fmla="*/ 234184 h 234580"/>
                  <a:gd name="connsiteX26" fmla="*/ 123731 w 344827"/>
                  <a:gd name="connsiteY26" fmla="*/ 234184 h 234580"/>
                  <a:gd name="connsiteX27" fmla="*/ 123731 w 344827"/>
                  <a:gd name="connsiteY27" fmla="*/ 234184 h 2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7" h="234580">
                    <a:moveTo>
                      <a:pt x="123731" y="234184"/>
                    </a:moveTo>
                    <a:cubicBezTo>
                      <a:pt x="106794" y="234184"/>
                      <a:pt x="89411" y="235075"/>
                      <a:pt x="72474" y="234184"/>
                    </a:cubicBezTo>
                    <a:cubicBezTo>
                      <a:pt x="32805" y="232400"/>
                      <a:pt x="4278" y="204314"/>
                      <a:pt x="267" y="165081"/>
                    </a:cubicBezTo>
                    <a:cubicBezTo>
                      <a:pt x="-2853" y="130307"/>
                      <a:pt x="21662" y="97762"/>
                      <a:pt x="58656" y="88400"/>
                    </a:cubicBezTo>
                    <a:cubicBezTo>
                      <a:pt x="64896" y="87062"/>
                      <a:pt x="67571" y="84387"/>
                      <a:pt x="68908" y="77700"/>
                    </a:cubicBezTo>
                    <a:cubicBezTo>
                      <a:pt x="77376" y="36238"/>
                      <a:pt x="111251" y="5031"/>
                      <a:pt x="152257" y="573"/>
                    </a:cubicBezTo>
                    <a:cubicBezTo>
                      <a:pt x="194601" y="-3886"/>
                      <a:pt x="233378" y="17960"/>
                      <a:pt x="250761" y="56746"/>
                    </a:cubicBezTo>
                    <a:cubicBezTo>
                      <a:pt x="254327" y="64325"/>
                      <a:pt x="258784" y="65663"/>
                      <a:pt x="265916" y="66554"/>
                    </a:cubicBezTo>
                    <a:cubicBezTo>
                      <a:pt x="310934" y="70567"/>
                      <a:pt x="343917" y="104895"/>
                      <a:pt x="344808" y="148586"/>
                    </a:cubicBezTo>
                    <a:cubicBezTo>
                      <a:pt x="345700" y="190493"/>
                      <a:pt x="314945" y="226605"/>
                      <a:pt x="271265" y="233292"/>
                    </a:cubicBezTo>
                    <a:cubicBezTo>
                      <a:pt x="266807" y="234184"/>
                      <a:pt x="261459" y="235521"/>
                      <a:pt x="258339" y="233292"/>
                    </a:cubicBezTo>
                    <a:cubicBezTo>
                      <a:pt x="252990" y="230171"/>
                      <a:pt x="247196" y="225713"/>
                      <a:pt x="245413" y="220363"/>
                    </a:cubicBezTo>
                    <a:cubicBezTo>
                      <a:pt x="242738" y="212784"/>
                      <a:pt x="248533" y="206989"/>
                      <a:pt x="256556" y="204759"/>
                    </a:cubicBezTo>
                    <a:cubicBezTo>
                      <a:pt x="261459" y="203422"/>
                      <a:pt x="266807" y="203422"/>
                      <a:pt x="271710" y="202530"/>
                    </a:cubicBezTo>
                    <a:cubicBezTo>
                      <a:pt x="299345" y="196289"/>
                      <a:pt x="317619" y="169094"/>
                      <a:pt x="312716" y="141453"/>
                    </a:cubicBezTo>
                    <a:cubicBezTo>
                      <a:pt x="307813" y="112474"/>
                      <a:pt x="282407" y="93304"/>
                      <a:pt x="253436" y="96424"/>
                    </a:cubicBezTo>
                    <a:cubicBezTo>
                      <a:pt x="234716" y="98208"/>
                      <a:pt x="232041" y="96424"/>
                      <a:pt x="226693" y="78146"/>
                    </a:cubicBezTo>
                    <a:cubicBezTo>
                      <a:pt x="217332" y="47384"/>
                      <a:pt x="187469" y="26430"/>
                      <a:pt x="157160" y="29997"/>
                    </a:cubicBezTo>
                    <a:cubicBezTo>
                      <a:pt x="122840" y="34009"/>
                      <a:pt x="98771" y="58975"/>
                      <a:pt x="96542" y="92858"/>
                    </a:cubicBezTo>
                    <a:cubicBezTo>
                      <a:pt x="95205" y="112028"/>
                      <a:pt x="92531" y="114703"/>
                      <a:pt x="72919" y="116041"/>
                    </a:cubicBezTo>
                    <a:cubicBezTo>
                      <a:pt x="48405" y="117824"/>
                      <a:pt x="30130" y="136549"/>
                      <a:pt x="30576" y="160177"/>
                    </a:cubicBezTo>
                    <a:cubicBezTo>
                      <a:pt x="31022" y="184252"/>
                      <a:pt x="49296" y="202530"/>
                      <a:pt x="74256" y="203422"/>
                    </a:cubicBezTo>
                    <a:cubicBezTo>
                      <a:pt x="105457" y="204314"/>
                      <a:pt x="137103" y="203868"/>
                      <a:pt x="168303" y="203868"/>
                    </a:cubicBezTo>
                    <a:cubicBezTo>
                      <a:pt x="171869" y="203868"/>
                      <a:pt x="175435" y="203868"/>
                      <a:pt x="179001" y="204314"/>
                    </a:cubicBezTo>
                    <a:cubicBezTo>
                      <a:pt x="187915" y="205205"/>
                      <a:pt x="194155" y="210109"/>
                      <a:pt x="194155" y="219472"/>
                    </a:cubicBezTo>
                    <a:cubicBezTo>
                      <a:pt x="193709" y="228834"/>
                      <a:pt x="187469" y="233738"/>
                      <a:pt x="178555" y="234184"/>
                    </a:cubicBezTo>
                    <a:cubicBezTo>
                      <a:pt x="160280" y="234184"/>
                      <a:pt x="142006" y="234184"/>
                      <a:pt x="123731" y="234184"/>
                    </a:cubicBezTo>
                    <a:cubicBezTo>
                      <a:pt x="123731" y="234184"/>
                      <a:pt x="123731" y="234184"/>
                      <a:pt x="123731" y="234184"/>
                    </a:cubicBezTo>
                    <a:close/>
                  </a:path>
                </a:pathLst>
              </a:custGeom>
              <a:grpFill/>
              <a:ln w="4457" cap="flat">
                <a:noFill/>
                <a:prstDash val="solid"/>
                <a:miter/>
              </a:ln>
            </p:spPr>
            <p:txBody>
              <a:bodyPr rtlCol="0" anchor="ctr"/>
              <a:lstStyle/>
              <a:p>
                <a:endParaRPr lang="en-US"/>
              </a:p>
            </p:txBody>
          </p:sp>
        </p:grpSp>
        <p:grpSp>
          <p:nvGrpSpPr>
            <p:cNvPr id="10" name="Graphic 67">
              <a:extLst>
                <a:ext uri="{FF2B5EF4-FFF2-40B4-BE49-F238E27FC236}">
                  <a16:creationId xmlns:a16="http://schemas.microsoft.com/office/drawing/2014/main" id="{E674D08C-E84F-1AD8-4321-CAED594C62A3}"/>
                </a:ext>
              </a:extLst>
            </p:cNvPr>
            <p:cNvGrpSpPr/>
            <p:nvPr/>
          </p:nvGrpSpPr>
          <p:grpSpPr>
            <a:xfrm>
              <a:off x="4762256" y="4455625"/>
              <a:ext cx="658342" cy="658153"/>
              <a:chOff x="6980853" y="2761779"/>
              <a:chExt cx="1157533" cy="1157201"/>
            </a:xfrm>
            <a:solidFill>
              <a:schemeClr val="bg1"/>
            </a:solidFill>
          </p:grpSpPr>
          <p:sp>
            <p:nvSpPr>
              <p:cNvPr id="11" name="Freeform 10">
                <a:extLst>
                  <a:ext uri="{FF2B5EF4-FFF2-40B4-BE49-F238E27FC236}">
                    <a16:creationId xmlns:a16="http://schemas.microsoft.com/office/drawing/2014/main" id="{BE19B9BE-4B6A-BF8F-1A10-033AED099BC6}"/>
                  </a:ext>
                </a:extLst>
              </p:cNvPr>
              <p:cNvSpPr/>
              <p:nvPr/>
            </p:nvSpPr>
            <p:spPr>
              <a:xfrm>
                <a:off x="6980853" y="2761779"/>
                <a:ext cx="1157533" cy="1157201"/>
              </a:xfrm>
              <a:custGeom>
                <a:avLst/>
                <a:gdLst>
                  <a:gd name="connsiteX0" fmla="*/ 1040310 w 1157533"/>
                  <a:gd name="connsiteY0" fmla="*/ 1157202 h 1157201"/>
                  <a:gd name="connsiteX1" fmla="*/ 117670 w 1157533"/>
                  <a:gd name="connsiteY1" fmla="*/ 1157202 h 1157201"/>
                  <a:gd name="connsiteX2" fmla="*/ 110539 w 1157533"/>
                  <a:gd name="connsiteY2" fmla="*/ 1154973 h 1157201"/>
                  <a:gd name="connsiteX3" fmla="*/ 11589 w 1157533"/>
                  <a:gd name="connsiteY3" fmla="*/ 1076062 h 1157201"/>
                  <a:gd name="connsiteX4" fmla="*/ 0 w 1157533"/>
                  <a:gd name="connsiteY4" fmla="*/ 1039951 h 1157201"/>
                  <a:gd name="connsiteX5" fmla="*/ 0 w 1157533"/>
                  <a:gd name="connsiteY5" fmla="*/ 956136 h 1157201"/>
                  <a:gd name="connsiteX6" fmla="*/ 38332 w 1157533"/>
                  <a:gd name="connsiteY6" fmla="*/ 925374 h 1157201"/>
                  <a:gd name="connsiteX7" fmla="*/ 38332 w 1157533"/>
                  <a:gd name="connsiteY7" fmla="*/ 911553 h 1157201"/>
                  <a:gd name="connsiteX8" fmla="*/ 38332 w 1157533"/>
                  <a:gd name="connsiteY8" fmla="*/ 254856 h 1157201"/>
                  <a:gd name="connsiteX9" fmla="*/ 134162 w 1157533"/>
                  <a:gd name="connsiteY9" fmla="*/ 154546 h 1157201"/>
                  <a:gd name="connsiteX10" fmla="*/ 146642 w 1157533"/>
                  <a:gd name="connsiteY10" fmla="*/ 143401 h 1157201"/>
                  <a:gd name="connsiteX11" fmla="*/ 489846 w 1157533"/>
                  <a:gd name="connsiteY11" fmla="*/ 55574 h 1157201"/>
                  <a:gd name="connsiteX12" fmla="*/ 527732 w 1157533"/>
                  <a:gd name="connsiteY12" fmla="*/ 93023 h 1157201"/>
                  <a:gd name="connsiteX13" fmla="*/ 578544 w 1157533"/>
                  <a:gd name="connsiteY13" fmla="*/ 143847 h 1157201"/>
                  <a:gd name="connsiteX14" fmla="*/ 587904 w 1157533"/>
                  <a:gd name="connsiteY14" fmla="*/ 134930 h 1157201"/>
                  <a:gd name="connsiteX15" fmla="*/ 665014 w 1157533"/>
                  <a:gd name="connsiteY15" fmla="*/ 58249 h 1157201"/>
                  <a:gd name="connsiteX16" fmla="*/ 1009109 w 1157533"/>
                  <a:gd name="connsiteY16" fmla="*/ 139388 h 1157201"/>
                  <a:gd name="connsiteX17" fmla="*/ 1030058 w 1157533"/>
                  <a:gd name="connsiteY17" fmla="*/ 154992 h 1157201"/>
                  <a:gd name="connsiteX18" fmla="*/ 1045658 w 1157533"/>
                  <a:gd name="connsiteY18" fmla="*/ 157667 h 1157201"/>
                  <a:gd name="connsiteX19" fmla="*/ 1119202 w 1157533"/>
                  <a:gd name="connsiteY19" fmla="*/ 256194 h 1157201"/>
                  <a:gd name="connsiteX20" fmla="*/ 1119202 w 1157533"/>
                  <a:gd name="connsiteY20" fmla="*/ 911999 h 1157201"/>
                  <a:gd name="connsiteX21" fmla="*/ 1119202 w 1157533"/>
                  <a:gd name="connsiteY21" fmla="*/ 925820 h 1157201"/>
                  <a:gd name="connsiteX22" fmla="*/ 1157534 w 1157533"/>
                  <a:gd name="connsiteY22" fmla="*/ 970402 h 1157201"/>
                  <a:gd name="connsiteX23" fmla="*/ 1157534 w 1157533"/>
                  <a:gd name="connsiteY23" fmla="*/ 1024793 h 1157201"/>
                  <a:gd name="connsiteX24" fmla="*/ 1070173 w 1157533"/>
                  <a:gd name="connsiteY24" fmla="*/ 1149177 h 1157201"/>
                  <a:gd name="connsiteX25" fmla="*/ 1040310 w 1157533"/>
                  <a:gd name="connsiteY25" fmla="*/ 1157202 h 1157201"/>
                  <a:gd name="connsiteX26" fmla="*/ 985486 w 1157533"/>
                  <a:gd name="connsiteY26" fmla="*/ 213841 h 1157201"/>
                  <a:gd name="connsiteX27" fmla="*/ 960526 w 1157533"/>
                  <a:gd name="connsiteY27" fmla="*/ 121110 h 1157201"/>
                  <a:gd name="connsiteX28" fmla="*/ 687300 w 1157533"/>
                  <a:gd name="connsiteY28" fmla="*/ 89456 h 1157201"/>
                  <a:gd name="connsiteX29" fmla="*/ 524166 w 1157533"/>
                  <a:gd name="connsiteY29" fmla="*/ 252627 h 1157201"/>
                  <a:gd name="connsiteX30" fmla="*/ 226871 w 1157533"/>
                  <a:gd name="connsiteY30" fmla="*/ 549991 h 1157201"/>
                  <a:gd name="connsiteX31" fmla="*/ 184528 w 1157533"/>
                  <a:gd name="connsiteY31" fmla="*/ 734116 h 1157201"/>
                  <a:gd name="connsiteX32" fmla="*/ 472017 w 1157533"/>
                  <a:gd name="connsiteY32" fmla="*/ 795194 h 1157201"/>
                  <a:gd name="connsiteX33" fmla="*/ 734992 w 1157533"/>
                  <a:gd name="connsiteY33" fmla="*/ 532158 h 1157201"/>
                  <a:gd name="connsiteX34" fmla="*/ 932445 w 1157533"/>
                  <a:gd name="connsiteY34" fmla="*/ 334659 h 1157201"/>
                  <a:gd name="connsiteX35" fmla="*/ 985486 w 1157533"/>
                  <a:gd name="connsiteY35" fmla="*/ 213841 h 1157201"/>
                  <a:gd name="connsiteX36" fmla="*/ 133270 w 1157533"/>
                  <a:gd name="connsiteY36" fmla="*/ 192887 h 1157201"/>
                  <a:gd name="connsiteX37" fmla="*/ 77110 w 1157533"/>
                  <a:gd name="connsiteY37" fmla="*/ 253965 h 1157201"/>
                  <a:gd name="connsiteX38" fmla="*/ 77110 w 1157533"/>
                  <a:gd name="connsiteY38" fmla="*/ 915566 h 1157201"/>
                  <a:gd name="connsiteX39" fmla="*/ 78001 w 1157533"/>
                  <a:gd name="connsiteY39" fmla="*/ 925374 h 1157201"/>
                  <a:gd name="connsiteX40" fmla="*/ 1080870 w 1157533"/>
                  <a:gd name="connsiteY40" fmla="*/ 925374 h 1157201"/>
                  <a:gd name="connsiteX41" fmla="*/ 1080870 w 1157533"/>
                  <a:gd name="connsiteY41" fmla="*/ 912445 h 1157201"/>
                  <a:gd name="connsiteX42" fmla="*/ 1080870 w 1157533"/>
                  <a:gd name="connsiteY42" fmla="*/ 258869 h 1157201"/>
                  <a:gd name="connsiteX43" fmla="*/ 1080870 w 1157533"/>
                  <a:gd name="connsiteY43" fmla="*/ 247723 h 1157201"/>
                  <a:gd name="connsiteX44" fmla="*/ 1022927 w 1157533"/>
                  <a:gd name="connsiteY44" fmla="*/ 194224 h 1157201"/>
                  <a:gd name="connsiteX45" fmla="*/ 1022927 w 1157533"/>
                  <a:gd name="connsiteY45" fmla="*/ 207599 h 1157201"/>
                  <a:gd name="connsiteX46" fmla="*/ 963646 w 1157533"/>
                  <a:gd name="connsiteY46" fmla="*/ 359179 h 1157201"/>
                  <a:gd name="connsiteX47" fmla="*/ 914171 w 1157533"/>
                  <a:gd name="connsiteY47" fmla="*/ 408665 h 1157201"/>
                  <a:gd name="connsiteX48" fmla="*/ 878959 w 1157533"/>
                  <a:gd name="connsiteY48" fmla="*/ 442548 h 1157201"/>
                  <a:gd name="connsiteX49" fmla="*/ 887873 w 1157533"/>
                  <a:gd name="connsiteY49" fmla="*/ 451910 h 1157201"/>
                  <a:gd name="connsiteX50" fmla="*/ 961863 w 1157533"/>
                  <a:gd name="connsiteY50" fmla="*/ 526363 h 1157201"/>
                  <a:gd name="connsiteX51" fmla="*/ 1016241 w 1157533"/>
                  <a:gd name="connsiteY51" fmla="*/ 722079 h 1157201"/>
                  <a:gd name="connsiteX52" fmla="*/ 870045 w 1157533"/>
                  <a:gd name="connsiteY52" fmla="*/ 876779 h 1157201"/>
                  <a:gd name="connsiteX53" fmla="*/ 663231 w 1157533"/>
                  <a:gd name="connsiteY53" fmla="*/ 826401 h 1157201"/>
                  <a:gd name="connsiteX54" fmla="*/ 587904 w 1157533"/>
                  <a:gd name="connsiteY54" fmla="*/ 751503 h 1157201"/>
                  <a:gd name="connsiteX55" fmla="*/ 578098 w 1157533"/>
                  <a:gd name="connsiteY55" fmla="*/ 742141 h 1157201"/>
                  <a:gd name="connsiteX56" fmla="*/ 493857 w 1157533"/>
                  <a:gd name="connsiteY56" fmla="*/ 827739 h 1157201"/>
                  <a:gd name="connsiteX57" fmla="*/ 355684 w 1157533"/>
                  <a:gd name="connsiteY57" fmla="*/ 886142 h 1157201"/>
                  <a:gd name="connsiteX58" fmla="*/ 143522 w 1157533"/>
                  <a:gd name="connsiteY58" fmla="*/ 616419 h 1157201"/>
                  <a:gd name="connsiteX59" fmla="*/ 201020 w 1157533"/>
                  <a:gd name="connsiteY59" fmla="*/ 520567 h 1157201"/>
                  <a:gd name="connsiteX60" fmla="*/ 279021 w 1157533"/>
                  <a:gd name="connsiteY60" fmla="*/ 442994 h 1157201"/>
                  <a:gd name="connsiteX61" fmla="*/ 270998 w 1157533"/>
                  <a:gd name="connsiteY61" fmla="*/ 434077 h 1157201"/>
                  <a:gd name="connsiteX62" fmla="*/ 199237 w 1157533"/>
                  <a:gd name="connsiteY62" fmla="*/ 362300 h 1157201"/>
                  <a:gd name="connsiteX63" fmla="*/ 142185 w 1157533"/>
                  <a:gd name="connsiteY63" fmla="*/ 261544 h 1157201"/>
                  <a:gd name="connsiteX64" fmla="*/ 133270 w 1157533"/>
                  <a:gd name="connsiteY64" fmla="*/ 192887 h 1157201"/>
                  <a:gd name="connsiteX65" fmla="*/ 365936 w 1157533"/>
                  <a:gd name="connsiteY65" fmla="*/ 965498 h 1157201"/>
                  <a:gd name="connsiteX66" fmla="*/ 39669 w 1157533"/>
                  <a:gd name="connsiteY66" fmla="*/ 965498 h 1157201"/>
                  <a:gd name="connsiteX67" fmla="*/ 40115 w 1157533"/>
                  <a:gd name="connsiteY67" fmla="*/ 1032817 h 1157201"/>
                  <a:gd name="connsiteX68" fmla="*/ 140847 w 1157533"/>
                  <a:gd name="connsiteY68" fmla="*/ 1118415 h 1157201"/>
                  <a:gd name="connsiteX69" fmla="*/ 1018024 w 1157533"/>
                  <a:gd name="connsiteY69" fmla="*/ 1118415 h 1157201"/>
                  <a:gd name="connsiteX70" fmla="*/ 1028275 w 1157533"/>
                  <a:gd name="connsiteY70" fmla="*/ 1118415 h 1157201"/>
                  <a:gd name="connsiteX71" fmla="*/ 1116973 w 1157533"/>
                  <a:gd name="connsiteY71" fmla="*/ 1042180 h 1157201"/>
                  <a:gd name="connsiteX72" fmla="*/ 1117419 w 1157533"/>
                  <a:gd name="connsiteY72" fmla="*/ 965052 h 1157201"/>
                  <a:gd name="connsiteX73" fmla="*/ 791598 w 1157533"/>
                  <a:gd name="connsiteY73" fmla="*/ 965052 h 1157201"/>
                  <a:gd name="connsiteX74" fmla="*/ 791598 w 1157533"/>
                  <a:gd name="connsiteY74" fmla="*/ 986006 h 1157201"/>
                  <a:gd name="connsiteX75" fmla="*/ 718054 w 1157533"/>
                  <a:gd name="connsiteY75" fmla="*/ 1060013 h 1157201"/>
                  <a:gd name="connsiteX76" fmla="*/ 439925 w 1157533"/>
                  <a:gd name="connsiteY76" fmla="*/ 1060013 h 1157201"/>
                  <a:gd name="connsiteX77" fmla="*/ 369056 w 1157533"/>
                  <a:gd name="connsiteY77" fmla="*/ 998489 h 1157201"/>
                  <a:gd name="connsiteX78" fmla="*/ 365936 w 1157533"/>
                  <a:gd name="connsiteY78" fmla="*/ 965498 h 1157201"/>
                  <a:gd name="connsiteX79" fmla="*/ 609745 w 1157533"/>
                  <a:gd name="connsiteY79" fmla="*/ 714500 h 1157201"/>
                  <a:gd name="connsiteX80" fmla="*/ 700226 w 1157533"/>
                  <a:gd name="connsiteY80" fmla="*/ 807677 h 1157201"/>
                  <a:gd name="connsiteX81" fmla="*/ 835724 w 1157533"/>
                  <a:gd name="connsiteY81" fmla="*/ 846463 h 1157201"/>
                  <a:gd name="connsiteX82" fmla="*/ 975235 w 1157533"/>
                  <a:gd name="connsiteY82" fmla="*/ 728320 h 1157201"/>
                  <a:gd name="connsiteX83" fmla="*/ 931554 w 1157533"/>
                  <a:gd name="connsiteY83" fmla="*/ 550437 h 1157201"/>
                  <a:gd name="connsiteX84" fmla="*/ 863805 w 1157533"/>
                  <a:gd name="connsiteY84" fmla="*/ 482226 h 1157201"/>
                  <a:gd name="connsiteX85" fmla="*/ 854444 w 1157533"/>
                  <a:gd name="connsiteY85" fmla="*/ 468851 h 1157201"/>
                  <a:gd name="connsiteX86" fmla="*/ 609745 w 1157533"/>
                  <a:gd name="connsiteY86" fmla="*/ 714500 h 1157201"/>
                  <a:gd name="connsiteX87" fmla="*/ 307992 w 1157533"/>
                  <a:gd name="connsiteY87" fmla="*/ 411786 h 1157201"/>
                  <a:gd name="connsiteX88" fmla="*/ 550018 w 1157533"/>
                  <a:gd name="connsiteY88" fmla="*/ 169258 h 1157201"/>
                  <a:gd name="connsiteX89" fmla="*/ 464440 w 1157533"/>
                  <a:gd name="connsiteY89" fmla="*/ 83660 h 1157201"/>
                  <a:gd name="connsiteX90" fmla="*/ 228654 w 1157533"/>
                  <a:gd name="connsiteY90" fmla="*/ 84552 h 1157201"/>
                  <a:gd name="connsiteX91" fmla="*/ 213054 w 1157533"/>
                  <a:gd name="connsiteY91" fmla="*/ 319501 h 1157201"/>
                  <a:gd name="connsiteX92" fmla="*/ 307992 w 1157533"/>
                  <a:gd name="connsiteY92" fmla="*/ 411786 h 1157201"/>
                  <a:gd name="connsiteX93" fmla="*/ 406496 w 1157533"/>
                  <a:gd name="connsiteY93" fmla="*/ 964607 h 1157201"/>
                  <a:gd name="connsiteX94" fmla="*/ 453743 w 1157533"/>
                  <a:gd name="connsiteY94" fmla="*/ 1022118 h 1157201"/>
                  <a:gd name="connsiteX95" fmla="*/ 707803 w 1157533"/>
                  <a:gd name="connsiteY95" fmla="*/ 1022118 h 1157201"/>
                  <a:gd name="connsiteX96" fmla="*/ 751038 w 1157533"/>
                  <a:gd name="connsiteY96" fmla="*/ 964607 h 1157201"/>
                  <a:gd name="connsiteX97" fmla="*/ 406496 w 1157533"/>
                  <a:gd name="connsiteY97" fmla="*/ 964607 h 11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57533" h="1157201">
                    <a:moveTo>
                      <a:pt x="1040310" y="1157202"/>
                    </a:moveTo>
                    <a:cubicBezTo>
                      <a:pt x="732763" y="1157202"/>
                      <a:pt x="425216" y="1157202"/>
                      <a:pt x="117670" y="1157202"/>
                    </a:cubicBezTo>
                    <a:cubicBezTo>
                      <a:pt x="115441" y="1156310"/>
                      <a:pt x="112767" y="1155419"/>
                      <a:pt x="110539" y="1154973"/>
                    </a:cubicBezTo>
                    <a:cubicBezTo>
                      <a:pt x="64629" y="1145165"/>
                      <a:pt x="31200" y="1118861"/>
                      <a:pt x="11589" y="1076062"/>
                    </a:cubicBezTo>
                    <a:cubicBezTo>
                      <a:pt x="6240" y="1064471"/>
                      <a:pt x="4011" y="1051988"/>
                      <a:pt x="0" y="1039951"/>
                    </a:cubicBezTo>
                    <a:cubicBezTo>
                      <a:pt x="0" y="1011864"/>
                      <a:pt x="0" y="984223"/>
                      <a:pt x="0" y="956136"/>
                    </a:cubicBezTo>
                    <a:cubicBezTo>
                      <a:pt x="6240" y="938303"/>
                      <a:pt x="18275" y="927157"/>
                      <a:pt x="38332" y="925374"/>
                    </a:cubicBezTo>
                    <a:cubicBezTo>
                      <a:pt x="38332" y="920024"/>
                      <a:pt x="38332" y="915566"/>
                      <a:pt x="38332" y="911553"/>
                    </a:cubicBezTo>
                    <a:cubicBezTo>
                      <a:pt x="38332" y="692655"/>
                      <a:pt x="38332" y="473755"/>
                      <a:pt x="38332" y="254856"/>
                    </a:cubicBezTo>
                    <a:cubicBezTo>
                      <a:pt x="38332" y="197791"/>
                      <a:pt x="77110" y="156775"/>
                      <a:pt x="134162" y="154546"/>
                    </a:cubicBezTo>
                    <a:cubicBezTo>
                      <a:pt x="142630" y="154100"/>
                      <a:pt x="144413" y="150088"/>
                      <a:pt x="146642" y="143401"/>
                    </a:cubicBezTo>
                    <a:cubicBezTo>
                      <a:pt x="195225" y="-1046"/>
                      <a:pt x="377524" y="-47411"/>
                      <a:pt x="489846" y="55574"/>
                    </a:cubicBezTo>
                    <a:cubicBezTo>
                      <a:pt x="502772" y="67611"/>
                      <a:pt x="515252" y="80540"/>
                      <a:pt x="527732" y="93023"/>
                    </a:cubicBezTo>
                    <a:cubicBezTo>
                      <a:pt x="544669" y="109518"/>
                      <a:pt x="561161" y="126459"/>
                      <a:pt x="578544" y="143847"/>
                    </a:cubicBezTo>
                    <a:cubicBezTo>
                      <a:pt x="582110" y="140280"/>
                      <a:pt x="585230" y="137605"/>
                      <a:pt x="587904" y="134930"/>
                    </a:cubicBezTo>
                    <a:cubicBezTo>
                      <a:pt x="613756" y="109518"/>
                      <a:pt x="638716" y="83215"/>
                      <a:pt x="665014" y="58249"/>
                    </a:cubicBezTo>
                    <a:cubicBezTo>
                      <a:pt x="775998" y="-46520"/>
                      <a:pt x="956514" y="-3721"/>
                      <a:pt x="1009109" y="139388"/>
                    </a:cubicBezTo>
                    <a:cubicBezTo>
                      <a:pt x="1013121" y="150534"/>
                      <a:pt x="1018024" y="155884"/>
                      <a:pt x="1030058" y="154992"/>
                    </a:cubicBezTo>
                    <a:cubicBezTo>
                      <a:pt x="1034961" y="154546"/>
                      <a:pt x="1040310" y="156330"/>
                      <a:pt x="1045658" y="157667"/>
                    </a:cubicBezTo>
                    <a:cubicBezTo>
                      <a:pt x="1091122" y="169258"/>
                      <a:pt x="1119202" y="206708"/>
                      <a:pt x="1119202" y="256194"/>
                    </a:cubicBezTo>
                    <a:cubicBezTo>
                      <a:pt x="1119202" y="474647"/>
                      <a:pt x="1119202" y="693546"/>
                      <a:pt x="1119202" y="911999"/>
                    </a:cubicBezTo>
                    <a:cubicBezTo>
                      <a:pt x="1119202" y="916903"/>
                      <a:pt x="1119202" y="921362"/>
                      <a:pt x="1119202" y="925820"/>
                    </a:cubicBezTo>
                    <a:cubicBezTo>
                      <a:pt x="1146837" y="931170"/>
                      <a:pt x="1157534" y="944099"/>
                      <a:pt x="1157534" y="970402"/>
                    </a:cubicBezTo>
                    <a:cubicBezTo>
                      <a:pt x="1157534" y="988681"/>
                      <a:pt x="1157534" y="1006514"/>
                      <a:pt x="1157534" y="1024793"/>
                    </a:cubicBezTo>
                    <a:cubicBezTo>
                      <a:pt x="1156643" y="1080075"/>
                      <a:pt x="1121876" y="1130007"/>
                      <a:pt x="1070173" y="1149177"/>
                    </a:cubicBezTo>
                    <a:cubicBezTo>
                      <a:pt x="1060813" y="1151852"/>
                      <a:pt x="1050561" y="1154081"/>
                      <a:pt x="1040310" y="1157202"/>
                    </a:cubicBezTo>
                    <a:close/>
                    <a:moveTo>
                      <a:pt x="985486" y="213841"/>
                    </a:moveTo>
                    <a:cubicBezTo>
                      <a:pt x="985040" y="178621"/>
                      <a:pt x="977017" y="148751"/>
                      <a:pt x="960526" y="121110"/>
                    </a:cubicBezTo>
                    <a:cubicBezTo>
                      <a:pt x="902136" y="23474"/>
                      <a:pt x="769758" y="8316"/>
                      <a:pt x="687300" y="89456"/>
                    </a:cubicBezTo>
                    <a:cubicBezTo>
                      <a:pt x="632476" y="143401"/>
                      <a:pt x="578544" y="198237"/>
                      <a:pt x="524166" y="252627"/>
                    </a:cubicBezTo>
                    <a:cubicBezTo>
                      <a:pt x="425216" y="351600"/>
                      <a:pt x="325821" y="450573"/>
                      <a:pt x="226871" y="549991"/>
                    </a:cubicBezTo>
                    <a:cubicBezTo>
                      <a:pt x="175168" y="602152"/>
                      <a:pt x="160013" y="664568"/>
                      <a:pt x="184528" y="734116"/>
                    </a:cubicBezTo>
                    <a:cubicBezTo>
                      <a:pt x="227317" y="854934"/>
                      <a:pt x="379753" y="887033"/>
                      <a:pt x="472017" y="795194"/>
                    </a:cubicBezTo>
                    <a:cubicBezTo>
                      <a:pt x="559824" y="707813"/>
                      <a:pt x="647185" y="619985"/>
                      <a:pt x="734992" y="532158"/>
                    </a:cubicBezTo>
                    <a:cubicBezTo>
                      <a:pt x="800958" y="466176"/>
                      <a:pt x="866479" y="400641"/>
                      <a:pt x="932445" y="334659"/>
                    </a:cubicBezTo>
                    <a:cubicBezTo>
                      <a:pt x="967212" y="300776"/>
                      <a:pt x="984595" y="258869"/>
                      <a:pt x="985486" y="213841"/>
                    </a:cubicBezTo>
                    <a:close/>
                    <a:moveTo>
                      <a:pt x="133270" y="192887"/>
                    </a:moveTo>
                    <a:cubicBezTo>
                      <a:pt x="100287" y="193779"/>
                      <a:pt x="77110" y="218299"/>
                      <a:pt x="77110" y="253965"/>
                    </a:cubicBezTo>
                    <a:cubicBezTo>
                      <a:pt x="77110" y="474647"/>
                      <a:pt x="77110" y="694884"/>
                      <a:pt x="77110" y="915566"/>
                    </a:cubicBezTo>
                    <a:cubicBezTo>
                      <a:pt x="77110" y="918687"/>
                      <a:pt x="77555" y="921807"/>
                      <a:pt x="78001" y="925374"/>
                    </a:cubicBezTo>
                    <a:cubicBezTo>
                      <a:pt x="412736" y="925374"/>
                      <a:pt x="746580" y="925374"/>
                      <a:pt x="1080870" y="925374"/>
                    </a:cubicBezTo>
                    <a:cubicBezTo>
                      <a:pt x="1080870" y="920470"/>
                      <a:pt x="1080870" y="916458"/>
                      <a:pt x="1080870" y="912445"/>
                    </a:cubicBezTo>
                    <a:cubicBezTo>
                      <a:pt x="1080870" y="694438"/>
                      <a:pt x="1080870" y="476876"/>
                      <a:pt x="1080870" y="258869"/>
                    </a:cubicBezTo>
                    <a:cubicBezTo>
                      <a:pt x="1080870" y="255302"/>
                      <a:pt x="1080870" y="251290"/>
                      <a:pt x="1080870" y="247723"/>
                    </a:cubicBezTo>
                    <a:cubicBezTo>
                      <a:pt x="1078642" y="216070"/>
                      <a:pt x="1051453" y="191104"/>
                      <a:pt x="1022927" y="194224"/>
                    </a:cubicBezTo>
                    <a:cubicBezTo>
                      <a:pt x="1022927" y="198683"/>
                      <a:pt x="1022927" y="203141"/>
                      <a:pt x="1022927" y="207599"/>
                    </a:cubicBezTo>
                    <a:cubicBezTo>
                      <a:pt x="1023818" y="266448"/>
                      <a:pt x="1003760" y="316826"/>
                      <a:pt x="963646" y="359179"/>
                    </a:cubicBezTo>
                    <a:cubicBezTo>
                      <a:pt x="947600" y="376120"/>
                      <a:pt x="930663" y="392616"/>
                      <a:pt x="914171" y="408665"/>
                    </a:cubicBezTo>
                    <a:cubicBezTo>
                      <a:pt x="902582" y="419811"/>
                      <a:pt x="890993" y="430956"/>
                      <a:pt x="878959" y="442548"/>
                    </a:cubicBezTo>
                    <a:cubicBezTo>
                      <a:pt x="882971" y="446560"/>
                      <a:pt x="885199" y="449235"/>
                      <a:pt x="887873" y="451910"/>
                    </a:cubicBezTo>
                    <a:cubicBezTo>
                      <a:pt x="912834" y="476876"/>
                      <a:pt x="938240" y="500951"/>
                      <a:pt x="961863" y="526363"/>
                    </a:cubicBezTo>
                    <a:cubicBezTo>
                      <a:pt x="1014012" y="582090"/>
                      <a:pt x="1033624" y="648072"/>
                      <a:pt x="1016241" y="722079"/>
                    </a:cubicBezTo>
                    <a:cubicBezTo>
                      <a:pt x="997521" y="800989"/>
                      <a:pt x="948046" y="854042"/>
                      <a:pt x="870045" y="876779"/>
                    </a:cubicBezTo>
                    <a:cubicBezTo>
                      <a:pt x="792490" y="899516"/>
                      <a:pt x="722512" y="881683"/>
                      <a:pt x="663231" y="826401"/>
                    </a:cubicBezTo>
                    <a:cubicBezTo>
                      <a:pt x="637379" y="802327"/>
                      <a:pt x="612865" y="776469"/>
                      <a:pt x="587904" y="751503"/>
                    </a:cubicBezTo>
                    <a:cubicBezTo>
                      <a:pt x="585230" y="748828"/>
                      <a:pt x="582110" y="746153"/>
                      <a:pt x="578098" y="742141"/>
                    </a:cubicBezTo>
                    <a:cubicBezTo>
                      <a:pt x="549572" y="771119"/>
                      <a:pt x="522383" y="800098"/>
                      <a:pt x="493857" y="827739"/>
                    </a:cubicBezTo>
                    <a:cubicBezTo>
                      <a:pt x="455525" y="864742"/>
                      <a:pt x="409171" y="883913"/>
                      <a:pt x="355684" y="886142"/>
                    </a:cubicBezTo>
                    <a:cubicBezTo>
                      <a:pt x="212608" y="892383"/>
                      <a:pt x="103853" y="754178"/>
                      <a:pt x="143522" y="616419"/>
                    </a:cubicBezTo>
                    <a:cubicBezTo>
                      <a:pt x="154219" y="579415"/>
                      <a:pt x="173831" y="547762"/>
                      <a:pt x="201020" y="520567"/>
                    </a:cubicBezTo>
                    <a:cubicBezTo>
                      <a:pt x="226871" y="495155"/>
                      <a:pt x="252723" y="468851"/>
                      <a:pt x="279021" y="442994"/>
                    </a:cubicBezTo>
                    <a:cubicBezTo>
                      <a:pt x="275900" y="439873"/>
                      <a:pt x="273672" y="436752"/>
                      <a:pt x="270998" y="434077"/>
                    </a:cubicBezTo>
                    <a:cubicBezTo>
                      <a:pt x="246929" y="410003"/>
                      <a:pt x="223306" y="385928"/>
                      <a:pt x="199237" y="362300"/>
                    </a:cubicBezTo>
                    <a:cubicBezTo>
                      <a:pt x="170711" y="334213"/>
                      <a:pt x="150653" y="300776"/>
                      <a:pt x="142185" y="261544"/>
                    </a:cubicBezTo>
                    <a:cubicBezTo>
                      <a:pt x="136836" y="239698"/>
                      <a:pt x="135944" y="216516"/>
                      <a:pt x="133270" y="192887"/>
                    </a:cubicBezTo>
                    <a:close/>
                    <a:moveTo>
                      <a:pt x="365936" y="965498"/>
                    </a:moveTo>
                    <a:cubicBezTo>
                      <a:pt x="256735" y="965498"/>
                      <a:pt x="147979" y="965498"/>
                      <a:pt x="39669" y="965498"/>
                    </a:cubicBezTo>
                    <a:cubicBezTo>
                      <a:pt x="39669" y="988681"/>
                      <a:pt x="37440" y="1010972"/>
                      <a:pt x="40115" y="1032817"/>
                    </a:cubicBezTo>
                    <a:cubicBezTo>
                      <a:pt x="45909" y="1084533"/>
                      <a:pt x="86915" y="1118415"/>
                      <a:pt x="140847" y="1118415"/>
                    </a:cubicBezTo>
                    <a:cubicBezTo>
                      <a:pt x="433239" y="1118415"/>
                      <a:pt x="725632" y="1118415"/>
                      <a:pt x="1018024" y="1118415"/>
                    </a:cubicBezTo>
                    <a:cubicBezTo>
                      <a:pt x="1021589" y="1118415"/>
                      <a:pt x="1024709" y="1118415"/>
                      <a:pt x="1028275" y="1118415"/>
                    </a:cubicBezTo>
                    <a:cubicBezTo>
                      <a:pt x="1071956" y="1116186"/>
                      <a:pt x="1111179" y="1084087"/>
                      <a:pt x="1116973" y="1042180"/>
                    </a:cubicBezTo>
                    <a:cubicBezTo>
                      <a:pt x="1120539" y="1017214"/>
                      <a:pt x="1117419" y="991356"/>
                      <a:pt x="1117419" y="965052"/>
                    </a:cubicBezTo>
                    <a:cubicBezTo>
                      <a:pt x="1010001" y="965052"/>
                      <a:pt x="901245" y="965052"/>
                      <a:pt x="791598" y="965052"/>
                    </a:cubicBezTo>
                    <a:cubicBezTo>
                      <a:pt x="791598" y="972631"/>
                      <a:pt x="792044" y="979319"/>
                      <a:pt x="791598" y="986006"/>
                    </a:cubicBezTo>
                    <a:cubicBezTo>
                      <a:pt x="789815" y="1027022"/>
                      <a:pt x="758169" y="1060013"/>
                      <a:pt x="718054" y="1060013"/>
                    </a:cubicBezTo>
                    <a:cubicBezTo>
                      <a:pt x="625345" y="1060904"/>
                      <a:pt x="532635" y="1060904"/>
                      <a:pt x="439925" y="1060013"/>
                    </a:cubicBezTo>
                    <a:cubicBezTo>
                      <a:pt x="404713" y="1059567"/>
                      <a:pt x="375296" y="1033263"/>
                      <a:pt x="369056" y="998489"/>
                    </a:cubicBezTo>
                    <a:cubicBezTo>
                      <a:pt x="366827" y="987789"/>
                      <a:pt x="366827" y="977089"/>
                      <a:pt x="365936" y="965498"/>
                    </a:cubicBezTo>
                    <a:close/>
                    <a:moveTo>
                      <a:pt x="609745" y="714500"/>
                    </a:moveTo>
                    <a:cubicBezTo>
                      <a:pt x="640053" y="745707"/>
                      <a:pt x="668134" y="778698"/>
                      <a:pt x="700226" y="807677"/>
                    </a:cubicBezTo>
                    <a:cubicBezTo>
                      <a:pt x="738112" y="842005"/>
                      <a:pt x="785358" y="854488"/>
                      <a:pt x="835724" y="846463"/>
                    </a:cubicBezTo>
                    <a:cubicBezTo>
                      <a:pt x="905257" y="835318"/>
                      <a:pt x="953394" y="795640"/>
                      <a:pt x="975235" y="728320"/>
                    </a:cubicBezTo>
                    <a:cubicBezTo>
                      <a:pt x="997075" y="661001"/>
                      <a:pt x="980583" y="601261"/>
                      <a:pt x="931554" y="550437"/>
                    </a:cubicBezTo>
                    <a:cubicBezTo>
                      <a:pt x="909268" y="527254"/>
                      <a:pt x="886091" y="505409"/>
                      <a:pt x="863805" y="482226"/>
                    </a:cubicBezTo>
                    <a:cubicBezTo>
                      <a:pt x="859793" y="478214"/>
                      <a:pt x="857565" y="472864"/>
                      <a:pt x="854444" y="468851"/>
                    </a:cubicBezTo>
                    <a:cubicBezTo>
                      <a:pt x="770649" y="553558"/>
                      <a:pt x="689528" y="634698"/>
                      <a:pt x="609745" y="714500"/>
                    </a:cubicBezTo>
                    <a:close/>
                    <a:moveTo>
                      <a:pt x="307992" y="411786"/>
                    </a:moveTo>
                    <a:cubicBezTo>
                      <a:pt x="387330" y="332430"/>
                      <a:pt x="468451" y="251290"/>
                      <a:pt x="550018" y="169258"/>
                    </a:cubicBezTo>
                    <a:cubicBezTo>
                      <a:pt x="521938" y="141172"/>
                      <a:pt x="494303" y="111301"/>
                      <a:pt x="464440" y="83660"/>
                    </a:cubicBezTo>
                    <a:cubicBezTo>
                      <a:pt x="397582" y="21691"/>
                      <a:pt x="295066" y="22583"/>
                      <a:pt x="228654" y="84552"/>
                    </a:cubicBezTo>
                    <a:cubicBezTo>
                      <a:pt x="162242" y="146521"/>
                      <a:pt x="153773" y="250398"/>
                      <a:pt x="213054" y="319501"/>
                    </a:cubicBezTo>
                    <a:cubicBezTo>
                      <a:pt x="242026" y="353383"/>
                      <a:pt x="276792" y="381916"/>
                      <a:pt x="307992" y="411786"/>
                    </a:cubicBezTo>
                    <a:close/>
                    <a:moveTo>
                      <a:pt x="406496" y="964607"/>
                    </a:moveTo>
                    <a:cubicBezTo>
                      <a:pt x="400256" y="998489"/>
                      <a:pt x="416302" y="1023009"/>
                      <a:pt x="453743" y="1022118"/>
                    </a:cubicBezTo>
                    <a:cubicBezTo>
                      <a:pt x="538429" y="1020780"/>
                      <a:pt x="623116" y="1020780"/>
                      <a:pt x="707803" y="1022118"/>
                    </a:cubicBezTo>
                    <a:cubicBezTo>
                      <a:pt x="737666" y="1022563"/>
                      <a:pt x="759952" y="1000718"/>
                      <a:pt x="751038" y="964607"/>
                    </a:cubicBezTo>
                    <a:cubicBezTo>
                      <a:pt x="636488" y="964607"/>
                      <a:pt x="521938" y="964607"/>
                      <a:pt x="406496" y="964607"/>
                    </a:cubicBezTo>
                    <a:close/>
                  </a:path>
                </a:pathLst>
              </a:custGeom>
              <a:grpFill/>
              <a:ln w="445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B769CFD-31EB-94D7-2A88-124BACC225D8}"/>
                  </a:ext>
                </a:extLst>
              </p:cNvPr>
              <p:cNvSpPr/>
              <p:nvPr/>
            </p:nvSpPr>
            <p:spPr>
              <a:xfrm>
                <a:off x="7323531" y="3240302"/>
                <a:ext cx="204665" cy="200861"/>
              </a:xfrm>
              <a:custGeom>
                <a:avLst/>
                <a:gdLst>
                  <a:gd name="connsiteX0" fmla="*/ 204666 w 204665"/>
                  <a:gd name="connsiteY0" fmla="*/ 183370 h 200861"/>
                  <a:gd name="connsiteX1" fmla="*/ 192186 w 204665"/>
                  <a:gd name="connsiteY1" fmla="*/ 199420 h 200861"/>
                  <a:gd name="connsiteX2" fmla="*/ 173020 w 204665"/>
                  <a:gd name="connsiteY2" fmla="*/ 199866 h 200861"/>
                  <a:gd name="connsiteX3" fmla="*/ 166334 w 204665"/>
                  <a:gd name="connsiteY3" fmla="*/ 194070 h 200861"/>
                  <a:gd name="connsiteX4" fmla="*/ 8549 w 204665"/>
                  <a:gd name="connsiteY4" fmla="*/ 35803 h 200861"/>
                  <a:gd name="connsiteX5" fmla="*/ 80 w 204665"/>
                  <a:gd name="connsiteY5" fmla="*/ 19307 h 200861"/>
                  <a:gd name="connsiteX6" fmla="*/ 26824 w 204665"/>
                  <a:gd name="connsiteY6" fmla="*/ 1920 h 200861"/>
                  <a:gd name="connsiteX7" fmla="*/ 37521 w 204665"/>
                  <a:gd name="connsiteY7" fmla="*/ 9945 h 200861"/>
                  <a:gd name="connsiteX8" fmla="*/ 192186 w 204665"/>
                  <a:gd name="connsiteY8" fmla="*/ 164646 h 200861"/>
                  <a:gd name="connsiteX9" fmla="*/ 204666 w 204665"/>
                  <a:gd name="connsiteY9" fmla="*/ 183370 h 20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65" h="200861">
                    <a:moveTo>
                      <a:pt x="204666" y="183370"/>
                    </a:moveTo>
                    <a:cubicBezTo>
                      <a:pt x="200209" y="189612"/>
                      <a:pt x="197089" y="196745"/>
                      <a:pt x="192186" y="199420"/>
                    </a:cubicBezTo>
                    <a:cubicBezTo>
                      <a:pt x="186837" y="202095"/>
                      <a:pt x="179705" y="200311"/>
                      <a:pt x="173020" y="199866"/>
                    </a:cubicBezTo>
                    <a:cubicBezTo>
                      <a:pt x="170345" y="199420"/>
                      <a:pt x="168117" y="196299"/>
                      <a:pt x="166334" y="194070"/>
                    </a:cubicBezTo>
                    <a:cubicBezTo>
                      <a:pt x="113739" y="141463"/>
                      <a:pt x="60698" y="88856"/>
                      <a:pt x="8549" y="35803"/>
                    </a:cubicBezTo>
                    <a:cubicBezTo>
                      <a:pt x="4538" y="31790"/>
                      <a:pt x="526" y="25103"/>
                      <a:pt x="80" y="19307"/>
                    </a:cubicBezTo>
                    <a:cubicBezTo>
                      <a:pt x="-1257" y="5487"/>
                      <a:pt x="14344" y="-4321"/>
                      <a:pt x="26824" y="1920"/>
                    </a:cubicBezTo>
                    <a:cubicBezTo>
                      <a:pt x="30835" y="3704"/>
                      <a:pt x="34401" y="6824"/>
                      <a:pt x="37521" y="9945"/>
                    </a:cubicBezTo>
                    <a:cubicBezTo>
                      <a:pt x="89224" y="61661"/>
                      <a:pt x="140928" y="112930"/>
                      <a:pt x="192186" y="164646"/>
                    </a:cubicBezTo>
                    <a:cubicBezTo>
                      <a:pt x="196643" y="169995"/>
                      <a:pt x="199763" y="176683"/>
                      <a:pt x="204666" y="183370"/>
                    </a:cubicBezTo>
                    <a:close/>
                  </a:path>
                </a:pathLst>
              </a:custGeom>
              <a:grpFill/>
              <a:ln w="445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ECBE9AE-1B68-2B5C-23CA-4D35DF87A9CF}"/>
                  </a:ext>
                </a:extLst>
              </p:cNvPr>
              <p:cNvSpPr/>
              <p:nvPr/>
            </p:nvSpPr>
            <p:spPr>
              <a:xfrm>
                <a:off x="7595586" y="2967099"/>
                <a:ext cx="204499" cy="200079"/>
              </a:xfrm>
              <a:custGeom>
                <a:avLst/>
                <a:gdLst>
                  <a:gd name="connsiteX0" fmla="*/ 204500 w 204499"/>
                  <a:gd name="connsiteY0" fmla="*/ 183283 h 200079"/>
                  <a:gd name="connsiteX1" fmla="*/ 191574 w 204499"/>
                  <a:gd name="connsiteY1" fmla="*/ 198887 h 200079"/>
                  <a:gd name="connsiteX2" fmla="*/ 172408 w 204499"/>
                  <a:gd name="connsiteY2" fmla="*/ 198441 h 200079"/>
                  <a:gd name="connsiteX3" fmla="*/ 164831 w 204499"/>
                  <a:gd name="connsiteY3" fmla="*/ 192200 h 200079"/>
                  <a:gd name="connsiteX4" fmla="*/ 9720 w 204499"/>
                  <a:gd name="connsiteY4" fmla="*/ 37053 h 200079"/>
                  <a:gd name="connsiteX5" fmla="*/ 3480 w 204499"/>
                  <a:gd name="connsiteY5" fmla="*/ 30366 h 200079"/>
                  <a:gd name="connsiteX6" fmla="*/ 5263 w 204499"/>
                  <a:gd name="connsiteY6" fmla="*/ 6292 h 200079"/>
                  <a:gd name="connsiteX7" fmla="*/ 28886 w 204499"/>
                  <a:gd name="connsiteY7" fmla="*/ 2725 h 200079"/>
                  <a:gd name="connsiteX8" fmla="*/ 37355 w 204499"/>
                  <a:gd name="connsiteY8" fmla="*/ 9858 h 200079"/>
                  <a:gd name="connsiteX9" fmla="*/ 191574 w 204499"/>
                  <a:gd name="connsiteY9" fmla="*/ 164113 h 200079"/>
                  <a:gd name="connsiteX10" fmla="*/ 204500 w 204499"/>
                  <a:gd name="connsiteY10" fmla="*/ 183283 h 2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99" h="200079">
                    <a:moveTo>
                      <a:pt x="204500" y="183283"/>
                    </a:moveTo>
                    <a:cubicBezTo>
                      <a:pt x="199597" y="189525"/>
                      <a:pt x="196477" y="196658"/>
                      <a:pt x="191574" y="198887"/>
                    </a:cubicBezTo>
                    <a:cubicBezTo>
                      <a:pt x="186225" y="201116"/>
                      <a:pt x="178648" y="199779"/>
                      <a:pt x="172408" y="198441"/>
                    </a:cubicBezTo>
                    <a:cubicBezTo>
                      <a:pt x="169734" y="197995"/>
                      <a:pt x="167059" y="194429"/>
                      <a:pt x="164831" y="192200"/>
                    </a:cubicBezTo>
                    <a:cubicBezTo>
                      <a:pt x="113127" y="140484"/>
                      <a:pt x="61424" y="88769"/>
                      <a:pt x="9720" y="37053"/>
                    </a:cubicBezTo>
                    <a:cubicBezTo>
                      <a:pt x="7492" y="34824"/>
                      <a:pt x="5263" y="33041"/>
                      <a:pt x="3480" y="30366"/>
                    </a:cubicBezTo>
                    <a:cubicBezTo>
                      <a:pt x="-1423" y="21895"/>
                      <a:pt x="-1423" y="13871"/>
                      <a:pt x="5263" y="6292"/>
                    </a:cubicBezTo>
                    <a:cubicBezTo>
                      <a:pt x="11949" y="-842"/>
                      <a:pt x="20418" y="-1733"/>
                      <a:pt x="28886" y="2725"/>
                    </a:cubicBezTo>
                    <a:cubicBezTo>
                      <a:pt x="32006" y="4508"/>
                      <a:pt x="34680" y="7183"/>
                      <a:pt x="37355" y="9858"/>
                    </a:cubicBezTo>
                    <a:cubicBezTo>
                      <a:pt x="88613" y="61128"/>
                      <a:pt x="140316" y="112397"/>
                      <a:pt x="191574" y="164113"/>
                    </a:cubicBezTo>
                    <a:cubicBezTo>
                      <a:pt x="196477" y="169909"/>
                      <a:pt x="199597" y="176596"/>
                      <a:pt x="204500" y="183283"/>
                    </a:cubicBezTo>
                    <a:close/>
                  </a:path>
                </a:pathLst>
              </a:custGeom>
              <a:grpFill/>
              <a:ln w="445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95ED342-F7A0-AB9E-9427-D0D3AB305BD0}"/>
                  </a:ext>
                </a:extLst>
              </p:cNvPr>
              <p:cNvSpPr/>
              <p:nvPr/>
            </p:nvSpPr>
            <p:spPr>
              <a:xfrm>
                <a:off x="7390899" y="3199423"/>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3"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E6027D8-3E72-890A-0DE8-C8B65A14C793}"/>
                  </a:ext>
                </a:extLst>
              </p:cNvPr>
              <p:cNvSpPr/>
              <p:nvPr/>
            </p:nvSpPr>
            <p:spPr>
              <a:xfrm>
                <a:off x="7458649" y="3267634"/>
                <a:ext cx="38364" cy="38340"/>
              </a:xfrm>
              <a:custGeom>
                <a:avLst/>
                <a:gdLst>
                  <a:gd name="connsiteX0" fmla="*/ 38348 w 38364"/>
                  <a:gd name="connsiteY0" fmla="*/ 19170 h 38340"/>
                  <a:gd name="connsiteX1" fmla="*/ 18736 w 38364"/>
                  <a:gd name="connsiteY1" fmla="*/ 38341 h 38340"/>
                  <a:gd name="connsiteX2" fmla="*/ 16 w 38364"/>
                  <a:gd name="connsiteY2" fmla="*/ 19616 h 38340"/>
                  <a:gd name="connsiteX3" fmla="*/ 19182 w 38364"/>
                  <a:gd name="connsiteY3" fmla="*/ 0 h 38340"/>
                  <a:gd name="connsiteX4" fmla="*/ 38348 w 38364"/>
                  <a:gd name="connsiteY4" fmla="*/ 1917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4" h="38340">
                    <a:moveTo>
                      <a:pt x="38348" y="19170"/>
                    </a:moveTo>
                    <a:cubicBezTo>
                      <a:pt x="38348" y="29870"/>
                      <a:pt x="29434" y="38341"/>
                      <a:pt x="18736" y="38341"/>
                    </a:cubicBezTo>
                    <a:cubicBezTo>
                      <a:pt x="8930" y="37895"/>
                      <a:pt x="16" y="29424"/>
                      <a:pt x="16" y="19616"/>
                    </a:cubicBezTo>
                    <a:cubicBezTo>
                      <a:pt x="-430" y="9362"/>
                      <a:pt x="8485" y="0"/>
                      <a:pt x="19182" y="0"/>
                    </a:cubicBezTo>
                    <a:cubicBezTo>
                      <a:pt x="30325" y="0"/>
                      <a:pt x="38794" y="8471"/>
                      <a:pt x="38348" y="19170"/>
                    </a:cubicBezTo>
                    <a:close/>
                  </a:path>
                </a:pathLst>
              </a:custGeom>
              <a:grpFill/>
              <a:ln w="445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E46C206-1F47-B978-65D1-53D7B3228C91}"/>
                  </a:ext>
                </a:extLst>
              </p:cNvPr>
              <p:cNvSpPr/>
              <p:nvPr/>
            </p:nvSpPr>
            <p:spPr>
              <a:xfrm>
                <a:off x="7527290" y="3335845"/>
                <a:ext cx="38347" cy="38340"/>
              </a:xfrm>
              <a:custGeom>
                <a:avLst/>
                <a:gdLst>
                  <a:gd name="connsiteX0" fmla="*/ 19182 w 38347"/>
                  <a:gd name="connsiteY0" fmla="*/ 38341 h 38340"/>
                  <a:gd name="connsiteX1" fmla="*/ 16 w 38347"/>
                  <a:gd name="connsiteY1" fmla="*/ 19170 h 38340"/>
                  <a:gd name="connsiteX2" fmla="*/ 19628 w 38347"/>
                  <a:gd name="connsiteY2" fmla="*/ 0 h 38340"/>
                  <a:gd name="connsiteX3" fmla="*/ 38348 w 38347"/>
                  <a:gd name="connsiteY3" fmla="*/ 18724 h 38340"/>
                  <a:gd name="connsiteX4" fmla="*/ 19182 w 38347"/>
                  <a:gd name="connsiteY4" fmla="*/ 38341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82" y="38341"/>
                    </a:moveTo>
                    <a:cubicBezTo>
                      <a:pt x="8485" y="38341"/>
                      <a:pt x="-430" y="29424"/>
                      <a:pt x="16" y="19170"/>
                    </a:cubicBezTo>
                    <a:cubicBezTo>
                      <a:pt x="16" y="8471"/>
                      <a:pt x="8930" y="0"/>
                      <a:pt x="19628" y="0"/>
                    </a:cubicBezTo>
                    <a:cubicBezTo>
                      <a:pt x="29879" y="446"/>
                      <a:pt x="37902" y="8471"/>
                      <a:pt x="38348" y="18724"/>
                    </a:cubicBezTo>
                    <a:cubicBezTo>
                      <a:pt x="38348" y="29424"/>
                      <a:pt x="29879" y="38341"/>
                      <a:pt x="19182" y="38341"/>
                    </a:cubicBezTo>
                    <a:close/>
                  </a:path>
                </a:pathLst>
              </a:custGeom>
              <a:grpFill/>
              <a:ln w="445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24E346B-3F3A-9D23-B03B-1C27FDA285C1}"/>
                  </a:ext>
                </a:extLst>
              </p:cNvPr>
              <p:cNvSpPr/>
              <p:nvPr/>
            </p:nvSpPr>
            <p:spPr>
              <a:xfrm>
                <a:off x="7690885" y="3172228"/>
                <a:ext cx="38347" cy="38340"/>
              </a:xfrm>
              <a:custGeom>
                <a:avLst/>
                <a:gdLst>
                  <a:gd name="connsiteX0" fmla="*/ 19166 w 38347"/>
                  <a:gd name="connsiteY0" fmla="*/ 0 h 38340"/>
                  <a:gd name="connsiteX1" fmla="*/ 38332 w 38347"/>
                  <a:gd name="connsiteY1" fmla="*/ 19616 h 38340"/>
                  <a:gd name="connsiteX2" fmla="*/ 19166 w 38347"/>
                  <a:gd name="connsiteY2" fmla="*/ 38341 h 38340"/>
                  <a:gd name="connsiteX3" fmla="*/ 0 w 38347"/>
                  <a:gd name="connsiteY3" fmla="*/ 19170 h 38340"/>
                  <a:gd name="connsiteX4" fmla="*/ 19166 w 38347"/>
                  <a:gd name="connsiteY4" fmla="*/ 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66" y="0"/>
                    </a:moveTo>
                    <a:cubicBezTo>
                      <a:pt x="29863" y="0"/>
                      <a:pt x="38778" y="8916"/>
                      <a:pt x="38332" y="19616"/>
                    </a:cubicBezTo>
                    <a:cubicBezTo>
                      <a:pt x="37886" y="29424"/>
                      <a:pt x="29417" y="38341"/>
                      <a:pt x="19166" y="38341"/>
                    </a:cubicBezTo>
                    <a:cubicBezTo>
                      <a:pt x="8914" y="38341"/>
                      <a:pt x="0" y="29870"/>
                      <a:pt x="0" y="19170"/>
                    </a:cubicBezTo>
                    <a:cubicBezTo>
                      <a:pt x="0" y="8025"/>
                      <a:pt x="8469" y="0"/>
                      <a:pt x="19166" y="0"/>
                    </a:cubicBezTo>
                    <a:close/>
                  </a:path>
                </a:pathLst>
              </a:custGeom>
              <a:grpFill/>
              <a:ln w="445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CEE0FB4-CAE2-B489-6A79-F43DF6E66550}"/>
                  </a:ext>
                </a:extLst>
              </p:cNvPr>
              <p:cNvSpPr/>
              <p:nvPr/>
            </p:nvSpPr>
            <p:spPr>
              <a:xfrm>
                <a:off x="7609300" y="3254243"/>
                <a:ext cx="37903" cy="38356"/>
              </a:xfrm>
              <a:custGeom>
                <a:avLst/>
                <a:gdLst>
                  <a:gd name="connsiteX0" fmla="*/ 18292 w 37903"/>
                  <a:gd name="connsiteY0" fmla="*/ 16 h 38356"/>
                  <a:gd name="connsiteX1" fmla="*/ 37904 w 37903"/>
                  <a:gd name="connsiteY1" fmla="*/ 18741 h 38356"/>
                  <a:gd name="connsiteX2" fmla="*/ 18738 w 37903"/>
                  <a:gd name="connsiteY2" fmla="*/ 38357 h 38356"/>
                  <a:gd name="connsiteX3" fmla="*/ 18 w 37903"/>
                  <a:gd name="connsiteY3" fmla="*/ 20078 h 38356"/>
                  <a:gd name="connsiteX4" fmla="*/ 18292 w 37903"/>
                  <a:gd name="connsiteY4" fmla="*/ 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56">
                    <a:moveTo>
                      <a:pt x="18292" y="16"/>
                    </a:moveTo>
                    <a:cubicBezTo>
                      <a:pt x="28989" y="-430"/>
                      <a:pt x="37904" y="8487"/>
                      <a:pt x="37904" y="18741"/>
                    </a:cubicBezTo>
                    <a:cubicBezTo>
                      <a:pt x="37904" y="28995"/>
                      <a:pt x="28989" y="38357"/>
                      <a:pt x="18738" y="38357"/>
                    </a:cubicBezTo>
                    <a:cubicBezTo>
                      <a:pt x="8486" y="38357"/>
                      <a:pt x="18" y="30332"/>
                      <a:pt x="18" y="20078"/>
                    </a:cubicBezTo>
                    <a:cubicBezTo>
                      <a:pt x="-428" y="8487"/>
                      <a:pt x="7595" y="16"/>
                      <a:pt x="18292" y="16"/>
                    </a:cubicBezTo>
                    <a:close/>
                  </a:path>
                </a:pathLst>
              </a:custGeom>
              <a:grpFill/>
              <a:ln w="445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B194A5A-EB76-0E64-9A9C-0A4F0C75EE8F}"/>
                  </a:ext>
                </a:extLst>
              </p:cNvPr>
              <p:cNvSpPr/>
              <p:nvPr/>
            </p:nvSpPr>
            <p:spPr>
              <a:xfrm>
                <a:off x="7622672" y="3104017"/>
                <a:ext cx="38366" cy="38356"/>
              </a:xfrm>
              <a:custGeom>
                <a:avLst/>
                <a:gdLst>
                  <a:gd name="connsiteX0" fmla="*/ 38349 w 38366"/>
                  <a:gd name="connsiteY0" fmla="*/ 19616 h 38356"/>
                  <a:gd name="connsiteX1" fmla="*/ 18292 w 38366"/>
                  <a:gd name="connsiteY1" fmla="*/ 38341 h 38356"/>
                  <a:gd name="connsiteX2" fmla="*/ 18 w 38366"/>
                  <a:gd name="connsiteY2" fmla="*/ 17833 h 38356"/>
                  <a:gd name="connsiteX3" fmla="*/ 19184 w 38366"/>
                  <a:gd name="connsiteY3" fmla="*/ 0 h 38356"/>
                  <a:gd name="connsiteX4" fmla="*/ 38349 w 38366"/>
                  <a:gd name="connsiteY4" fmla="*/ 196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56">
                    <a:moveTo>
                      <a:pt x="38349" y="19616"/>
                    </a:moveTo>
                    <a:cubicBezTo>
                      <a:pt x="37904" y="29870"/>
                      <a:pt x="28544" y="38787"/>
                      <a:pt x="18292" y="38341"/>
                    </a:cubicBezTo>
                    <a:cubicBezTo>
                      <a:pt x="7595" y="37895"/>
                      <a:pt x="-428" y="28978"/>
                      <a:pt x="18" y="17833"/>
                    </a:cubicBezTo>
                    <a:cubicBezTo>
                      <a:pt x="463" y="7579"/>
                      <a:pt x="8932" y="0"/>
                      <a:pt x="19184" y="0"/>
                    </a:cubicBezTo>
                    <a:cubicBezTo>
                      <a:pt x="30327" y="446"/>
                      <a:pt x="38795" y="9362"/>
                      <a:pt x="38349" y="19616"/>
                    </a:cubicBezTo>
                    <a:close/>
                  </a:path>
                </a:pathLst>
              </a:custGeom>
              <a:grpFill/>
              <a:ln w="445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9DBD5A-4C09-E7D6-1167-9173B20993EE}"/>
                  </a:ext>
                </a:extLst>
              </p:cNvPr>
              <p:cNvSpPr/>
              <p:nvPr/>
            </p:nvSpPr>
            <p:spPr>
              <a:xfrm>
                <a:off x="7472912" y="3117837"/>
                <a:ext cx="37902" cy="38356"/>
              </a:xfrm>
              <a:custGeom>
                <a:avLst/>
                <a:gdLst>
                  <a:gd name="connsiteX0" fmla="*/ 37902 w 37902"/>
                  <a:gd name="connsiteY0" fmla="*/ 19170 h 38356"/>
                  <a:gd name="connsiteX1" fmla="*/ 18736 w 37902"/>
                  <a:gd name="connsiteY1" fmla="*/ 38341 h 38356"/>
                  <a:gd name="connsiteX2" fmla="*/ 16 w 37902"/>
                  <a:gd name="connsiteY2" fmla="*/ 18279 h 38356"/>
                  <a:gd name="connsiteX3" fmla="*/ 19182 w 37902"/>
                  <a:gd name="connsiteY3" fmla="*/ 0 h 38356"/>
                  <a:gd name="connsiteX4" fmla="*/ 37902 w 37902"/>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2" h="38356">
                    <a:moveTo>
                      <a:pt x="37902" y="19170"/>
                    </a:moveTo>
                    <a:cubicBezTo>
                      <a:pt x="37902" y="29870"/>
                      <a:pt x="28988" y="38787"/>
                      <a:pt x="18736" y="38341"/>
                    </a:cubicBezTo>
                    <a:cubicBezTo>
                      <a:pt x="8485" y="37895"/>
                      <a:pt x="-430" y="28978"/>
                      <a:pt x="16" y="18279"/>
                    </a:cubicBezTo>
                    <a:cubicBezTo>
                      <a:pt x="462" y="8025"/>
                      <a:pt x="8930" y="0"/>
                      <a:pt x="19182" y="0"/>
                    </a:cubicBezTo>
                    <a:cubicBezTo>
                      <a:pt x="29879" y="0"/>
                      <a:pt x="37902" y="8025"/>
                      <a:pt x="37902" y="19170"/>
                    </a:cubicBezTo>
                    <a:close/>
                  </a:path>
                </a:pathLst>
              </a:custGeom>
              <a:grpFill/>
              <a:ln w="445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5B24C94-7BDF-CB72-668D-AA244B32C524}"/>
                  </a:ext>
                </a:extLst>
              </p:cNvPr>
              <p:cNvSpPr/>
              <p:nvPr/>
            </p:nvSpPr>
            <p:spPr>
              <a:xfrm>
                <a:off x="7540659" y="3185585"/>
                <a:ext cx="38366" cy="38375"/>
              </a:xfrm>
              <a:custGeom>
                <a:avLst/>
                <a:gdLst>
                  <a:gd name="connsiteX0" fmla="*/ 38349 w 38366"/>
                  <a:gd name="connsiteY0" fmla="*/ 19634 h 38375"/>
                  <a:gd name="connsiteX1" fmla="*/ 18292 w 38366"/>
                  <a:gd name="connsiteY1" fmla="*/ 38359 h 38375"/>
                  <a:gd name="connsiteX2" fmla="*/ 18 w 38366"/>
                  <a:gd name="connsiteY2" fmla="*/ 17851 h 38375"/>
                  <a:gd name="connsiteX3" fmla="*/ 19184 w 38366"/>
                  <a:gd name="connsiteY3" fmla="*/ 18 h 38375"/>
                  <a:gd name="connsiteX4" fmla="*/ 38349 w 38366"/>
                  <a:gd name="connsiteY4" fmla="*/ 19634 h 3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75">
                    <a:moveTo>
                      <a:pt x="38349" y="19634"/>
                    </a:moveTo>
                    <a:cubicBezTo>
                      <a:pt x="37904" y="30334"/>
                      <a:pt x="28989" y="38804"/>
                      <a:pt x="18292" y="38359"/>
                    </a:cubicBezTo>
                    <a:cubicBezTo>
                      <a:pt x="7595" y="37913"/>
                      <a:pt x="-428" y="28550"/>
                      <a:pt x="18" y="17851"/>
                    </a:cubicBezTo>
                    <a:cubicBezTo>
                      <a:pt x="463" y="7597"/>
                      <a:pt x="8932" y="-428"/>
                      <a:pt x="19184" y="18"/>
                    </a:cubicBezTo>
                    <a:cubicBezTo>
                      <a:pt x="30327" y="464"/>
                      <a:pt x="38795" y="8934"/>
                      <a:pt x="38349" y="19634"/>
                    </a:cubicBezTo>
                    <a:close/>
                  </a:path>
                </a:pathLst>
              </a:custGeom>
              <a:grpFill/>
              <a:ln w="445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98CECDF-5C1E-72CF-F34C-925565F547A5}"/>
                  </a:ext>
                </a:extLst>
              </p:cNvPr>
              <p:cNvSpPr/>
              <p:nvPr/>
            </p:nvSpPr>
            <p:spPr>
              <a:xfrm>
                <a:off x="7554923" y="3035806"/>
                <a:ext cx="37903" cy="38340"/>
              </a:xfrm>
              <a:custGeom>
                <a:avLst/>
                <a:gdLst>
                  <a:gd name="connsiteX0" fmla="*/ 37904 w 37903"/>
                  <a:gd name="connsiteY0" fmla="*/ 19616 h 38340"/>
                  <a:gd name="connsiteX1" fmla="*/ 18292 w 37903"/>
                  <a:gd name="connsiteY1" fmla="*/ 38341 h 38340"/>
                  <a:gd name="connsiteX2" fmla="*/ 18 w 37903"/>
                  <a:gd name="connsiteY2" fmla="*/ 18279 h 38340"/>
                  <a:gd name="connsiteX3" fmla="*/ 19184 w 37903"/>
                  <a:gd name="connsiteY3" fmla="*/ 0 h 38340"/>
                  <a:gd name="connsiteX4" fmla="*/ 37904 w 37903"/>
                  <a:gd name="connsiteY4" fmla="*/ 19616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40">
                    <a:moveTo>
                      <a:pt x="37904" y="19616"/>
                    </a:moveTo>
                    <a:cubicBezTo>
                      <a:pt x="37458" y="30316"/>
                      <a:pt x="28989" y="38341"/>
                      <a:pt x="18292" y="38341"/>
                    </a:cubicBezTo>
                    <a:cubicBezTo>
                      <a:pt x="7595" y="37895"/>
                      <a:pt x="-428" y="28978"/>
                      <a:pt x="18" y="18279"/>
                    </a:cubicBezTo>
                    <a:cubicBezTo>
                      <a:pt x="463" y="8025"/>
                      <a:pt x="8932" y="0"/>
                      <a:pt x="19184" y="0"/>
                    </a:cubicBezTo>
                    <a:cubicBezTo>
                      <a:pt x="29435" y="0"/>
                      <a:pt x="37904" y="8916"/>
                      <a:pt x="37904" y="19616"/>
                    </a:cubicBezTo>
                    <a:close/>
                  </a:path>
                </a:pathLst>
              </a:custGeom>
              <a:grpFill/>
              <a:ln w="445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632B94A-977F-C8CA-2184-E031AFD71C48}"/>
                  </a:ext>
                </a:extLst>
              </p:cNvPr>
              <p:cNvSpPr/>
              <p:nvPr/>
            </p:nvSpPr>
            <p:spPr>
              <a:xfrm>
                <a:off x="7213055" y="3764528"/>
                <a:ext cx="95867" cy="39207"/>
              </a:xfrm>
              <a:custGeom>
                <a:avLst/>
                <a:gdLst>
                  <a:gd name="connsiteX0" fmla="*/ 48156 w 95867"/>
                  <a:gd name="connsiteY0" fmla="*/ 198 h 39207"/>
                  <a:gd name="connsiteX1" fmla="*/ 76237 w 95867"/>
                  <a:gd name="connsiteY1" fmla="*/ 198 h 39207"/>
                  <a:gd name="connsiteX2" fmla="*/ 95848 w 95867"/>
                  <a:gd name="connsiteY2" fmla="*/ 18031 h 39207"/>
                  <a:gd name="connsiteX3" fmla="*/ 77574 w 95867"/>
                  <a:gd name="connsiteY3" fmla="*/ 38539 h 39207"/>
                  <a:gd name="connsiteX4" fmla="*/ 17847 w 95867"/>
                  <a:gd name="connsiteY4" fmla="*/ 38539 h 39207"/>
                  <a:gd name="connsiteX5" fmla="*/ 19 w 95867"/>
                  <a:gd name="connsiteY5" fmla="*/ 18923 h 39207"/>
                  <a:gd name="connsiteX6" fmla="*/ 19185 w 95867"/>
                  <a:gd name="connsiteY6" fmla="*/ 644 h 39207"/>
                  <a:gd name="connsiteX7" fmla="*/ 48156 w 95867"/>
                  <a:gd name="connsiteY7" fmla="*/ 198 h 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7" h="39207">
                    <a:moveTo>
                      <a:pt x="48156" y="198"/>
                    </a:moveTo>
                    <a:cubicBezTo>
                      <a:pt x="57517" y="198"/>
                      <a:pt x="66877" y="-248"/>
                      <a:pt x="76237" y="198"/>
                    </a:cubicBezTo>
                    <a:cubicBezTo>
                      <a:pt x="87825" y="644"/>
                      <a:pt x="95403" y="7777"/>
                      <a:pt x="95848" y="18031"/>
                    </a:cubicBezTo>
                    <a:cubicBezTo>
                      <a:pt x="96294" y="28731"/>
                      <a:pt x="88717" y="38093"/>
                      <a:pt x="77574" y="38539"/>
                    </a:cubicBezTo>
                    <a:cubicBezTo>
                      <a:pt x="57517" y="39431"/>
                      <a:pt x="37459" y="39431"/>
                      <a:pt x="17847" y="38539"/>
                    </a:cubicBezTo>
                    <a:cubicBezTo>
                      <a:pt x="7150" y="38093"/>
                      <a:pt x="-427" y="29177"/>
                      <a:pt x="19" y="18923"/>
                    </a:cubicBezTo>
                    <a:cubicBezTo>
                      <a:pt x="464" y="8669"/>
                      <a:pt x="8042" y="1090"/>
                      <a:pt x="19185" y="644"/>
                    </a:cubicBezTo>
                    <a:cubicBezTo>
                      <a:pt x="28545" y="198"/>
                      <a:pt x="38350" y="198"/>
                      <a:pt x="48156" y="198"/>
                    </a:cubicBezTo>
                    <a:close/>
                  </a:path>
                </a:pathLst>
              </a:custGeom>
              <a:grpFill/>
              <a:ln w="445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B7A6F52-D7CA-A604-2891-041D5A257F2F}"/>
                  </a:ext>
                </a:extLst>
              </p:cNvPr>
              <p:cNvSpPr/>
              <p:nvPr/>
            </p:nvSpPr>
            <p:spPr>
              <a:xfrm>
                <a:off x="7058408" y="3764726"/>
                <a:ext cx="38331" cy="38357"/>
              </a:xfrm>
              <a:custGeom>
                <a:avLst/>
                <a:gdLst>
                  <a:gd name="connsiteX0" fmla="*/ 38332 w 38331"/>
                  <a:gd name="connsiteY0" fmla="*/ 19616 h 38357"/>
                  <a:gd name="connsiteX1" fmla="*/ 18720 w 38331"/>
                  <a:gd name="connsiteY1" fmla="*/ 38341 h 38357"/>
                  <a:gd name="connsiteX2" fmla="*/ 0 w 38331"/>
                  <a:gd name="connsiteY2" fmla="*/ 19170 h 38357"/>
                  <a:gd name="connsiteX3" fmla="*/ 19166 w 38331"/>
                  <a:gd name="connsiteY3" fmla="*/ 0 h 38357"/>
                  <a:gd name="connsiteX4" fmla="*/ 38332 w 38331"/>
                  <a:gd name="connsiteY4" fmla="*/ 19616 h 3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1" h="38357">
                    <a:moveTo>
                      <a:pt x="38332" y="19616"/>
                    </a:moveTo>
                    <a:cubicBezTo>
                      <a:pt x="38332" y="30316"/>
                      <a:pt x="28972" y="38787"/>
                      <a:pt x="18720" y="38341"/>
                    </a:cubicBezTo>
                    <a:cubicBezTo>
                      <a:pt x="8914" y="37895"/>
                      <a:pt x="446" y="28978"/>
                      <a:pt x="0" y="19170"/>
                    </a:cubicBezTo>
                    <a:cubicBezTo>
                      <a:pt x="0" y="8471"/>
                      <a:pt x="8469" y="0"/>
                      <a:pt x="19166" y="0"/>
                    </a:cubicBezTo>
                    <a:cubicBezTo>
                      <a:pt x="30309" y="446"/>
                      <a:pt x="38332" y="8471"/>
                      <a:pt x="38332" y="19616"/>
                    </a:cubicBezTo>
                    <a:close/>
                  </a:path>
                </a:pathLst>
              </a:custGeom>
              <a:grpFill/>
              <a:ln w="445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05A12F5-F6C8-0C4C-782E-50496EB01424}"/>
                  </a:ext>
                </a:extLst>
              </p:cNvPr>
              <p:cNvSpPr/>
              <p:nvPr/>
            </p:nvSpPr>
            <p:spPr>
              <a:xfrm>
                <a:off x="7135502" y="3764726"/>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4"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grpSp>
        <p:grpSp>
          <p:nvGrpSpPr>
            <p:cNvPr id="29" name="Graphic 3">
              <a:extLst>
                <a:ext uri="{FF2B5EF4-FFF2-40B4-BE49-F238E27FC236}">
                  <a16:creationId xmlns:a16="http://schemas.microsoft.com/office/drawing/2014/main" id="{9A32DFE0-F910-EB37-2A71-4ECD6A79F14A}"/>
                </a:ext>
              </a:extLst>
            </p:cNvPr>
            <p:cNvGrpSpPr/>
            <p:nvPr/>
          </p:nvGrpSpPr>
          <p:grpSpPr>
            <a:xfrm>
              <a:off x="4222334" y="3693642"/>
              <a:ext cx="765356" cy="558517"/>
              <a:chOff x="8408232" y="3880051"/>
              <a:chExt cx="1097482" cy="800886"/>
            </a:xfrm>
            <a:solidFill>
              <a:schemeClr val="bg1"/>
            </a:solidFill>
          </p:grpSpPr>
          <p:sp>
            <p:nvSpPr>
              <p:cNvPr id="30" name="Freeform 29">
                <a:extLst>
                  <a:ext uri="{FF2B5EF4-FFF2-40B4-BE49-F238E27FC236}">
                    <a16:creationId xmlns:a16="http://schemas.microsoft.com/office/drawing/2014/main" id="{DF78015E-4F20-EE99-1A4D-9932213F99F0}"/>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6202B100-722E-F5A8-B27E-23C96C10EDF2}"/>
                  </a:ext>
                </a:extLst>
              </p:cNvPr>
              <p:cNvGrpSpPr/>
              <p:nvPr/>
            </p:nvGrpSpPr>
            <p:grpSpPr>
              <a:xfrm>
                <a:off x="8408232" y="3880051"/>
                <a:ext cx="1097482" cy="800886"/>
                <a:chOff x="8408232" y="3880051"/>
                <a:chExt cx="1097482" cy="800886"/>
              </a:xfrm>
              <a:grpFill/>
            </p:grpSpPr>
            <p:sp>
              <p:nvSpPr>
                <p:cNvPr id="32" name="Freeform 31">
                  <a:extLst>
                    <a:ext uri="{FF2B5EF4-FFF2-40B4-BE49-F238E27FC236}">
                      <a16:creationId xmlns:a16="http://schemas.microsoft.com/office/drawing/2014/main" id="{5598A42F-620E-AE52-E9BD-560116FE2074}"/>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F2273C9-6BAE-2FA7-417C-F191FCB6A905}"/>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50C635-79CC-AD1A-8A4A-86F2FAA7E488}"/>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C3BDE0E-585D-9223-F9D9-151E8980A0B3}"/>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D8CB5E7-ECD8-906F-8669-BD7005B0D064}"/>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51C36B7-212C-9FDB-D8B8-60662EBE04D8}"/>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D59ADD-8B4F-2413-ADCE-15BA6FECF042}"/>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6CF283-D90B-6AA0-1494-220D8F6EB497}"/>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grpSp>
          <p:nvGrpSpPr>
            <p:cNvPr id="42" name="Graphic 2">
              <a:extLst>
                <a:ext uri="{FF2B5EF4-FFF2-40B4-BE49-F238E27FC236}">
                  <a16:creationId xmlns:a16="http://schemas.microsoft.com/office/drawing/2014/main" id="{2D9EB87A-CF06-8AEB-C671-3F818010032E}"/>
                </a:ext>
              </a:extLst>
            </p:cNvPr>
            <p:cNvGrpSpPr/>
            <p:nvPr/>
          </p:nvGrpSpPr>
          <p:grpSpPr>
            <a:xfrm>
              <a:off x="4728303" y="2770026"/>
              <a:ext cx="696354" cy="704528"/>
              <a:chOff x="7190753" y="5365577"/>
              <a:chExt cx="745522" cy="754273"/>
            </a:xfrm>
            <a:solidFill>
              <a:schemeClr val="bg1"/>
            </a:solidFill>
          </p:grpSpPr>
          <p:sp>
            <p:nvSpPr>
              <p:cNvPr id="43" name="Freeform 42">
                <a:extLst>
                  <a:ext uri="{FF2B5EF4-FFF2-40B4-BE49-F238E27FC236}">
                    <a16:creationId xmlns:a16="http://schemas.microsoft.com/office/drawing/2014/main" id="{730B081C-8CB2-4394-C69B-1C37136920C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2EAC05D0-08E2-ED7F-AF7E-0B24F929EFC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2554993-33FC-0C52-31DD-C2AE2E904D0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740E0312-08E2-0664-A46A-541D7143032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2A5308C6-3937-AEDE-4FAD-8D4E469D6A5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9B5FCD0E-5D02-BECE-8CC3-20BAB1D363BD}"/>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8756570-AAE3-3657-FED5-604A64AD17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1141E49B-6217-8448-740F-5BF010B879E5}"/>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24FD08D7-198A-95F5-19EF-31566E1287D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cxnSp>
          <p:nvCxnSpPr>
            <p:cNvPr id="91" name="Straight Connector 90">
              <a:extLst>
                <a:ext uri="{FF2B5EF4-FFF2-40B4-BE49-F238E27FC236}">
                  <a16:creationId xmlns:a16="http://schemas.microsoft.com/office/drawing/2014/main" id="{FA6DCFF9-536F-62DF-5AE1-1D6F84FEEC4E}"/>
                </a:ext>
              </a:extLst>
            </p:cNvPr>
            <p:cNvCxnSpPr/>
            <p:nvPr/>
          </p:nvCxnSpPr>
          <p:spPr>
            <a:xfrm>
              <a:off x="2770063" y="3997700"/>
              <a:ext cx="1048319"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518A4EA-E2B2-F804-5035-9C8C4DFA2D44}"/>
                </a:ext>
              </a:extLst>
            </p:cNvPr>
            <p:cNvCxnSpPr>
              <a:cxnSpLocks/>
            </p:cNvCxnSpPr>
            <p:nvPr/>
          </p:nvCxnSpPr>
          <p:spPr>
            <a:xfrm>
              <a:off x="3554558" y="2540078"/>
              <a:ext cx="446543"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74A0C99-1A2D-5547-4137-6EC0CA05FD47}"/>
                </a:ext>
              </a:extLst>
            </p:cNvPr>
            <p:cNvCxnSpPr/>
            <p:nvPr/>
          </p:nvCxnSpPr>
          <p:spPr>
            <a:xfrm>
              <a:off x="3675350" y="5506006"/>
              <a:ext cx="1048319" cy="0"/>
            </a:xfrm>
            <a:prstGeom prst="line">
              <a:avLst/>
            </a:prstGeom>
            <a:ln w="19050">
              <a:solidFill>
                <a:srgbClr val="EDA13E"/>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0B35F801-C686-BD49-FC6C-7526A7511335}"/>
                </a:ext>
              </a:extLst>
            </p:cNvPr>
            <p:cNvSpPr txBox="1">
              <a:spLocks/>
            </p:cNvSpPr>
            <p:nvPr/>
          </p:nvSpPr>
          <p:spPr>
            <a:xfrm>
              <a:off x="7043094" y="3693642"/>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02</a:t>
              </a:r>
            </a:p>
          </p:txBody>
        </p:sp>
        <p:sp>
          <p:nvSpPr>
            <p:cNvPr id="4" name="Text Placeholder 2">
              <a:extLst>
                <a:ext uri="{FF2B5EF4-FFF2-40B4-BE49-F238E27FC236}">
                  <a16:creationId xmlns:a16="http://schemas.microsoft.com/office/drawing/2014/main" id="{AFB74986-2C4E-3476-01A9-9D3DF927C187}"/>
                </a:ext>
              </a:extLst>
            </p:cNvPr>
            <p:cNvSpPr txBox="1">
              <a:spLocks/>
            </p:cNvSpPr>
            <p:nvPr/>
          </p:nvSpPr>
          <p:spPr>
            <a:xfrm>
              <a:off x="6270841" y="5236378"/>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03</a:t>
              </a:r>
            </a:p>
          </p:txBody>
        </p:sp>
        <p:sp>
          <p:nvSpPr>
            <p:cNvPr id="12" name="Text Placeholder 2">
              <a:extLst>
                <a:ext uri="{FF2B5EF4-FFF2-40B4-BE49-F238E27FC236}">
                  <a16:creationId xmlns:a16="http://schemas.microsoft.com/office/drawing/2014/main" id="{74A41F41-15E1-9038-D10B-15C10AC85281}"/>
                </a:ext>
              </a:extLst>
            </p:cNvPr>
            <p:cNvSpPr txBox="1">
              <a:spLocks/>
            </p:cNvSpPr>
            <p:nvPr/>
          </p:nvSpPr>
          <p:spPr>
            <a:xfrm>
              <a:off x="3994708" y="5226391"/>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04</a:t>
              </a:r>
            </a:p>
          </p:txBody>
        </p:sp>
        <p:sp>
          <p:nvSpPr>
            <p:cNvPr id="13" name="Text Placeholder 2">
              <a:extLst>
                <a:ext uri="{FF2B5EF4-FFF2-40B4-BE49-F238E27FC236}">
                  <a16:creationId xmlns:a16="http://schemas.microsoft.com/office/drawing/2014/main" id="{B9FB0876-33C2-4C43-156D-304D4A5F4287}"/>
                </a:ext>
              </a:extLst>
            </p:cNvPr>
            <p:cNvSpPr txBox="1">
              <a:spLocks/>
            </p:cNvSpPr>
            <p:nvPr/>
          </p:nvSpPr>
          <p:spPr>
            <a:xfrm>
              <a:off x="3187452" y="3676805"/>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05</a:t>
              </a:r>
            </a:p>
          </p:txBody>
        </p:sp>
        <p:sp>
          <p:nvSpPr>
            <p:cNvPr id="14" name="Text Placeholder 2">
              <a:extLst>
                <a:ext uri="{FF2B5EF4-FFF2-40B4-BE49-F238E27FC236}">
                  <a16:creationId xmlns:a16="http://schemas.microsoft.com/office/drawing/2014/main" id="{403D255D-1081-A82B-C464-6AC16C7210B8}"/>
                </a:ext>
              </a:extLst>
            </p:cNvPr>
            <p:cNvSpPr txBox="1">
              <a:spLocks/>
            </p:cNvSpPr>
            <p:nvPr/>
          </p:nvSpPr>
          <p:spPr>
            <a:xfrm>
              <a:off x="4007324" y="2223114"/>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06</a:t>
              </a:r>
            </a:p>
          </p:txBody>
        </p:sp>
      </p:grpSp>
      <p:sp>
        <p:nvSpPr>
          <p:cNvPr id="40" name="Subtitle 2">
            <a:extLst>
              <a:ext uri="{FF2B5EF4-FFF2-40B4-BE49-F238E27FC236}">
                <a16:creationId xmlns:a16="http://schemas.microsoft.com/office/drawing/2014/main" id="{0D2D4DDA-00E2-9982-40F5-C75328E50356}"/>
              </a:ext>
            </a:extLst>
          </p:cNvPr>
          <p:cNvSpPr txBox="1">
            <a:spLocks/>
          </p:cNvSpPr>
          <p:nvPr/>
        </p:nvSpPr>
        <p:spPr>
          <a:xfrm>
            <a:off x="-107919" y="6188389"/>
            <a:ext cx="12192000" cy="420931"/>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2200" b="1" dirty="0">
                <a:solidFill>
                  <a:srgbClr val="616161"/>
                </a:solidFill>
                <a:latin typeface="+mn-lt"/>
                <a:ea typeface="Open Sans Light" panose="020B0306030504020204" pitchFamily="34" charset="0"/>
                <a:cs typeface="Open Sans Light" panose="020B0306030504020204" pitchFamily="34" charset="0"/>
              </a:rPr>
              <a:t>Let’s look at each of these factors in turn…..</a:t>
            </a:r>
          </a:p>
        </p:txBody>
      </p:sp>
    </p:spTree>
    <p:extLst>
      <p:ext uri="{BB962C8B-B14F-4D97-AF65-F5344CB8AC3E}">
        <p14:creationId xmlns:p14="http://schemas.microsoft.com/office/powerpoint/2010/main" val="126178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1659922"/>
            <a:ext cx="10328731" cy="4335803"/>
          </a:xfrm>
        </p:spPr>
        <p:txBody>
          <a:bodyPr>
            <a:noAutofit/>
          </a:bodyPr>
          <a:lstStyle/>
          <a:p>
            <a:pPr marL="12700" indent="-12700"/>
            <a:r>
              <a:rPr lang="en-US" dirty="0"/>
              <a:t>Efficient and reliable supply chains are critical to the success of an SME. For example, the constant supply of milk is vital to the operations of a cheese-making factory. Unfortunately, natural disasters interfere with these supply chains because they affect roads, bridges, and transportation.  More specifically, roads become impassable, bridges collapse. That means moving goods and services in affected areas is impossible. In the case cited above, the factory would stop its operations because it cannot produce cheese without receiving milk from its suppliers.</a:t>
            </a:r>
          </a:p>
          <a:p>
            <a:pPr marL="12700" indent="-12700"/>
            <a:endParaRPr lang="en-US" dirty="0"/>
          </a:p>
          <a:p>
            <a:pPr marL="12700" indent="-12700"/>
            <a:r>
              <a:rPr lang="en-GB" b="0" i="0" dirty="0">
                <a:solidFill>
                  <a:srgbClr val="616161"/>
                </a:solidFill>
                <a:effectLst/>
                <a:latin typeface="Lyon"/>
              </a:rPr>
              <a:t>“Rarely does a week go past without something new,” says Tim Huxley, CEO of Mandarin Shipping</a:t>
            </a:r>
            <a:r>
              <a:rPr lang="en-GB" b="0" i="0" dirty="0">
                <a:solidFill>
                  <a:srgbClr val="000000"/>
                </a:solidFill>
                <a:effectLst/>
                <a:latin typeface="Lyon"/>
              </a:rPr>
              <a:t>. </a:t>
            </a:r>
            <a:r>
              <a:rPr lang="en-GB" dirty="0"/>
              <a:t>In 2021, heavy rainfall and flooding devastated parts of western Europe. Some of the most severe flooding happened in Germany and Belgium.  Huxley explains “This really disrupts the supply chain because the railway links have all been broken.” Railways coming from the Czech Republic and Slovakia into the German ports of Rotterdam and Hamburg, were “seriously disrupted.”</a:t>
            </a:r>
            <a:endParaRPr lang="en-US" dirty="0"/>
          </a:p>
          <a:p>
            <a:pPr marL="12700" indent="-12700"/>
            <a:endParaRPr lang="en-US" dirty="0"/>
          </a:p>
          <a:p>
            <a:pPr marL="12700" indent="-12700"/>
            <a:r>
              <a:rPr lang="en-US" b="1" dirty="0">
                <a:solidFill>
                  <a:schemeClr val="bg1"/>
                </a:solidFill>
                <a:highlight>
                  <a:srgbClr val="B41F7A"/>
                </a:highlight>
              </a:rPr>
              <a:t>READ MORE:  </a:t>
            </a:r>
            <a:r>
              <a:rPr lang="en-GB" dirty="0">
                <a:hlinkClick r:id="rId2"/>
              </a:rPr>
              <a:t>The Impact of Natural Disasters on Economy and Supply Chain — and How to Prepare for the Worst (thomasnet.com)</a:t>
            </a:r>
            <a:endParaRPr lang="en-US"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Supply Chain Disruptions</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01</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46" name="Graphic 3">
            <a:extLst>
              <a:ext uri="{FF2B5EF4-FFF2-40B4-BE49-F238E27FC236}">
                <a16:creationId xmlns:a16="http://schemas.microsoft.com/office/drawing/2014/main" id="{C563BAC6-9241-51DD-2A5C-75BA84D199AF}"/>
              </a:ext>
            </a:extLst>
          </p:cNvPr>
          <p:cNvGrpSpPr/>
          <p:nvPr/>
        </p:nvGrpSpPr>
        <p:grpSpPr>
          <a:xfrm>
            <a:off x="10760510" y="556021"/>
            <a:ext cx="1020309" cy="1017564"/>
            <a:chOff x="2489340" y="369316"/>
            <a:chExt cx="1020309" cy="1017564"/>
          </a:xfrm>
          <a:solidFill>
            <a:srgbClr val="616161"/>
          </a:solidFill>
        </p:grpSpPr>
        <p:grpSp>
          <p:nvGrpSpPr>
            <p:cNvPr id="47" name="Graphic 3">
              <a:extLst>
                <a:ext uri="{FF2B5EF4-FFF2-40B4-BE49-F238E27FC236}">
                  <a16:creationId xmlns:a16="http://schemas.microsoft.com/office/drawing/2014/main" id="{6F11CDEE-AD38-9184-7849-E3B2E283DA73}"/>
                </a:ext>
              </a:extLst>
            </p:cNvPr>
            <p:cNvGrpSpPr/>
            <p:nvPr/>
          </p:nvGrpSpPr>
          <p:grpSpPr>
            <a:xfrm>
              <a:off x="2489340" y="369316"/>
              <a:ext cx="1020309" cy="1017564"/>
              <a:chOff x="2489340" y="369316"/>
              <a:chExt cx="1020309" cy="1017564"/>
            </a:xfrm>
            <a:grpFill/>
          </p:grpSpPr>
          <p:sp>
            <p:nvSpPr>
              <p:cNvPr id="49" name="Freeform 48">
                <a:extLst>
                  <a:ext uri="{FF2B5EF4-FFF2-40B4-BE49-F238E27FC236}">
                    <a16:creationId xmlns:a16="http://schemas.microsoft.com/office/drawing/2014/main" id="{90F10CD6-46E9-7DBF-005E-243C85DFFE6A}"/>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3AA2CB-9E38-AA9C-2C46-6FFEE0053342}"/>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grpFill/>
              <a:ln w="27426" cap="flat">
                <a:noFill/>
                <a:prstDash val="solid"/>
                <a:miter/>
              </a:ln>
            </p:spPr>
            <p:txBody>
              <a:bodyPr rtlCol="0" anchor="ctr"/>
              <a:lstStyle/>
              <a:p>
                <a:endParaRPr lang="en-US"/>
              </a:p>
            </p:txBody>
          </p:sp>
        </p:grpSp>
        <p:sp>
          <p:nvSpPr>
            <p:cNvPr id="48" name="Freeform 47">
              <a:extLst>
                <a:ext uri="{FF2B5EF4-FFF2-40B4-BE49-F238E27FC236}">
                  <a16:creationId xmlns:a16="http://schemas.microsoft.com/office/drawing/2014/main" id="{E9CC75DA-CDAB-C9EB-E38A-98456649D0DE}"/>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solidFill>
              <a:srgbClr val="B41F7A"/>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064593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1880191"/>
            <a:ext cx="9359613" cy="4335803"/>
          </a:xfrm>
        </p:spPr>
        <p:txBody>
          <a:bodyPr>
            <a:noAutofit/>
          </a:bodyPr>
          <a:lstStyle/>
          <a:p>
            <a:pPr marL="12700" indent="-12700"/>
            <a:r>
              <a:rPr lang="en-US" dirty="0"/>
              <a:t>Communication barriers occur when natural disasters destroy power stations, cell towers, and optical </a:t>
            </a:r>
            <a:r>
              <a:rPr lang="en-US" dirty="0" err="1"/>
              <a:t>fibre</a:t>
            </a:r>
            <a:r>
              <a:rPr lang="en-US" dirty="0"/>
              <a:t> lines, i.e. the loss of communication infrastructure. That means communicating with staff.  customers and suppliers through calls, text messages, or social media is difficult or impossible. </a:t>
            </a:r>
            <a:r>
              <a:rPr lang="en-US" b="1" dirty="0"/>
              <a:t> </a:t>
            </a:r>
          </a:p>
          <a:p>
            <a:pPr marL="12700" indent="-12700"/>
            <a:endParaRPr lang="en-US" b="1" dirty="0"/>
          </a:p>
          <a:p>
            <a:pPr marL="12700" indent="-12700"/>
            <a:r>
              <a:rPr lang="en-US" dirty="0"/>
              <a:t>D</a:t>
            </a:r>
            <a:r>
              <a:rPr lang="en-GB" dirty="0" err="1"/>
              <a:t>espite</a:t>
            </a:r>
            <a:r>
              <a:rPr lang="en-GB" dirty="0"/>
              <a:t> the increasing reliability and resiliency of modern telecommunications networks to physical damage, the risk associated with communications failures remains serious because of growing dependence upon these tools. </a:t>
            </a:r>
          </a:p>
          <a:p>
            <a:pPr marL="12700" indent="-12700"/>
            <a:endParaRPr lang="en-GB" dirty="0"/>
          </a:p>
          <a:p>
            <a:pPr marL="12700" indent="-12700"/>
            <a:r>
              <a:rPr lang="en-US" dirty="0"/>
              <a:t>Business continuity plans are essential to manage through this crisis. </a:t>
            </a:r>
          </a:p>
          <a:p>
            <a:pPr marL="12700" indent="-12700"/>
            <a:endParaRPr lang="en-US"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F1C58"/>
                </a:solidFill>
              </a:rPr>
              <a:t>Communication Barriers</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02</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B2403C82-D7CF-CCE9-AA92-659A86B705A3}"/>
              </a:ext>
            </a:extLst>
          </p:cNvPr>
          <p:cNvGrpSpPr/>
          <p:nvPr/>
        </p:nvGrpSpPr>
        <p:grpSpPr>
          <a:xfrm>
            <a:off x="10672995" y="363512"/>
            <a:ext cx="1091621" cy="942328"/>
            <a:chOff x="662657" y="2010078"/>
            <a:chExt cx="1091621" cy="942328"/>
          </a:xfrm>
          <a:solidFill>
            <a:srgbClr val="616161"/>
          </a:solidFill>
        </p:grpSpPr>
        <p:sp>
          <p:nvSpPr>
            <p:cNvPr id="3" name="Freeform 2">
              <a:extLst>
                <a:ext uri="{FF2B5EF4-FFF2-40B4-BE49-F238E27FC236}">
                  <a16:creationId xmlns:a16="http://schemas.microsoft.com/office/drawing/2014/main" id="{F6246B0E-2EDD-5A09-34B1-08F85FAFB0FD}"/>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7F1C58"/>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88C2A0C4-7CE5-5A89-1392-F33354B9048D}"/>
                </a:ext>
              </a:extLst>
            </p:cNvPr>
            <p:cNvGrpSpPr/>
            <p:nvPr/>
          </p:nvGrpSpPr>
          <p:grpSpPr>
            <a:xfrm>
              <a:off x="662657" y="2010078"/>
              <a:ext cx="1091621" cy="942328"/>
              <a:chOff x="662657" y="2010078"/>
              <a:chExt cx="1091621" cy="942328"/>
            </a:xfrm>
            <a:grpFill/>
          </p:grpSpPr>
          <p:sp>
            <p:nvSpPr>
              <p:cNvPr id="5" name="Freeform 4">
                <a:extLst>
                  <a:ext uri="{FF2B5EF4-FFF2-40B4-BE49-F238E27FC236}">
                    <a16:creationId xmlns:a16="http://schemas.microsoft.com/office/drawing/2014/main" id="{D4AAA0CB-C509-C6C9-9BBA-1612E43C21C5}"/>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2AD2FB8-0261-088C-B369-8D9404CBE45D}"/>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7236AF8-01E8-D2B4-46E6-84FE08107D12}"/>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chemeClr val="bg1"/>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3D9ABF77-E40D-46E8-6F8B-5E31BC05FB04}"/>
                  </a:ext>
                </a:extLst>
              </p:cNvPr>
              <p:cNvGrpSpPr/>
              <p:nvPr/>
            </p:nvGrpSpPr>
            <p:grpSpPr>
              <a:xfrm>
                <a:off x="662657" y="2010078"/>
                <a:ext cx="1091621" cy="942328"/>
                <a:chOff x="662657" y="2010078"/>
                <a:chExt cx="1091621" cy="942328"/>
              </a:xfrm>
              <a:grpFill/>
            </p:grpSpPr>
            <p:sp>
              <p:nvSpPr>
                <p:cNvPr id="13" name="Freeform 12">
                  <a:extLst>
                    <a:ext uri="{FF2B5EF4-FFF2-40B4-BE49-F238E27FC236}">
                      <a16:creationId xmlns:a16="http://schemas.microsoft.com/office/drawing/2014/main" id="{72B8996B-A58A-E49C-DE57-3857EB8972C4}"/>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chemeClr val="bg1"/>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718235E-FF2C-5553-515D-C405089B0134}"/>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13807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745496" y="1986528"/>
            <a:ext cx="10177106" cy="4335803"/>
          </a:xfrm>
        </p:spPr>
        <p:txBody>
          <a:bodyPr>
            <a:noAutofit/>
          </a:bodyPr>
          <a:lstStyle/>
          <a:p>
            <a:pPr marL="12700" indent="-12700"/>
            <a:r>
              <a:rPr lang="en-US" dirty="0"/>
              <a:t>Even temporarily  closure of damaged buildings as a result of a natural disaster leads to loss of revenue and repair costs. </a:t>
            </a:r>
            <a:r>
              <a:rPr lang="en-GB" dirty="0"/>
              <a:t>Buildings can be submitted to extreme events such as natural disasters (hurricanes, tsunamis, flooding and earthquakes), accidents (explosions, vehicle collisions…) and actions such as terrorist attacks and sabotages. These events cause damage to their structure. </a:t>
            </a:r>
          </a:p>
          <a:p>
            <a:pPr marL="12700" indent="-12700"/>
            <a:endParaRPr lang="en-GB" dirty="0"/>
          </a:p>
          <a:p>
            <a:pPr marL="12700" indent="-12700"/>
            <a:r>
              <a:rPr lang="en-GB" dirty="0"/>
              <a:t>Clonakilty in Ireland  "was like Venice" during floods in 2012 according to the local Mayor. All of the businesses and residential homes in the main thoroughfare of the town were affected by the flood waters. </a:t>
            </a:r>
          </a:p>
          <a:p>
            <a:pPr marL="12700" indent="-12700"/>
            <a:r>
              <a:rPr lang="en-GB" dirty="0">
                <a:hlinkClick r:id="rId2"/>
              </a:rPr>
              <a:t>Clonakilty "was like Venice" during floods · TheJournal.ie</a:t>
            </a:r>
            <a:endParaRPr lang="en-US"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16924"/>
                </a:solidFill>
              </a:rPr>
              <a:t>Damaged Buildings</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03</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FA22088-A4BA-D79E-C020-E50595893035}"/>
              </a:ext>
            </a:extLst>
          </p:cNvPr>
          <p:cNvGrpSpPr/>
          <p:nvPr/>
        </p:nvGrpSpPr>
        <p:grpSpPr>
          <a:xfrm>
            <a:off x="10742323" y="443779"/>
            <a:ext cx="1110210" cy="1107564"/>
            <a:chOff x="5199535" y="2690612"/>
            <a:chExt cx="1221940" cy="1219028"/>
          </a:xfrm>
          <a:solidFill>
            <a:srgbClr val="616161"/>
          </a:solidFill>
        </p:grpSpPr>
        <p:sp>
          <p:nvSpPr>
            <p:cNvPr id="16" name="Freeform 15">
              <a:extLst>
                <a:ext uri="{FF2B5EF4-FFF2-40B4-BE49-F238E27FC236}">
                  <a16:creationId xmlns:a16="http://schemas.microsoft.com/office/drawing/2014/main" id="{77AAC6E6-4FAD-DB6B-2D85-D356A16A8AE8}"/>
                </a:ext>
              </a:extLst>
            </p:cNvPr>
            <p:cNvSpPr/>
            <p:nvPr/>
          </p:nvSpPr>
          <p:spPr>
            <a:xfrm>
              <a:off x="5260376" y="3077267"/>
              <a:ext cx="301306" cy="359333"/>
            </a:xfrm>
            <a:custGeom>
              <a:avLst/>
              <a:gdLst>
                <a:gd name="connsiteX0" fmla="*/ 78892 w 301306"/>
                <a:gd name="connsiteY0" fmla="*/ 337934 h 359333"/>
                <a:gd name="connsiteX1" fmla="*/ 186757 w 301306"/>
                <a:gd name="connsiteY1" fmla="*/ 308064 h 359333"/>
                <a:gd name="connsiteX2" fmla="*/ 301306 w 301306"/>
                <a:gd name="connsiteY2" fmla="*/ 276410 h 359333"/>
                <a:gd name="connsiteX3" fmla="*/ 291946 w 301306"/>
                <a:gd name="connsiteY3" fmla="*/ 267940 h 359333"/>
                <a:gd name="connsiteX4" fmla="*/ 156448 w 301306"/>
                <a:gd name="connsiteY4" fmla="*/ 147567 h 359333"/>
                <a:gd name="connsiteX5" fmla="*/ 145750 w 301306"/>
                <a:gd name="connsiteY5" fmla="*/ 127951 h 359333"/>
                <a:gd name="connsiteX6" fmla="*/ 163579 w 301306"/>
                <a:gd name="connsiteY6" fmla="*/ 113685 h 359333"/>
                <a:gd name="connsiteX7" fmla="*/ 184528 w 301306"/>
                <a:gd name="connsiteY7" fmla="*/ 107443 h 359333"/>
                <a:gd name="connsiteX8" fmla="*/ 62846 w 301306"/>
                <a:gd name="connsiteY8" fmla="*/ 0 h 359333"/>
                <a:gd name="connsiteX9" fmla="*/ 12926 w 301306"/>
                <a:gd name="connsiteY9" fmla="*/ 154700 h 359333"/>
                <a:gd name="connsiteX10" fmla="*/ 36995 w 301306"/>
                <a:gd name="connsiteY10" fmla="*/ 148905 h 359333"/>
                <a:gd name="connsiteX11" fmla="*/ 56606 w 301306"/>
                <a:gd name="connsiteY11" fmla="*/ 152471 h 359333"/>
                <a:gd name="connsiteX12" fmla="*/ 58835 w 301306"/>
                <a:gd name="connsiteY12" fmla="*/ 172088 h 359333"/>
                <a:gd name="connsiteX13" fmla="*/ 3566 w 301306"/>
                <a:gd name="connsiteY13" fmla="*/ 346850 h 359333"/>
                <a:gd name="connsiteX14" fmla="*/ 0 w 301306"/>
                <a:gd name="connsiteY14" fmla="*/ 359333 h 359333"/>
                <a:gd name="connsiteX15" fmla="*/ 18274 w 301306"/>
                <a:gd name="connsiteY15" fmla="*/ 354875 h 35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06" h="359333">
                  <a:moveTo>
                    <a:pt x="78892" y="337934"/>
                  </a:moveTo>
                  <a:cubicBezTo>
                    <a:pt x="114996" y="327680"/>
                    <a:pt x="150653" y="318318"/>
                    <a:pt x="186757" y="308064"/>
                  </a:cubicBezTo>
                  <a:cubicBezTo>
                    <a:pt x="224197" y="297810"/>
                    <a:pt x="261637" y="287556"/>
                    <a:pt x="301306" y="276410"/>
                  </a:cubicBezTo>
                  <a:cubicBezTo>
                    <a:pt x="297295" y="272844"/>
                    <a:pt x="294621" y="270169"/>
                    <a:pt x="291946" y="267940"/>
                  </a:cubicBezTo>
                  <a:cubicBezTo>
                    <a:pt x="246483" y="227816"/>
                    <a:pt x="201020" y="188137"/>
                    <a:pt x="156448" y="147567"/>
                  </a:cubicBezTo>
                  <a:cubicBezTo>
                    <a:pt x="151099" y="142663"/>
                    <a:pt x="145750" y="134638"/>
                    <a:pt x="145750" y="127951"/>
                  </a:cubicBezTo>
                  <a:cubicBezTo>
                    <a:pt x="145305" y="118143"/>
                    <a:pt x="155556" y="115914"/>
                    <a:pt x="163579" y="113685"/>
                  </a:cubicBezTo>
                  <a:cubicBezTo>
                    <a:pt x="169819" y="111902"/>
                    <a:pt x="176059" y="110118"/>
                    <a:pt x="184528" y="107443"/>
                  </a:cubicBezTo>
                  <a:cubicBezTo>
                    <a:pt x="143522" y="71332"/>
                    <a:pt x="104298" y="36557"/>
                    <a:pt x="62846" y="0"/>
                  </a:cubicBezTo>
                  <a:cubicBezTo>
                    <a:pt x="45909" y="52161"/>
                    <a:pt x="29863" y="102539"/>
                    <a:pt x="12926" y="154700"/>
                  </a:cubicBezTo>
                  <a:cubicBezTo>
                    <a:pt x="21840" y="152471"/>
                    <a:pt x="29417" y="149351"/>
                    <a:pt x="36995" y="148905"/>
                  </a:cubicBezTo>
                  <a:cubicBezTo>
                    <a:pt x="43681" y="148459"/>
                    <a:pt x="52595" y="148459"/>
                    <a:pt x="56606" y="152471"/>
                  </a:cubicBezTo>
                  <a:cubicBezTo>
                    <a:pt x="60172" y="156484"/>
                    <a:pt x="60618" y="165846"/>
                    <a:pt x="58835" y="172088"/>
                  </a:cubicBezTo>
                  <a:cubicBezTo>
                    <a:pt x="40560" y="230490"/>
                    <a:pt x="21840" y="288447"/>
                    <a:pt x="3566" y="346850"/>
                  </a:cubicBezTo>
                  <a:cubicBezTo>
                    <a:pt x="2229" y="350417"/>
                    <a:pt x="1337" y="353983"/>
                    <a:pt x="0" y="359333"/>
                  </a:cubicBezTo>
                  <a:cubicBezTo>
                    <a:pt x="7132" y="357550"/>
                    <a:pt x="12926" y="356212"/>
                    <a:pt x="18274" y="354875"/>
                  </a:cubicBezTo>
                </a:path>
              </a:pathLst>
            </a:custGeom>
            <a:solidFill>
              <a:srgbClr val="F16924"/>
            </a:solidFill>
            <a:ln w="4457" cap="flat">
              <a:noFill/>
              <a:prstDash val="solid"/>
              <a:miter/>
            </a:ln>
          </p:spPr>
          <p:txBody>
            <a:bodyPr rtlCol="0" anchor="ctr"/>
            <a:lstStyle/>
            <a:p>
              <a:endParaRPr lang="en-US"/>
            </a:p>
          </p:txBody>
        </p:sp>
        <p:grpSp>
          <p:nvGrpSpPr>
            <p:cNvPr id="17" name="Graphic 67">
              <a:extLst>
                <a:ext uri="{FF2B5EF4-FFF2-40B4-BE49-F238E27FC236}">
                  <a16:creationId xmlns:a16="http://schemas.microsoft.com/office/drawing/2014/main" id="{21D6F9EC-D69F-BF79-F8AF-9B72C90A6E16}"/>
                </a:ext>
              </a:extLst>
            </p:cNvPr>
            <p:cNvGrpSpPr/>
            <p:nvPr/>
          </p:nvGrpSpPr>
          <p:grpSpPr>
            <a:xfrm>
              <a:off x="5199535" y="2690612"/>
              <a:ext cx="1221940" cy="1219028"/>
              <a:chOff x="5199535" y="2690612"/>
              <a:chExt cx="1221940" cy="1219028"/>
            </a:xfrm>
            <a:grpFill/>
          </p:grpSpPr>
          <p:sp>
            <p:nvSpPr>
              <p:cNvPr id="18" name="Freeform 17">
                <a:extLst>
                  <a:ext uri="{FF2B5EF4-FFF2-40B4-BE49-F238E27FC236}">
                    <a16:creationId xmlns:a16="http://schemas.microsoft.com/office/drawing/2014/main" id="{40EF993F-E239-F728-523E-B6BA05BF3BFB}"/>
                  </a:ext>
                </a:extLst>
              </p:cNvPr>
              <p:cNvSpPr/>
              <p:nvPr/>
            </p:nvSpPr>
            <p:spPr>
              <a:xfrm>
                <a:off x="6280098" y="3563391"/>
                <a:ext cx="141377" cy="345727"/>
              </a:xfrm>
              <a:custGeom>
                <a:avLst/>
                <a:gdLst>
                  <a:gd name="connsiteX0" fmla="*/ 140932 w 141377"/>
                  <a:gd name="connsiteY0" fmla="*/ 337311 h 345727"/>
                  <a:gd name="connsiteX1" fmla="*/ 120429 w 141377"/>
                  <a:gd name="connsiteY1" fmla="*/ 344444 h 345727"/>
                  <a:gd name="connsiteX2" fmla="*/ 111069 w 141377"/>
                  <a:gd name="connsiteY2" fmla="*/ 323045 h 345727"/>
                  <a:gd name="connsiteX3" fmla="*/ 111069 w 141377"/>
                  <a:gd name="connsiteY3" fmla="*/ 59564 h 345727"/>
                  <a:gd name="connsiteX4" fmla="*/ 111069 w 141377"/>
                  <a:gd name="connsiteY4" fmla="*/ 43960 h 345727"/>
                  <a:gd name="connsiteX5" fmla="*/ 62931 w 141377"/>
                  <a:gd name="connsiteY5" fmla="*/ 36827 h 345727"/>
                  <a:gd name="connsiteX6" fmla="*/ 14793 w 141377"/>
                  <a:gd name="connsiteY6" fmla="*/ 29693 h 345727"/>
                  <a:gd name="connsiteX7" fmla="*/ 85 w 141377"/>
                  <a:gd name="connsiteY7" fmla="*/ 12752 h 345727"/>
                  <a:gd name="connsiteX8" fmla="*/ 18359 w 141377"/>
                  <a:gd name="connsiteY8" fmla="*/ 269 h 345727"/>
                  <a:gd name="connsiteX9" fmla="*/ 128006 w 141377"/>
                  <a:gd name="connsiteY9" fmla="*/ 15873 h 345727"/>
                  <a:gd name="connsiteX10" fmla="*/ 141378 w 141377"/>
                  <a:gd name="connsiteY10" fmla="*/ 24789 h 345727"/>
                  <a:gd name="connsiteX11" fmla="*/ 140932 w 141377"/>
                  <a:gd name="connsiteY11" fmla="*/ 337311 h 3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77" h="345727">
                    <a:moveTo>
                      <a:pt x="140932" y="337311"/>
                    </a:moveTo>
                    <a:cubicBezTo>
                      <a:pt x="135138" y="342215"/>
                      <a:pt x="129343" y="348457"/>
                      <a:pt x="120429" y="344444"/>
                    </a:cubicBezTo>
                    <a:cubicBezTo>
                      <a:pt x="111069" y="340432"/>
                      <a:pt x="111069" y="331516"/>
                      <a:pt x="111069" y="323045"/>
                    </a:cubicBezTo>
                    <a:cubicBezTo>
                      <a:pt x="111069" y="235218"/>
                      <a:pt x="111069" y="147391"/>
                      <a:pt x="111069" y="59564"/>
                    </a:cubicBezTo>
                    <a:cubicBezTo>
                      <a:pt x="111069" y="54660"/>
                      <a:pt x="111069" y="50201"/>
                      <a:pt x="111069" y="43960"/>
                    </a:cubicBezTo>
                    <a:cubicBezTo>
                      <a:pt x="94577" y="41731"/>
                      <a:pt x="78977" y="39056"/>
                      <a:pt x="62931" y="36827"/>
                    </a:cubicBezTo>
                    <a:cubicBezTo>
                      <a:pt x="46885" y="34598"/>
                      <a:pt x="30839" y="32368"/>
                      <a:pt x="14793" y="29693"/>
                    </a:cubicBezTo>
                    <a:cubicBezTo>
                      <a:pt x="5433" y="28356"/>
                      <a:pt x="-807" y="23006"/>
                      <a:pt x="85" y="12752"/>
                    </a:cubicBezTo>
                    <a:cubicBezTo>
                      <a:pt x="1422" y="2498"/>
                      <a:pt x="8999" y="-1068"/>
                      <a:pt x="18359" y="269"/>
                    </a:cubicBezTo>
                    <a:cubicBezTo>
                      <a:pt x="54908" y="5173"/>
                      <a:pt x="91457" y="10077"/>
                      <a:pt x="128006" y="15873"/>
                    </a:cubicBezTo>
                    <a:cubicBezTo>
                      <a:pt x="132909" y="16765"/>
                      <a:pt x="136920" y="21669"/>
                      <a:pt x="141378" y="24789"/>
                    </a:cubicBezTo>
                    <a:cubicBezTo>
                      <a:pt x="140932" y="128666"/>
                      <a:pt x="140932" y="232989"/>
                      <a:pt x="140932" y="337311"/>
                    </a:cubicBezTo>
                    <a:close/>
                  </a:path>
                </a:pathLst>
              </a:custGeom>
              <a:grpFill/>
              <a:ln w="445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74D53F5-A32D-9077-589E-98E3C4206D3E}"/>
                  </a:ext>
                </a:extLst>
              </p:cNvPr>
              <p:cNvSpPr/>
              <p:nvPr/>
            </p:nvSpPr>
            <p:spPr>
              <a:xfrm>
                <a:off x="5199535" y="3040686"/>
                <a:ext cx="1060585" cy="868955"/>
              </a:xfrm>
              <a:custGeom>
                <a:avLst/>
                <a:gdLst>
                  <a:gd name="connsiteX0" fmla="*/ 871159 w 1060585"/>
                  <a:gd name="connsiteY0" fmla="*/ 671433 h 868955"/>
                  <a:gd name="connsiteX1" fmla="*/ 755718 w 1060585"/>
                  <a:gd name="connsiteY1" fmla="*/ 628634 h 868955"/>
                  <a:gd name="connsiteX2" fmla="*/ 706688 w 1060585"/>
                  <a:gd name="connsiteY2" fmla="*/ 620164 h 868955"/>
                  <a:gd name="connsiteX3" fmla="*/ 688414 w 1060585"/>
                  <a:gd name="connsiteY3" fmla="*/ 605451 h 868955"/>
                  <a:gd name="connsiteX4" fmla="*/ 665237 w 1060585"/>
                  <a:gd name="connsiteY4" fmla="*/ 551953 h 868955"/>
                  <a:gd name="connsiteX5" fmla="*/ 652756 w 1060585"/>
                  <a:gd name="connsiteY5" fmla="*/ 538578 h 868955"/>
                  <a:gd name="connsiteX6" fmla="*/ 573864 w 1060585"/>
                  <a:gd name="connsiteY6" fmla="*/ 493996 h 868955"/>
                  <a:gd name="connsiteX7" fmla="*/ 486503 w 1060585"/>
                  <a:gd name="connsiteY7" fmla="*/ 466355 h 868955"/>
                  <a:gd name="connsiteX8" fmla="*/ 459314 w 1060585"/>
                  <a:gd name="connsiteY8" fmla="*/ 462788 h 868955"/>
                  <a:gd name="connsiteX9" fmla="*/ 445497 w 1060585"/>
                  <a:gd name="connsiteY9" fmla="*/ 445401 h 868955"/>
                  <a:gd name="connsiteX10" fmla="*/ 461097 w 1060585"/>
                  <a:gd name="connsiteY10" fmla="*/ 335729 h 868955"/>
                  <a:gd name="connsiteX11" fmla="*/ 476251 w 1060585"/>
                  <a:gd name="connsiteY11" fmla="*/ 321908 h 868955"/>
                  <a:gd name="connsiteX12" fmla="*/ 570298 w 1060585"/>
                  <a:gd name="connsiteY12" fmla="*/ 292038 h 868955"/>
                  <a:gd name="connsiteX13" fmla="*/ 581887 w 1060585"/>
                  <a:gd name="connsiteY13" fmla="*/ 276434 h 868955"/>
                  <a:gd name="connsiteX14" fmla="*/ 581887 w 1060585"/>
                  <a:gd name="connsiteY14" fmla="*/ 214465 h 868955"/>
                  <a:gd name="connsiteX15" fmla="*/ 585453 w 1060585"/>
                  <a:gd name="connsiteY15" fmla="*/ 182365 h 868955"/>
                  <a:gd name="connsiteX16" fmla="*/ 565395 w 1060585"/>
                  <a:gd name="connsiteY16" fmla="*/ 199753 h 868955"/>
                  <a:gd name="connsiteX17" fmla="*/ 542218 w 1060585"/>
                  <a:gd name="connsiteY17" fmla="*/ 200644 h 868955"/>
                  <a:gd name="connsiteX18" fmla="*/ 546229 w 1060585"/>
                  <a:gd name="connsiteY18" fmla="*/ 177016 h 868955"/>
                  <a:gd name="connsiteX19" fmla="*/ 672814 w 1060585"/>
                  <a:gd name="connsiteY19" fmla="*/ 66452 h 868955"/>
                  <a:gd name="connsiteX20" fmla="*/ 695991 w 1060585"/>
                  <a:gd name="connsiteY20" fmla="*/ 64668 h 868955"/>
                  <a:gd name="connsiteX21" fmla="*/ 695545 w 1060585"/>
                  <a:gd name="connsiteY21" fmla="*/ 86959 h 868955"/>
                  <a:gd name="connsiteX22" fmla="*/ 618436 w 1060585"/>
                  <a:gd name="connsiteY22" fmla="*/ 194403 h 868955"/>
                  <a:gd name="connsiteX23" fmla="*/ 612196 w 1060585"/>
                  <a:gd name="connsiteY23" fmla="*/ 214019 h 868955"/>
                  <a:gd name="connsiteX24" fmla="*/ 611750 w 1060585"/>
                  <a:gd name="connsiteY24" fmla="*/ 292930 h 868955"/>
                  <a:gd name="connsiteX25" fmla="*/ 593921 w 1060585"/>
                  <a:gd name="connsiteY25" fmla="*/ 316558 h 868955"/>
                  <a:gd name="connsiteX26" fmla="*/ 498537 w 1060585"/>
                  <a:gd name="connsiteY26" fmla="*/ 346428 h 868955"/>
                  <a:gd name="connsiteX27" fmla="*/ 488732 w 1060585"/>
                  <a:gd name="connsiteY27" fmla="*/ 354453 h 868955"/>
                  <a:gd name="connsiteX28" fmla="*/ 477143 w 1060585"/>
                  <a:gd name="connsiteY28" fmla="*/ 435593 h 868955"/>
                  <a:gd name="connsiteX29" fmla="*/ 619327 w 1060585"/>
                  <a:gd name="connsiteY29" fmla="*/ 455209 h 868955"/>
                  <a:gd name="connsiteX30" fmla="*/ 627796 w 1060585"/>
                  <a:gd name="connsiteY30" fmla="*/ 393240 h 868955"/>
                  <a:gd name="connsiteX31" fmla="*/ 649636 w 1060585"/>
                  <a:gd name="connsiteY31" fmla="*/ 233635 h 868955"/>
                  <a:gd name="connsiteX32" fmla="*/ 670139 w 1060585"/>
                  <a:gd name="connsiteY32" fmla="*/ 217586 h 868955"/>
                  <a:gd name="connsiteX33" fmla="*/ 868485 w 1060585"/>
                  <a:gd name="connsiteY33" fmla="*/ 244781 h 868955"/>
                  <a:gd name="connsiteX34" fmla="*/ 885422 w 1060585"/>
                  <a:gd name="connsiteY34" fmla="*/ 266180 h 868955"/>
                  <a:gd name="connsiteX35" fmla="*/ 863582 w 1060585"/>
                  <a:gd name="connsiteY35" fmla="*/ 429351 h 868955"/>
                  <a:gd name="connsiteX36" fmla="*/ 846199 w 1060585"/>
                  <a:gd name="connsiteY36" fmla="*/ 444955 h 868955"/>
                  <a:gd name="connsiteX37" fmla="*/ 833719 w 1060585"/>
                  <a:gd name="connsiteY37" fmla="*/ 424002 h 868955"/>
                  <a:gd name="connsiteX38" fmla="*/ 854222 w 1060585"/>
                  <a:gd name="connsiteY38" fmla="*/ 273313 h 868955"/>
                  <a:gd name="connsiteX39" fmla="*/ 677717 w 1060585"/>
                  <a:gd name="connsiteY39" fmla="*/ 249239 h 868955"/>
                  <a:gd name="connsiteX40" fmla="*/ 648745 w 1060585"/>
                  <a:gd name="connsiteY40" fmla="*/ 459221 h 868955"/>
                  <a:gd name="connsiteX41" fmla="*/ 996852 w 1060585"/>
                  <a:gd name="connsiteY41" fmla="*/ 506925 h 868955"/>
                  <a:gd name="connsiteX42" fmla="*/ 1001309 w 1060585"/>
                  <a:gd name="connsiteY42" fmla="*/ 477500 h 868955"/>
                  <a:gd name="connsiteX43" fmla="*/ 995069 w 1060585"/>
                  <a:gd name="connsiteY43" fmla="*/ 469921 h 868955"/>
                  <a:gd name="connsiteX44" fmla="*/ 958074 w 1060585"/>
                  <a:gd name="connsiteY44" fmla="*/ 446293 h 868955"/>
                  <a:gd name="connsiteX45" fmla="*/ 947377 w 1060585"/>
                  <a:gd name="connsiteY45" fmla="*/ 424447 h 868955"/>
                  <a:gd name="connsiteX46" fmla="*/ 929994 w 1060585"/>
                  <a:gd name="connsiteY46" fmla="*/ 363815 h 868955"/>
                  <a:gd name="connsiteX47" fmla="*/ 919297 w 1060585"/>
                  <a:gd name="connsiteY47" fmla="*/ 323246 h 868955"/>
                  <a:gd name="connsiteX48" fmla="*/ 908154 w 1060585"/>
                  <a:gd name="connsiteY48" fmla="*/ 221152 h 868955"/>
                  <a:gd name="connsiteX49" fmla="*/ 919297 w 1060585"/>
                  <a:gd name="connsiteY49" fmla="*/ 200644 h 868955"/>
                  <a:gd name="connsiteX50" fmla="*/ 938017 w 1060585"/>
                  <a:gd name="connsiteY50" fmla="*/ 213573 h 868955"/>
                  <a:gd name="connsiteX51" fmla="*/ 975903 w 1060585"/>
                  <a:gd name="connsiteY51" fmla="*/ 311208 h 868955"/>
                  <a:gd name="connsiteX52" fmla="*/ 995515 w 1060585"/>
                  <a:gd name="connsiteY52" fmla="*/ 334837 h 868955"/>
                  <a:gd name="connsiteX53" fmla="*/ 1018247 w 1060585"/>
                  <a:gd name="connsiteY53" fmla="*/ 350441 h 868955"/>
                  <a:gd name="connsiteX54" fmla="*/ 1030281 w 1060585"/>
                  <a:gd name="connsiteY54" fmla="*/ 263505 h 868955"/>
                  <a:gd name="connsiteX55" fmla="*/ 1048555 w 1060585"/>
                  <a:gd name="connsiteY55" fmla="*/ 244781 h 868955"/>
                  <a:gd name="connsiteX56" fmla="*/ 1060144 w 1060585"/>
                  <a:gd name="connsiteY56" fmla="*/ 267072 h 868955"/>
                  <a:gd name="connsiteX57" fmla="*/ 1042315 w 1060585"/>
                  <a:gd name="connsiteY57" fmla="*/ 400373 h 868955"/>
                  <a:gd name="connsiteX58" fmla="*/ 1039641 w 1060585"/>
                  <a:gd name="connsiteY58" fmla="*/ 414193 h 868955"/>
                  <a:gd name="connsiteX59" fmla="*/ 1028052 w 1060585"/>
                  <a:gd name="connsiteY59" fmla="*/ 424447 h 868955"/>
                  <a:gd name="connsiteX60" fmla="*/ 993732 w 1060585"/>
                  <a:gd name="connsiteY60" fmla="*/ 400819 h 868955"/>
                  <a:gd name="connsiteX61" fmla="*/ 991503 w 1060585"/>
                  <a:gd name="connsiteY61" fmla="*/ 382094 h 868955"/>
                  <a:gd name="connsiteX62" fmla="*/ 974566 w 1060585"/>
                  <a:gd name="connsiteY62" fmla="*/ 356236 h 868955"/>
                  <a:gd name="connsiteX63" fmla="*/ 952280 w 1060585"/>
                  <a:gd name="connsiteY63" fmla="*/ 338849 h 868955"/>
                  <a:gd name="connsiteX64" fmla="*/ 954509 w 1060585"/>
                  <a:gd name="connsiteY64" fmla="*/ 345537 h 868955"/>
                  <a:gd name="connsiteX65" fmla="*/ 964314 w 1060585"/>
                  <a:gd name="connsiteY65" fmla="*/ 358911 h 868955"/>
                  <a:gd name="connsiteX66" fmla="*/ 979469 w 1060585"/>
                  <a:gd name="connsiteY66" fmla="*/ 415085 h 868955"/>
                  <a:gd name="connsiteX67" fmla="*/ 984818 w 1060585"/>
                  <a:gd name="connsiteY67" fmla="*/ 427122 h 868955"/>
                  <a:gd name="connsiteX68" fmla="*/ 1022704 w 1060585"/>
                  <a:gd name="connsiteY68" fmla="*/ 451643 h 868955"/>
                  <a:gd name="connsiteX69" fmla="*/ 1032509 w 1060585"/>
                  <a:gd name="connsiteY69" fmla="*/ 473934 h 868955"/>
                  <a:gd name="connsiteX70" fmla="*/ 1025824 w 1060585"/>
                  <a:gd name="connsiteY70" fmla="*/ 522083 h 868955"/>
                  <a:gd name="connsiteX71" fmla="*/ 1004429 w 1060585"/>
                  <a:gd name="connsiteY71" fmla="*/ 538578 h 868955"/>
                  <a:gd name="connsiteX72" fmla="*/ 649191 w 1060585"/>
                  <a:gd name="connsiteY72" fmla="*/ 489983 h 868955"/>
                  <a:gd name="connsiteX73" fmla="*/ 623785 w 1060585"/>
                  <a:gd name="connsiteY73" fmla="*/ 489092 h 868955"/>
                  <a:gd name="connsiteX74" fmla="*/ 672368 w 1060585"/>
                  <a:gd name="connsiteY74" fmla="*/ 515841 h 868955"/>
                  <a:gd name="connsiteX75" fmla="*/ 691088 w 1060585"/>
                  <a:gd name="connsiteY75" fmla="*/ 536349 h 868955"/>
                  <a:gd name="connsiteX76" fmla="*/ 711146 w 1060585"/>
                  <a:gd name="connsiteY76" fmla="*/ 583606 h 868955"/>
                  <a:gd name="connsiteX77" fmla="*/ 724963 w 1060585"/>
                  <a:gd name="connsiteY77" fmla="*/ 594306 h 868955"/>
                  <a:gd name="connsiteX78" fmla="*/ 802072 w 1060585"/>
                  <a:gd name="connsiteY78" fmla="*/ 608126 h 868955"/>
                  <a:gd name="connsiteX79" fmla="*/ 840850 w 1060585"/>
                  <a:gd name="connsiteY79" fmla="*/ 621501 h 868955"/>
                  <a:gd name="connsiteX80" fmla="*/ 994178 w 1060585"/>
                  <a:gd name="connsiteY80" fmla="*/ 701303 h 868955"/>
                  <a:gd name="connsiteX81" fmla="*/ 1003092 w 1060585"/>
                  <a:gd name="connsiteY81" fmla="*/ 706653 h 868955"/>
                  <a:gd name="connsiteX82" fmla="*/ 1007995 w 1060585"/>
                  <a:gd name="connsiteY82" fmla="*/ 724040 h 868955"/>
                  <a:gd name="connsiteX83" fmla="*/ 993732 w 1060585"/>
                  <a:gd name="connsiteY83" fmla="*/ 732511 h 868955"/>
                  <a:gd name="connsiteX84" fmla="*/ 956737 w 1060585"/>
                  <a:gd name="connsiteY84" fmla="*/ 724486 h 868955"/>
                  <a:gd name="connsiteX85" fmla="*/ 799398 w 1060585"/>
                  <a:gd name="connsiteY85" fmla="*/ 686145 h 868955"/>
                  <a:gd name="connsiteX86" fmla="*/ 779341 w 1060585"/>
                  <a:gd name="connsiteY86" fmla="*/ 683916 h 868955"/>
                  <a:gd name="connsiteX87" fmla="*/ 668357 w 1060585"/>
                  <a:gd name="connsiteY87" fmla="*/ 683916 h 868955"/>
                  <a:gd name="connsiteX88" fmla="*/ 641613 w 1060585"/>
                  <a:gd name="connsiteY88" fmla="*/ 667421 h 868955"/>
                  <a:gd name="connsiteX89" fmla="*/ 603727 w 1060585"/>
                  <a:gd name="connsiteY89" fmla="*/ 589402 h 868955"/>
                  <a:gd name="connsiteX90" fmla="*/ 592139 w 1060585"/>
                  <a:gd name="connsiteY90" fmla="*/ 578702 h 868955"/>
                  <a:gd name="connsiteX91" fmla="*/ 392456 w 1060585"/>
                  <a:gd name="connsiteY91" fmla="*/ 501129 h 868955"/>
                  <a:gd name="connsiteX92" fmla="*/ 378639 w 1060585"/>
                  <a:gd name="connsiteY92" fmla="*/ 499346 h 868955"/>
                  <a:gd name="connsiteX93" fmla="*/ 43012 w 1060585"/>
                  <a:gd name="connsiteY93" fmla="*/ 564436 h 868955"/>
                  <a:gd name="connsiteX94" fmla="*/ 30532 w 1060585"/>
                  <a:gd name="connsiteY94" fmla="*/ 579594 h 868955"/>
                  <a:gd name="connsiteX95" fmla="*/ 30532 w 1060585"/>
                  <a:gd name="connsiteY95" fmla="*/ 844412 h 868955"/>
                  <a:gd name="connsiteX96" fmla="*/ 29195 w 1060585"/>
                  <a:gd name="connsiteY96" fmla="*/ 858233 h 868955"/>
                  <a:gd name="connsiteX97" fmla="*/ 15823 w 1060585"/>
                  <a:gd name="connsiteY97" fmla="*/ 868933 h 868955"/>
                  <a:gd name="connsiteX98" fmla="*/ 1114 w 1060585"/>
                  <a:gd name="connsiteY98" fmla="*/ 857787 h 868955"/>
                  <a:gd name="connsiteX99" fmla="*/ 223 w 1060585"/>
                  <a:gd name="connsiteY99" fmla="*/ 847533 h 868955"/>
                  <a:gd name="connsiteX100" fmla="*/ 223 w 1060585"/>
                  <a:gd name="connsiteY100" fmla="*/ 562652 h 868955"/>
                  <a:gd name="connsiteX101" fmla="*/ 19835 w 1060585"/>
                  <a:gd name="connsiteY101" fmla="*/ 539024 h 868955"/>
                  <a:gd name="connsiteX102" fmla="*/ 212831 w 1060585"/>
                  <a:gd name="connsiteY102" fmla="*/ 501575 h 868955"/>
                  <a:gd name="connsiteX103" fmla="*/ 224866 w 1060585"/>
                  <a:gd name="connsiteY103" fmla="*/ 498900 h 868955"/>
                  <a:gd name="connsiteX104" fmla="*/ 195448 w 1060585"/>
                  <a:gd name="connsiteY104" fmla="*/ 392348 h 868955"/>
                  <a:gd name="connsiteX105" fmla="*/ 138396 w 1060585"/>
                  <a:gd name="connsiteY105" fmla="*/ 407952 h 868955"/>
                  <a:gd name="connsiteX106" fmla="*/ 116556 w 1060585"/>
                  <a:gd name="connsiteY106" fmla="*/ 401265 h 868955"/>
                  <a:gd name="connsiteX107" fmla="*/ 130373 w 1060585"/>
                  <a:gd name="connsiteY107" fmla="*/ 378973 h 868955"/>
                  <a:gd name="connsiteX108" fmla="*/ 238237 w 1060585"/>
                  <a:gd name="connsiteY108" fmla="*/ 349103 h 868955"/>
                  <a:gd name="connsiteX109" fmla="*/ 352787 w 1060585"/>
                  <a:gd name="connsiteY109" fmla="*/ 317450 h 868955"/>
                  <a:gd name="connsiteX110" fmla="*/ 343427 w 1060585"/>
                  <a:gd name="connsiteY110" fmla="*/ 308979 h 868955"/>
                  <a:gd name="connsiteX111" fmla="*/ 207928 w 1060585"/>
                  <a:gd name="connsiteY111" fmla="*/ 188607 h 868955"/>
                  <a:gd name="connsiteX112" fmla="*/ 197231 w 1060585"/>
                  <a:gd name="connsiteY112" fmla="*/ 168991 h 868955"/>
                  <a:gd name="connsiteX113" fmla="*/ 215060 w 1060585"/>
                  <a:gd name="connsiteY113" fmla="*/ 154725 h 868955"/>
                  <a:gd name="connsiteX114" fmla="*/ 236009 w 1060585"/>
                  <a:gd name="connsiteY114" fmla="*/ 148483 h 868955"/>
                  <a:gd name="connsiteX115" fmla="*/ 114327 w 1060585"/>
                  <a:gd name="connsiteY115" fmla="*/ 41040 h 868955"/>
                  <a:gd name="connsiteX116" fmla="*/ 64406 w 1060585"/>
                  <a:gd name="connsiteY116" fmla="*/ 195740 h 868955"/>
                  <a:gd name="connsiteX117" fmla="*/ 88475 w 1060585"/>
                  <a:gd name="connsiteY117" fmla="*/ 189945 h 868955"/>
                  <a:gd name="connsiteX118" fmla="*/ 108087 w 1060585"/>
                  <a:gd name="connsiteY118" fmla="*/ 193511 h 868955"/>
                  <a:gd name="connsiteX119" fmla="*/ 110316 w 1060585"/>
                  <a:gd name="connsiteY119" fmla="*/ 213127 h 868955"/>
                  <a:gd name="connsiteX120" fmla="*/ 55046 w 1060585"/>
                  <a:gd name="connsiteY120" fmla="*/ 387890 h 868955"/>
                  <a:gd name="connsiteX121" fmla="*/ 51481 w 1060585"/>
                  <a:gd name="connsiteY121" fmla="*/ 400373 h 868955"/>
                  <a:gd name="connsiteX122" fmla="*/ 69755 w 1060585"/>
                  <a:gd name="connsiteY122" fmla="*/ 395915 h 868955"/>
                  <a:gd name="connsiteX123" fmla="*/ 90704 w 1060585"/>
                  <a:gd name="connsiteY123" fmla="*/ 405723 h 868955"/>
                  <a:gd name="connsiteX124" fmla="*/ 78670 w 1060585"/>
                  <a:gd name="connsiteY124" fmla="*/ 424447 h 868955"/>
                  <a:gd name="connsiteX125" fmla="*/ 32760 w 1060585"/>
                  <a:gd name="connsiteY125" fmla="*/ 436930 h 868955"/>
                  <a:gd name="connsiteX126" fmla="*/ 14932 w 1060585"/>
                  <a:gd name="connsiteY126" fmla="*/ 413302 h 868955"/>
                  <a:gd name="connsiteX127" fmla="*/ 71092 w 1060585"/>
                  <a:gd name="connsiteY127" fmla="*/ 238539 h 868955"/>
                  <a:gd name="connsiteX128" fmla="*/ 75104 w 1060585"/>
                  <a:gd name="connsiteY128" fmla="*/ 225164 h 868955"/>
                  <a:gd name="connsiteX129" fmla="*/ 51481 w 1060585"/>
                  <a:gd name="connsiteY129" fmla="*/ 230960 h 868955"/>
                  <a:gd name="connsiteX130" fmla="*/ 31869 w 1060585"/>
                  <a:gd name="connsiteY130" fmla="*/ 227839 h 868955"/>
                  <a:gd name="connsiteX131" fmla="*/ 29195 w 1060585"/>
                  <a:gd name="connsiteY131" fmla="*/ 208669 h 868955"/>
                  <a:gd name="connsiteX132" fmla="*/ 91150 w 1060585"/>
                  <a:gd name="connsiteY132" fmla="*/ 14736 h 868955"/>
                  <a:gd name="connsiteX133" fmla="*/ 120121 w 1060585"/>
                  <a:gd name="connsiteY133" fmla="*/ 6265 h 868955"/>
                  <a:gd name="connsiteX134" fmla="*/ 273895 w 1060585"/>
                  <a:gd name="connsiteY134" fmla="*/ 141796 h 868955"/>
                  <a:gd name="connsiteX135" fmla="*/ 266763 w 1060585"/>
                  <a:gd name="connsiteY135" fmla="*/ 171666 h 868955"/>
                  <a:gd name="connsiteX136" fmla="*/ 239574 w 1060585"/>
                  <a:gd name="connsiteY136" fmla="*/ 179245 h 868955"/>
                  <a:gd name="connsiteX137" fmla="*/ 251609 w 1060585"/>
                  <a:gd name="connsiteY137" fmla="*/ 187715 h 868955"/>
                  <a:gd name="connsiteX138" fmla="*/ 387108 w 1060585"/>
                  <a:gd name="connsiteY138" fmla="*/ 308088 h 868955"/>
                  <a:gd name="connsiteX139" fmla="*/ 397359 w 1060585"/>
                  <a:gd name="connsiteY139" fmla="*/ 327704 h 868955"/>
                  <a:gd name="connsiteX140" fmla="*/ 379085 w 1060585"/>
                  <a:gd name="connsiteY140" fmla="*/ 341970 h 868955"/>
                  <a:gd name="connsiteX141" fmla="*/ 223974 w 1060585"/>
                  <a:gd name="connsiteY141" fmla="*/ 384323 h 868955"/>
                  <a:gd name="connsiteX142" fmla="*/ 253837 w 1060585"/>
                  <a:gd name="connsiteY142" fmla="*/ 493550 h 868955"/>
                  <a:gd name="connsiteX143" fmla="*/ 315792 w 1060585"/>
                  <a:gd name="connsiteY143" fmla="*/ 481958 h 868955"/>
                  <a:gd name="connsiteX144" fmla="*/ 379085 w 1060585"/>
                  <a:gd name="connsiteY144" fmla="*/ 469921 h 868955"/>
                  <a:gd name="connsiteX145" fmla="*/ 397359 w 1060585"/>
                  <a:gd name="connsiteY145" fmla="*/ 472150 h 868955"/>
                  <a:gd name="connsiteX146" fmla="*/ 610413 w 1060585"/>
                  <a:gd name="connsiteY146" fmla="*/ 555073 h 868955"/>
                  <a:gd name="connsiteX147" fmla="*/ 626459 w 1060585"/>
                  <a:gd name="connsiteY147" fmla="*/ 569786 h 868955"/>
                  <a:gd name="connsiteX148" fmla="*/ 663899 w 1060585"/>
                  <a:gd name="connsiteY148" fmla="*/ 646913 h 868955"/>
                  <a:gd name="connsiteX149" fmla="*/ 677271 w 1060585"/>
                  <a:gd name="connsiteY149" fmla="*/ 655384 h 868955"/>
                  <a:gd name="connsiteX150" fmla="*/ 712037 w 1060585"/>
                  <a:gd name="connsiteY150" fmla="*/ 654938 h 868955"/>
                  <a:gd name="connsiteX151" fmla="*/ 864919 w 1060585"/>
                  <a:gd name="connsiteY151" fmla="*/ 672771 h 868955"/>
                  <a:gd name="connsiteX152" fmla="*/ 871159 w 1060585"/>
                  <a:gd name="connsiteY152" fmla="*/ 671433 h 8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60585" h="868955">
                    <a:moveTo>
                      <a:pt x="871159" y="671433"/>
                    </a:moveTo>
                    <a:cubicBezTo>
                      <a:pt x="835501" y="646913"/>
                      <a:pt x="797615" y="633092"/>
                      <a:pt x="755718" y="628634"/>
                    </a:cubicBezTo>
                    <a:cubicBezTo>
                      <a:pt x="739226" y="626851"/>
                      <a:pt x="722734" y="622393"/>
                      <a:pt x="706688" y="620164"/>
                    </a:cubicBezTo>
                    <a:cubicBezTo>
                      <a:pt x="697328" y="618826"/>
                      <a:pt x="691980" y="613922"/>
                      <a:pt x="688414" y="605451"/>
                    </a:cubicBezTo>
                    <a:cubicBezTo>
                      <a:pt x="680837" y="587619"/>
                      <a:pt x="673705" y="569340"/>
                      <a:pt x="665237" y="551953"/>
                    </a:cubicBezTo>
                    <a:cubicBezTo>
                      <a:pt x="662562" y="546603"/>
                      <a:pt x="658105" y="541699"/>
                      <a:pt x="652756" y="538578"/>
                    </a:cubicBezTo>
                    <a:cubicBezTo>
                      <a:pt x="626459" y="523420"/>
                      <a:pt x="599270" y="510491"/>
                      <a:pt x="573864" y="493996"/>
                    </a:cubicBezTo>
                    <a:cubicBezTo>
                      <a:pt x="546675" y="476609"/>
                      <a:pt x="517703" y="468584"/>
                      <a:pt x="486503" y="466355"/>
                    </a:cubicBezTo>
                    <a:cubicBezTo>
                      <a:pt x="477589" y="465463"/>
                      <a:pt x="468228" y="464126"/>
                      <a:pt x="459314" y="462788"/>
                    </a:cubicBezTo>
                    <a:cubicBezTo>
                      <a:pt x="449508" y="461005"/>
                      <a:pt x="444160" y="455209"/>
                      <a:pt x="445497" y="445401"/>
                    </a:cubicBezTo>
                    <a:cubicBezTo>
                      <a:pt x="450400" y="408844"/>
                      <a:pt x="454857" y="372286"/>
                      <a:pt x="461097" y="335729"/>
                    </a:cubicBezTo>
                    <a:cubicBezTo>
                      <a:pt x="461988" y="330379"/>
                      <a:pt x="470011" y="324137"/>
                      <a:pt x="476251" y="321908"/>
                    </a:cubicBezTo>
                    <a:cubicBezTo>
                      <a:pt x="507452" y="311208"/>
                      <a:pt x="539098" y="301400"/>
                      <a:pt x="570298" y="292038"/>
                    </a:cubicBezTo>
                    <a:cubicBezTo>
                      <a:pt x="578767" y="289363"/>
                      <a:pt x="582333" y="285796"/>
                      <a:pt x="581887" y="276434"/>
                    </a:cubicBezTo>
                    <a:cubicBezTo>
                      <a:pt x="580996" y="255926"/>
                      <a:pt x="581441" y="234973"/>
                      <a:pt x="581887" y="214465"/>
                    </a:cubicBezTo>
                    <a:cubicBezTo>
                      <a:pt x="582333" y="203319"/>
                      <a:pt x="584561" y="192619"/>
                      <a:pt x="585453" y="182365"/>
                    </a:cubicBezTo>
                    <a:cubicBezTo>
                      <a:pt x="580104" y="186824"/>
                      <a:pt x="572973" y="193511"/>
                      <a:pt x="565395" y="199753"/>
                    </a:cubicBezTo>
                    <a:cubicBezTo>
                      <a:pt x="557818" y="205994"/>
                      <a:pt x="549795" y="208223"/>
                      <a:pt x="542218" y="200644"/>
                    </a:cubicBezTo>
                    <a:cubicBezTo>
                      <a:pt x="535532" y="194403"/>
                      <a:pt x="537315" y="184595"/>
                      <a:pt x="546229" y="177016"/>
                    </a:cubicBezTo>
                    <a:cubicBezTo>
                      <a:pt x="588127" y="140012"/>
                      <a:pt x="630470" y="103009"/>
                      <a:pt x="672814" y="66452"/>
                    </a:cubicBezTo>
                    <a:cubicBezTo>
                      <a:pt x="680391" y="59764"/>
                      <a:pt x="687968" y="57089"/>
                      <a:pt x="695991" y="64668"/>
                    </a:cubicBezTo>
                    <a:cubicBezTo>
                      <a:pt x="703568" y="71801"/>
                      <a:pt x="700894" y="79826"/>
                      <a:pt x="695545" y="86959"/>
                    </a:cubicBezTo>
                    <a:cubicBezTo>
                      <a:pt x="669694" y="122625"/>
                      <a:pt x="643842" y="158291"/>
                      <a:pt x="618436" y="194403"/>
                    </a:cubicBezTo>
                    <a:cubicBezTo>
                      <a:pt x="614425" y="199753"/>
                      <a:pt x="612196" y="207332"/>
                      <a:pt x="612196" y="214019"/>
                    </a:cubicBezTo>
                    <a:cubicBezTo>
                      <a:pt x="611304" y="240322"/>
                      <a:pt x="610859" y="266626"/>
                      <a:pt x="611750" y="292930"/>
                    </a:cubicBezTo>
                    <a:cubicBezTo>
                      <a:pt x="612196" y="306750"/>
                      <a:pt x="606402" y="312992"/>
                      <a:pt x="593921" y="316558"/>
                    </a:cubicBezTo>
                    <a:cubicBezTo>
                      <a:pt x="561830" y="325920"/>
                      <a:pt x="530183" y="336174"/>
                      <a:pt x="498537" y="346428"/>
                    </a:cubicBezTo>
                    <a:cubicBezTo>
                      <a:pt x="494526" y="347766"/>
                      <a:pt x="489177" y="351332"/>
                      <a:pt x="488732" y="354453"/>
                    </a:cubicBezTo>
                    <a:cubicBezTo>
                      <a:pt x="484274" y="381202"/>
                      <a:pt x="481154" y="407952"/>
                      <a:pt x="477143" y="435593"/>
                    </a:cubicBezTo>
                    <a:cubicBezTo>
                      <a:pt x="524835" y="442280"/>
                      <a:pt x="571190" y="448522"/>
                      <a:pt x="619327" y="455209"/>
                    </a:cubicBezTo>
                    <a:cubicBezTo>
                      <a:pt x="622447" y="434255"/>
                      <a:pt x="625122" y="413748"/>
                      <a:pt x="627796" y="393240"/>
                    </a:cubicBezTo>
                    <a:cubicBezTo>
                      <a:pt x="634928" y="340187"/>
                      <a:pt x="642059" y="287134"/>
                      <a:pt x="649636" y="233635"/>
                    </a:cubicBezTo>
                    <a:cubicBezTo>
                      <a:pt x="651419" y="221152"/>
                      <a:pt x="658105" y="215802"/>
                      <a:pt x="670139" y="217586"/>
                    </a:cubicBezTo>
                    <a:cubicBezTo>
                      <a:pt x="736106" y="226502"/>
                      <a:pt x="802518" y="235864"/>
                      <a:pt x="868485" y="244781"/>
                    </a:cubicBezTo>
                    <a:cubicBezTo>
                      <a:pt x="883193" y="247010"/>
                      <a:pt x="887651" y="251468"/>
                      <a:pt x="885422" y="266180"/>
                    </a:cubicBezTo>
                    <a:cubicBezTo>
                      <a:pt x="878291" y="320571"/>
                      <a:pt x="871159" y="374961"/>
                      <a:pt x="863582" y="429351"/>
                    </a:cubicBezTo>
                    <a:cubicBezTo>
                      <a:pt x="862245" y="440497"/>
                      <a:pt x="854667" y="446293"/>
                      <a:pt x="846199" y="444955"/>
                    </a:cubicBezTo>
                    <a:cubicBezTo>
                      <a:pt x="836839" y="443618"/>
                      <a:pt x="832381" y="435593"/>
                      <a:pt x="833719" y="424002"/>
                    </a:cubicBezTo>
                    <a:cubicBezTo>
                      <a:pt x="840404" y="374515"/>
                      <a:pt x="847536" y="325029"/>
                      <a:pt x="854222" y="273313"/>
                    </a:cubicBezTo>
                    <a:cubicBezTo>
                      <a:pt x="795832" y="265289"/>
                      <a:pt x="737889" y="257264"/>
                      <a:pt x="677717" y="249239"/>
                    </a:cubicBezTo>
                    <a:cubicBezTo>
                      <a:pt x="667911" y="319233"/>
                      <a:pt x="658551" y="388782"/>
                      <a:pt x="648745" y="459221"/>
                    </a:cubicBezTo>
                    <a:cubicBezTo>
                      <a:pt x="764632" y="475271"/>
                      <a:pt x="880073" y="490875"/>
                      <a:pt x="996852" y="506925"/>
                    </a:cubicBezTo>
                    <a:cubicBezTo>
                      <a:pt x="998635" y="496671"/>
                      <a:pt x="1000418" y="486863"/>
                      <a:pt x="1001309" y="477500"/>
                    </a:cubicBezTo>
                    <a:cubicBezTo>
                      <a:pt x="1001309" y="475271"/>
                      <a:pt x="997743" y="471705"/>
                      <a:pt x="995069" y="469921"/>
                    </a:cubicBezTo>
                    <a:cubicBezTo>
                      <a:pt x="983035" y="461896"/>
                      <a:pt x="970554" y="453872"/>
                      <a:pt x="958074" y="446293"/>
                    </a:cubicBezTo>
                    <a:cubicBezTo>
                      <a:pt x="949606" y="441389"/>
                      <a:pt x="944257" y="434255"/>
                      <a:pt x="947377" y="424447"/>
                    </a:cubicBezTo>
                    <a:cubicBezTo>
                      <a:pt x="955400" y="399927"/>
                      <a:pt x="947377" y="380757"/>
                      <a:pt x="929994" y="363815"/>
                    </a:cubicBezTo>
                    <a:cubicBezTo>
                      <a:pt x="918405" y="352670"/>
                      <a:pt x="920634" y="337066"/>
                      <a:pt x="919297" y="323246"/>
                    </a:cubicBezTo>
                    <a:cubicBezTo>
                      <a:pt x="914840" y="289363"/>
                      <a:pt x="912165" y="255481"/>
                      <a:pt x="908154" y="221152"/>
                    </a:cubicBezTo>
                    <a:cubicBezTo>
                      <a:pt x="907262" y="211344"/>
                      <a:pt x="909045" y="203319"/>
                      <a:pt x="919297" y="200644"/>
                    </a:cubicBezTo>
                    <a:cubicBezTo>
                      <a:pt x="929103" y="198415"/>
                      <a:pt x="934451" y="204657"/>
                      <a:pt x="938017" y="213573"/>
                    </a:cubicBezTo>
                    <a:cubicBezTo>
                      <a:pt x="950497" y="246118"/>
                      <a:pt x="963869" y="278663"/>
                      <a:pt x="975903" y="311208"/>
                    </a:cubicBezTo>
                    <a:cubicBezTo>
                      <a:pt x="979915" y="321908"/>
                      <a:pt x="985709" y="329487"/>
                      <a:pt x="995515" y="334837"/>
                    </a:cubicBezTo>
                    <a:cubicBezTo>
                      <a:pt x="1003538" y="338849"/>
                      <a:pt x="1010223" y="345091"/>
                      <a:pt x="1018247" y="350441"/>
                    </a:cubicBezTo>
                    <a:cubicBezTo>
                      <a:pt x="1022258" y="321462"/>
                      <a:pt x="1026269" y="292484"/>
                      <a:pt x="1030281" y="263505"/>
                    </a:cubicBezTo>
                    <a:cubicBezTo>
                      <a:pt x="1032064" y="249685"/>
                      <a:pt x="1038304" y="243443"/>
                      <a:pt x="1048555" y="244781"/>
                    </a:cubicBezTo>
                    <a:cubicBezTo>
                      <a:pt x="1058361" y="246118"/>
                      <a:pt x="1061927" y="253697"/>
                      <a:pt x="1060144" y="267072"/>
                    </a:cubicBezTo>
                    <a:cubicBezTo>
                      <a:pt x="1053904" y="311654"/>
                      <a:pt x="1048110" y="356236"/>
                      <a:pt x="1042315" y="400373"/>
                    </a:cubicBezTo>
                    <a:cubicBezTo>
                      <a:pt x="1041870" y="405277"/>
                      <a:pt x="1041870" y="410627"/>
                      <a:pt x="1039641" y="414193"/>
                    </a:cubicBezTo>
                    <a:cubicBezTo>
                      <a:pt x="1036967" y="418652"/>
                      <a:pt x="1032509" y="423110"/>
                      <a:pt x="1028052" y="424447"/>
                    </a:cubicBezTo>
                    <a:cubicBezTo>
                      <a:pt x="1016018" y="427122"/>
                      <a:pt x="996406" y="412856"/>
                      <a:pt x="993732" y="400819"/>
                    </a:cubicBezTo>
                    <a:cubicBezTo>
                      <a:pt x="992395" y="394577"/>
                      <a:pt x="991058" y="388336"/>
                      <a:pt x="991503" y="382094"/>
                    </a:cubicBezTo>
                    <a:cubicBezTo>
                      <a:pt x="991949" y="369165"/>
                      <a:pt x="984818" y="362478"/>
                      <a:pt x="974566" y="356236"/>
                    </a:cubicBezTo>
                    <a:cubicBezTo>
                      <a:pt x="966543" y="351332"/>
                      <a:pt x="959411" y="344645"/>
                      <a:pt x="952280" y="338849"/>
                    </a:cubicBezTo>
                    <a:cubicBezTo>
                      <a:pt x="952726" y="339741"/>
                      <a:pt x="952726" y="342862"/>
                      <a:pt x="954509" y="345537"/>
                    </a:cubicBezTo>
                    <a:cubicBezTo>
                      <a:pt x="957629" y="350441"/>
                      <a:pt x="960749" y="354899"/>
                      <a:pt x="964314" y="358911"/>
                    </a:cubicBezTo>
                    <a:cubicBezTo>
                      <a:pt x="980360" y="374961"/>
                      <a:pt x="986155" y="392794"/>
                      <a:pt x="979469" y="415085"/>
                    </a:cubicBezTo>
                    <a:cubicBezTo>
                      <a:pt x="978577" y="418206"/>
                      <a:pt x="981697" y="424893"/>
                      <a:pt x="984818" y="427122"/>
                    </a:cubicBezTo>
                    <a:cubicBezTo>
                      <a:pt x="996852" y="436039"/>
                      <a:pt x="1009778" y="444064"/>
                      <a:pt x="1022704" y="451643"/>
                    </a:cubicBezTo>
                    <a:cubicBezTo>
                      <a:pt x="1031172" y="456992"/>
                      <a:pt x="1034292" y="464126"/>
                      <a:pt x="1032509" y="473934"/>
                    </a:cubicBezTo>
                    <a:cubicBezTo>
                      <a:pt x="1029835" y="489983"/>
                      <a:pt x="1028052" y="506033"/>
                      <a:pt x="1025824" y="522083"/>
                    </a:cubicBezTo>
                    <a:cubicBezTo>
                      <a:pt x="1024041" y="535011"/>
                      <a:pt x="1017355" y="540361"/>
                      <a:pt x="1004429" y="538578"/>
                    </a:cubicBezTo>
                    <a:cubicBezTo>
                      <a:pt x="885868" y="522528"/>
                      <a:pt x="767752" y="506033"/>
                      <a:pt x="649191" y="489983"/>
                    </a:cubicBezTo>
                    <a:cubicBezTo>
                      <a:pt x="641168" y="488646"/>
                      <a:pt x="632699" y="488200"/>
                      <a:pt x="623785" y="489092"/>
                    </a:cubicBezTo>
                    <a:cubicBezTo>
                      <a:pt x="639831" y="498008"/>
                      <a:pt x="655876" y="507370"/>
                      <a:pt x="672368" y="515841"/>
                    </a:cubicBezTo>
                    <a:cubicBezTo>
                      <a:pt x="681282" y="520299"/>
                      <a:pt x="687077" y="526987"/>
                      <a:pt x="691088" y="536349"/>
                    </a:cubicBezTo>
                    <a:cubicBezTo>
                      <a:pt x="697328" y="552398"/>
                      <a:pt x="704906" y="567557"/>
                      <a:pt x="711146" y="583606"/>
                    </a:cubicBezTo>
                    <a:cubicBezTo>
                      <a:pt x="713820" y="590293"/>
                      <a:pt x="717831" y="593414"/>
                      <a:pt x="724963" y="594306"/>
                    </a:cubicBezTo>
                    <a:cubicBezTo>
                      <a:pt x="750815" y="598764"/>
                      <a:pt x="776666" y="602777"/>
                      <a:pt x="802072" y="608126"/>
                    </a:cubicBezTo>
                    <a:cubicBezTo>
                      <a:pt x="815444" y="611247"/>
                      <a:pt x="828816" y="615260"/>
                      <a:pt x="840850" y="621501"/>
                    </a:cubicBezTo>
                    <a:cubicBezTo>
                      <a:pt x="892108" y="647805"/>
                      <a:pt x="942920" y="674554"/>
                      <a:pt x="994178" y="701303"/>
                    </a:cubicBezTo>
                    <a:cubicBezTo>
                      <a:pt x="997298" y="703087"/>
                      <a:pt x="1001755" y="703978"/>
                      <a:pt x="1003092" y="706653"/>
                    </a:cubicBezTo>
                    <a:cubicBezTo>
                      <a:pt x="1005766" y="712003"/>
                      <a:pt x="1009778" y="719136"/>
                      <a:pt x="1007995" y="724040"/>
                    </a:cubicBezTo>
                    <a:cubicBezTo>
                      <a:pt x="1006658" y="728053"/>
                      <a:pt x="998189" y="732957"/>
                      <a:pt x="993732" y="732511"/>
                    </a:cubicBezTo>
                    <a:cubicBezTo>
                      <a:pt x="981252" y="731173"/>
                      <a:pt x="968772" y="727607"/>
                      <a:pt x="956737" y="724486"/>
                    </a:cubicBezTo>
                    <a:cubicBezTo>
                      <a:pt x="904142" y="711557"/>
                      <a:pt x="851993" y="698628"/>
                      <a:pt x="799398" y="686145"/>
                    </a:cubicBezTo>
                    <a:cubicBezTo>
                      <a:pt x="792712" y="684362"/>
                      <a:pt x="786027" y="683916"/>
                      <a:pt x="779341" y="683916"/>
                    </a:cubicBezTo>
                    <a:cubicBezTo>
                      <a:pt x="742346" y="683916"/>
                      <a:pt x="705351" y="683470"/>
                      <a:pt x="668357" y="683916"/>
                    </a:cubicBezTo>
                    <a:cubicBezTo>
                      <a:pt x="655431" y="683916"/>
                      <a:pt x="646962" y="679458"/>
                      <a:pt x="641613" y="667421"/>
                    </a:cubicBezTo>
                    <a:cubicBezTo>
                      <a:pt x="629579" y="641117"/>
                      <a:pt x="616653" y="615260"/>
                      <a:pt x="603727" y="589402"/>
                    </a:cubicBezTo>
                    <a:cubicBezTo>
                      <a:pt x="601499" y="584944"/>
                      <a:pt x="597041" y="580485"/>
                      <a:pt x="592139" y="578702"/>
                    </a:cubicBezTo>
                    <a:cubicBezTo>
                      <a:pt x="525726" y="552398"/>
                      <a:pt x="458868" y="526987"/>
                      <a:pt x="392456" y="501129"/>
                    </a:cubicBezTo>
                    <a:cubicBezTo>
                      <a:pt x="388445" y="499346"/>
                      <a:pt x="383096" y="498900"/>
                      <a:pt x="378639" y="499346"/>
                    </a:cubicBezTo>
                    <a:cubicBezTo>
                      <a:pt x="266763" y="520745"/>
                      <a:pt x="154888" y="543036"/>
                      <a:pt x="43012" y="564436"/>
                    </a:cubicBezTo>
                    <a:cubicBezTo>
                      <a:pt x="33206" y="566219"/>
                      <a:pt x="30532" y="569786"/>
                      <a:pt x="30532" y="579594"/>
                    </a:cubicBezTo>
                    <a:cubicBezTo>
                      <a:pt x="30978" y="667867"/>
                      <a:pt x="30978" y="756140"/>
                      <a:pt x="30532" y="844412"/>
                    </a:cubicBezTo>
                    <a:cubicBezTo>
                      <a:pt x="30532" y="849317"/>
                      <a:pt x="31423" y="854666"/>
                      <a:pt x="29195" y="858233"/>
                    </a:cubicBezTo>
                    <a:cubicBezTo>
                      <a:pt x="26075" y="863137"/>
                      <a:pt x="20280" y="869379"/>
                      <a:pt x="15823" y="868933"/>
                    </a:cubicBezTo>
                    <a:cubicBezTo>
                      <a:pt x="10474" y="868487"/>
                      <a:pt x="5126" y="862691"/>
                      <a:pt x="1114" y="857787"/>
                    </a:cubicBezTo>
                    <a:cubicBezTo>
                      <a:pt x="-669" y="855558"/>
                      <a:pt x="223" y="851100"/>
                      <a:pt x="223" y="847533"/>
                    </a:cubicBezTo>
                    <a:cubicBezTo>
                      <a:pt x="223" y="752573"/>
                      <a:pt x="223" y="657613"/>
                      <a:pt x="223" y="562652"/>
                    </a:cubicBezTo>
                    <a:cubicBezTo>
                      <a:pt x="223" y="545265"/>
                      <a:pt x="2451" y="542145"/>
                      <a:pt x="19835" y="539024"/>
                    </a:cubicBezTo>
                    <a:cubicBezTo>
                      <a:pt x="84018" y="526541"/>
                      <a:pt x="148202" y="514058"/>
                      <a:pt x="212831" y="501575"/>
                    </a:cubicBezTo>
                    <a:cubicBezTo>
                      <a:pt x="216843" y="500683"/>
                      <a:pt x="220408" y="499791"/>
                      <a:pt x="224866" y="498900"/>
                    </a:cubicBezTo>
                    <a:cubicBezTo>
                      <a:pt x="215060" y="462788"/>
                      <a:pt x="205254" y="428014"/>
                      <a:pt x="195448" y="392348"/>
                    </a:cubicBezTo>
                    <a:cubicBezTo>
                      <a:pt x="175836" y="397698"/>
                      <a:pt x="157116" y="403048"/>
                      <a:pt x="138396" y="407952"/>
                    </a:cubicBezTo>
                    <a:cubicBezTo>
                      <a:pt x="129927" y="410181"/>
                      <a:pt x="121459" y="410627"/>
                      <a:pt x="116556" y="401265"/>
                    </a:cubicBezTo>
                    <a:cubicBezTo>
                      <a:pt x="111653" y="391902"/>
                      <a:pt x="117001" y="382986"/>
                      <a:pt x="130373" y="378973"/>
                    </a:cubicBezTo>
                    <a:cubicBezTo>
                      <a:pt x="166476" y="368720"/>
                      <a:pt x="202134" y="359357"/>
                      <a:pt x="238237" y="349103"/>
                    </a:cubicBezTo>
                    <a:cubicBezTo>
                      <a:pt x="275678" y="338849"/>
                      <a:pt x="313118" y="328595"/>
                      <a:pt x="352787" y="317450"/>
                    </a:cubicBezTo>
                    <a:cubicBezTo>
                      <a:pt x="348776" y="313883"/>
                      <a:pt x="346101" y="311208"/>
                      <a:pt x="343427" y="308979"/>
                    </a:cubicBezTo>
                    <a:cubicBezTo>
                      <a:pt x="297964" y="268855"/>
                      <a:pt x="252500" y="229177"/>
                      <a:pt x="207928" y="188607"/>
                    </a:cubicBezTo>
                    <a:cubicBezTo>
                      <a:pt x="202580" y="183703"/>
                      <a:pt x="197231" y="175678"/>
                      <a:pt x="197231" y="168991"/>
                    </a:cubicBezTo>
                    <a:cubicBezTo>
                      <a:pt x="196785" y="159183"/>
                      <a:pt x="207037" y="156954"/>
                      <a:pt x="215060" y="154725"/>
                    </a:cubicBezTo>
                    <a:cubicBezTo>
                      <a:pt x="221300" y="152941"/>
                      <a:pt x="227540" y="151158"/>
                      <a:pt x="236009" y="148483"/>
                    </a:cubicBezTo>
                    <a:cubicBezTo>
                      <a:pt x="195002" y="112371"/>
                      <a:pt x="155779" y="77597"/>
                      <a:pt x="114327" y="41040"/>
                    </a:cubicBezTo>
                    <a:cubicBezTo>
                      <a:pt x="97390" y="93201"/>
                      <a:pt x="81344" y="143579"/>
                      <a:pt x="64406" y="195740"/>
                    </a:cubicBezTo>
                    <a:cubicBezTo>
                      <a:pt x="73321" y="193511"/>
                      <a:pt x="80898" y="190390"/>
                      <a:pt x="88475" y="189945"/>
                    </a:cubicBezTo>
                    <a:cubicBezTo>
                      <a:pt x="95161" y="189499"/>
                      <a:pt x="104076" y="189499"/>
                      <a:pt x="108087" y="193511"/>
                    </a:cubicBezTo>
                    <a:cubicBezTo>
                      <a:pt x="111653" y="197524"/>
                      <a:pt x="112098" y="206886"/>
                      <a:pt x="110316" y="213127"/>
                    </a:cubicBezTo>
                    <a:cubicBezTo>
                      <a:pt x="92041" y="271530"/>
                      <a:pt x="73321" y="329487"/>
                      <a:pt x="55046" y="387890"/>
                    </a:cubicBezTo>
                    <a:cubicBezTo>
                      <a:pt x="53709" y="391457"/>
                      <a:pt x="52818" y="395023"/>
                      <a:pt x="51481" y="400373"/>
                    </a:cubicBezTo>
                    <a:cubicBezTo>
                      <a:pt x="58612" y="398590"/>
                      <a:pt x="64406" y="397252"/>
                      <a:pt x="69755" y="395915"/>
                    </a:cubicBezTo>
                    <a:cubicBezTo>
                      <a:pt x="80452" y="393240"/>
                      <a:pt x="88921" y="397252"/>
                      <a:pt x="90704" y="405723"/>
                    </a:cubicBezTo>
                    <a:cubicBezTo>
                      <a:pt x="92933" y="415531"/>
                      <a:pt x="87584" y="421772"/>
                      <a:pt x="78670" y="424447"/>
                    </a:cubicBezTo>
                    <a:cubicBezTo>
                      <a:pt x="63515" y="428906"/>
                      <a:pt x="48361" y="433364"/>
                      <a:pt x="32760" y="436930"/>
                    </a:cubicBezTo>
                    <a:cubicBezTo>
                      <a:pt x="18052" y="440497"/>
                      <a:pt x="9583" y="429351"/>
                      <a:pt x="14932" y="413302"/>
                    </a:cubicBezTo>
                    <a:cubicBezTo>
                      <a:pt x="33652" y="354899"/>
                      <a:pt x="52372" y="296942"/>
                      <a:pt x="71092" y="238539"/>
                    </a:cubicBezTo>
                    <a:cubicBezTo>
                      <a:pt x="72429" y="234973"/>
                      <a:pt x="73321" y="230960"/>
                      <a:pt x="75104" y="225164"/>
                    </a:cubicBezTo>
                    <a:cubicBezTo>
                      <a:pt x="66189" y="227394"/>
                      <a:pt x="59058" y="230514"/>
                      <a:pt x="51481" y="230960"/>
                    </a:cubicBezTo>
                    <a:cubicBezTo>
                      <a:pt x="44795" y="231406"/>
                      <a:pt x="35880" y="231852"/>
                      <a:pt x="31869" y="227839"/>
                    </a:cubicBezTo>
                    <a:cubicBezTo>
                      <a:pt x="28303" y="224273"/>
                      <a:pt x="27412" y="214465"/>
                      <a:pt x="29195" y="208669"/>
                    </a:cubicBezTo>
                    <a:cubicBezTo>
                      <a:pt x="49252" y="144025"/>
                      <a:pt x="70201" y="79380"/>
                      <a:pt x="91150" y="14736"/>
                    </a:cubicBezTo>
                    <a:cubicBezTo>
                      <a:pt x="96498" y="-1313"/>
                      <a:pt x="107641" y="-4434"/>
                      <a:pt x="120121" y="6265"/>
                    </a:cubicBezTo>
                    <a:cubicBezTo>
                      <a:pt x="171379" y="51294"/>
                      <a:pt x="222637" y="96322"/>
                      <a:pt x="273895" y="141796"/>
                    </a:cubicBezTo>
                    <a:cubicBezTo>
                      <a:pt x="287266" y="153833"/>
                      <a:pt x="284146" y="166316"/>
                      <a:pt x="266763" y="171666"/>
                    </a:cubicBezTo>
                    <a:cubicBezTo>
                      <a:pt x="259186" y="173895"/>
                      <a:pt x="251609" y="175678"/>
                      <a:pt x="239574" y="179245"/>
                    </a:cubicBezTo>
                    <a:cubicBezTo>
                      <a:pt x="245369" y="183257"/>
                      <a:pt x="248934" y="185040"/>
                      <a:pt x="251609" y="187715"/>
                    </a:cubicBezTo>
                    <a:cubicBezTo>
                      <a:pt x="297072" y="227839"/>
                      <a:pt x="342536" y="267518"/>
                      <a:pt x="387108" y="308088"/>
                    </a:cubicBezTo>
                    <a:cubicBezTo>
                      <a:pt x="392456" y="312992"/>
                      <a:pt x="397359" y="321016"/>
                      <a:pt x="397359" y="327704"/>
                    </a:cubicBezTo>
                    <a:cubicBezTo>
                      <a:pt x="397359" y="337512"/>
                      <a:pt x="387108" y="339741"/>
                      <a:pt x="379085" y="341970"/>
                    </a:cubicBezTo>
                    <a:cubicBezTo>
                      <a:pt x="327827" y="356236"/>
                      <a:pt x="276569" y="370057"/>
                      <a:pt x="223974" y="384323"/>
                    </a:cubicBezTo>
                    <a:cubicBezTo>
                      <a:pt x="233780" y="420435"/>
                      <a:pt x="243586" y="456547"/>
                      <a:pt x="253837" y="493550"/>
                    </a:cubicBezTo>
                    <a:cubicBezTo>
                      <a:pt x="274786" y="489538"/>
                      <a:pt x="295289" y="485525"/>
                      <a:pt x="315792" y="481958"/>
                    </a:cubicBezTo>
                    <a:cubicBezTo>
                      <a:pt x="336741" y="477946"/>
                      <a:pt x="357690" y="473488"/>
                      <a:pt x="379085" y="469921"/>
                    </a:cubicBezTo>
                    <a:cubicBezTo>
                      <a:pt x="384879" y="469030"/>
                      <a:pt x="392010" y="469921"/>
                      <a:pt x="397359" y="472150"/>
                    </a:cubicBezTo>
                    <a:cubicBezTo>
                      <a:pt x="468674" y="499346"/>
                      <a:pt x="539544" y="526987"/>
                      <a:pt x="610413" y="555073"/>
                    </a:cubicBezTo>
                    <a:cubicBezTo>
                      <a:pt x="616653" y="557748"/>
                      <a:pt x="622893" y="563544"/>
                      <a:pt x="626459" y="569786"/>
                    </a:cubicBezTo>
                    <a:cubicBezTo>
                      <a:pt x="639831" y="595197"/>
                      <a:pt x="651865" y="621055"/>
                      <a:pt x="663899" y="646913"/>
                    </a:cubicBezTo>
                    <a:cubicBezTo>
                      <a:pt x="667019" y="653154"/>
                      <a:pt x="670585" y="655829"/>
                      <a:pt x="677271" y="655384"/>
                    </a:cubicBezTo>
                    <a:cubicBezTo>
                      <a:pt x="688860" y="654938"/>
                      <a:pt x="700448" y="655829"/>
                      <a:pt x="712037" y="654938"/>
                    </a:cubicBezTo>
                    <a:cubicBezTo>
                      <a:pt x="764186" y="652263"/>
                      <a:pt x="814998" y="656721"/>
                      <a:pt x="864919" y="672771"/>
                    </a:cubicBezTo>
                    <a:cubicBezTo>
                      <a:pt x="866702" y="670542"/>
                      <a:pt x="868485" y="670542"/>
                      <a:pt x="871159" y="671433"/>
                    </a:cubicBezTo>
                    <a:close/>
                  </a:path>
                </a:pathLst>
              </a:custGeom>
              <a:grpFill/>
              <a:ln w="445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254AC6B-8529-6F08-7A08-C7A8FDB36000}"/>
                  </a:ext>
                </a:extLst>
              </p:cNvPr>
              <p:cNvSpPr/>
              <p:nvPr/>
            </p:nvSpPr>
            <p:spPr>
              <a:xfrm>
                <a:off x="5575977" y="2852209"/>
                <a:ext cx="815749" cy="470297"/>
              </a:xfrm>
              <a:custGeom>
                <a:avLst/>
                <a:gdLst>
                  <a:gd name="connsiteX0" fmla="*/ 126998 w 815749"/>
                  <a:gd name="connsiteY0" fmla="*/ 435933 h 470297"/>
                  <a:gd name="connsiteX1" fmla="*/ 161319 w 815749"/>
                  <a:gd name="connsiteY1" fmla="*/ 427908 h 470297"/>
                  <a:gd name="connsiteX2" fmla="*/ 182267 w 815749"/>
                  <a:gd name="connsiteY2" fmla="*/ 437716 h 470297"/>
                  <a:gd name="connsiteX3" fmla="*/ 168004 w 815749"/>
                  <a:gd name="connsiteY3" fmla="*/ 456887 h 470297"/>
                  <a:gd name="connsiteX4" fmla="*/ 118084 w 815749"/>
                  <a:gd name="connsiteY4" fmla="*/ 468924 h 470297"/>
                  <a:gd name="connsiteX5" fmla="*/ 94015 w 815749"/>
                  <a:gd name="connsiteY5" fmla="*/ 447970 h 470297"/>
                  <a:gd name="connsiteX6" fmla="*/ 109169 w 815749"/>
                  <a:gd name="connsiteY6" fmla="*/ 335623 h 470297"/>
                  <a:gd name="connsiteX7" fmla="*/ 111844 w 815749"/>
                  <a:gd name="connsiteY7" fmla="*/ 314223 h 470297"/>
                  <a:gd name="connsiteX8" fmla="*/ 96689 w 815749"/>
                  <a:gd name="connsiteY8" fmla="*/ 320911 h 470297"/>
                  <a:gd name="connsiteX9" fmla="*/ 7100 w 815749"/>
                  <a:gd name="connsiteY9" fmla="*/ 291932 h 470297"/>
                  <a:gd name="connsiteX10" fmla="*/ 38746 w 815749"/>
                  <a:gd name="connsiteY10" fmla="*/ 203659 h 470297"/>
                  <a:gd name="connsiteX11" fmla="*/ 223719 w 815749"/>
                  <a:gd name="connsiteY11" fmla="*/ 110482 h 470297"/>
                  <a:gd name="connsiteX12" fmla="*/ 432316 w 815749"/>
                  <a:gd name="connsiteY12" fmla="*/ 5714 h 470297"/>
                  <a:gd name="connsiteX13" fmla="*/ 443013 w 815749"/>
                  <a:gd name="connsiteY13" fmla="*/ 810 h 470297"/>
                  <a:gd name="connsiteX14" fmla="*/ 461734 w 815749"/>
                  <a:gd name="connsiteY14" fmla="*/ 9281 h 470297"/>
                  <a:gd name="connsiteX15" fmla="*/ 455048 w 815749"/>
                  <a:gd name="connsiteY15" fmla="*/ 27559 h 470297"/>
                  <a:gd name="connsiteX16" fmla="*/ 443459 w 815749"/>
                  <a:gd name="connsiteY16" fmla="*/ 33801 h 470297"/>
                  <a:gd name="connsiteX17" fmla="*/ 56129 w 815749"/>
                  <a:gd name="connsiteY17" fmla="*/ 227734 h 470297"/>
                  <a:gd name="connsiteX18" fmla="*/ 30723 w 815749"/>
                  <a:gd name="connsiteY18" fmla="*/ 262062 h 470297"/>
                  <a:gd name="connsiteX19" fmla="*/ 76186 w 815749"/>
                  <a:gd name="connsiteY19" fmla="*/ 296391 h 470297"/>
                  <a:gd name="connsiteX20" fmla="*/ 90449 w 815749"/>
                  <a:gd name="connsiteY20" fmla="*/ 290149 h 470297"/>
                  <a:gd name="connsiteX21" fmla="*/ 417162 w 815749"/>
                  <a:gd name="connsiteY21" fmla="*/ 126532 h 470297"/>
                  <a:gd name="connsiteX22" fmla="*/ 448808 w 815749"/>
                  <a:gd name="connsiteY22" fmla="*/ 130990 h 470297"/>
                  <a:gd name="connsiteX23" fmla="*/ 711337 w 815749"/>
                  <a:gd name="connsiteY23" fmla="*/ 368614 h 470297"/>
                  <a:gd name="connsiteX24" fmla="*/ 728274 w 815749"/>
                  <a:gd name="connsiteY24" fmla="*/ 383772 h 470297"/>
                  <a:gd name="connsiteX25" fmla="*/ 777749 w 815749"/>
                  <a:gd name="connsiteY25" fmla="*/ 380205 h 470297"/>
                  <a:gd name="connsiteX26" fmla="*/ 775520 w 815749"/>
                  <a:gd name="connsiteY26" fmla="*/ 331611 h 470297"/>
                  <a:gd name="connsiteX27" fmla="*/ 746549 w 815749"/>
                  <a:gd name="connsiteY27" fmla="*/ 304861 h 470297"/>
                  <a:gd name="connsiteX28" fmla="*/ 485802 w 815749"/>
                  <a:gd name="connsiteY28" fmla="*/ 69021 h 470297"/>
                  <a:gd name="connsiteX29" fmla="*/ 478671 w 815749"/>
                  <a:gd name="connsiteY29" fmla="*/ 61442 h 470297"/>
                  <a:gd name="connsiteX30" fmla="*/ 479117 w 815749"/>
                  <a:gd name="connsiteY30" fmla="*/ 43163 h 470297"/>
                  <a:gd name="connsiteX31" fmla="*/ 497837 w 815749"/>
                  <a:gd name="connsiteY31" fmla="*/ 40488 h 470297"/>
                  <a:gd name="connsiteX32" fmla="*/ 503631 w 815749"/>
                  <a:gd name="connsiteY32" fmla="*/ 44946 h 470297"/>
                  <a:gd name="connsiteX33" fmla="*/ 792458 w 815749"/>
                  <a:gd name="connsiteY33" fmla="*/ 306644 h 470297"/>
                  <a:gd name="connsiteX34" fmla="*/ 773737 w 815749"/>
                  <a:gd name="connsiteY34" fmla="*/ 417654 h 470297"/>
                  <a:gd name="connsiteX35" fmla="*/ 705097 w 815749"/>
                  <a:gd name="connsiteY35" fmla="*/ 403834 h 470297"/>
                  <a:gd name="connsiteX36" fmla="*/ 531712 w 815749"/>
                  <a:gd name="connsiteY36" fmla="*/ 246904 h 470297"/>
                  <a:gd name="connsiteX37" fmla="*/ 436328 w 815749"/>
                  <a:gd name="connsiteY37" fmla="*/ 160415 h 470297"/>
                  <a:gd name="connsiteX38" fmla="*/ 420727 w 815749"/>
                  <a:gd name="connsiteY38" fmla="*/ 158185 h 470297"/>
                  <a:gd name="connsiteX39" fmla="*/ 152850 w 815749"/>
                  <a:gd name="connsiteY39" fmla="*/ 292824 h 470297"/>
                  <a:gd name="connsiteX40" fmla="*/ 143936 w 815749"/>
                  <a:gd name="connsiteY40" fmla="*/ 302632 h 470297"/>
                  <a:gd name="connsiteX41" fmla="*/ 126998 w 815749"/>
                  <a:gd name="connsiteY41" fmla="*/ 426571 h 470297"/>
                  <a:gd name="connsiteX42" fmla="*/ 126998 w 815749"/>
                  <a:gd name="connsiteY42" fmla="*/ 435933 h 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5749" h="470297">
                    <a:moveTo>
                      <a:pt x="126998" y="435933"/>
                    </a:moveTo>
                    <a:cubicBezTo>
                      <a:pt x="139033" y="433258"/>
                      <a:pt x="150176" y="430583"/>
                      <a:pt x="161319" y="427908"/>
                    </a:cubicBezTo>
                    <a:cubicBezTo>
                      <a:pt x="171124" y="425679"/>
                      <a:pt x="179147" y="427017"/>
                      <a:pt x="182267" y="437716"/>
                    </a:cubicBezTo>
                    <a:cubicBezTo>
                      <a:pt x="184942" y="447079"/>
                      <a:pt x="180039" y="453766"/>
                      <a:pt x="168004" y="456887"/>
                    </a:cubicBezTo>
                    <a:cubicBezTo>
                      <a:pt x="151513" y="460899"/>
                      <a:pt x="135021" y="464912"/>
                      <a:pt x="118084" y="468924"/>
                    </a:cubicBezTo>
                    <a:cubicBezTo>
                      <a:pt x="98918" y="473382"/>
                      <a:pt x="91341" y="467141"/>
                      <a:pt x="94015" y="447970"/>
                    </a:cubicBezTo>
                    <a:cubicBezTo>
                      <a:pt x="98918" y="410521"/>
                      <a:pt x="104267" y="373072"/>
                      <a:pt x="109169" y="335623"/>
                    </a:cubicBezTo>
                    <a:cubicBezTo>
                      <a:pt x="110061" y="328936"/>
                      <a:pt x="110952" y="322248"/>
                      <a:pt x="111844" y="314223"/>
                    </a:cubicBezTo>
                    <a:cubicBezTo>
                      <a:pt x="106049" y="316898"/>
                      <a:pt x="101146" y="319128"/>
                      <a:pt x="96689" y="320911"/>
                    </a:cubicBezTo>
                    <a:cubicBezTo>
                      <a:pt x="61477" y="337406"/>
                      <a:pt x="23591" y="325369"/>
                      <a:pt x="7100" y="291932"/>
                    </a:cubicBezTo>
                    <a:cubicBezTo>
                      <a:pt x="-9392" y="258941"/>
                      <a:pt x="3534" y="221492"/>
                      <a:pt x="38746" y="203659"/>
                    </a:cubicBezTo>
                    <a:cubicBezTo>
                      <a:pt x="100255" y="172452"/>
                      <a:pt x="162210" y="141690"/>
                      <a:pt x="223719" y="110482"/>
                    </a:cubicBezTo>
                    <a:cubicBezTo>
                      <a:pt x="293252" y="75708"/>
                      <a:pt x="362784" y="40934"/>
                      <a:pt x="432316" y="5714"/>
                    </a:cubicBezTo>
                    <a:cubicBezTo>
                      <a:pt x="435882" y="3931"/>
                      <a:pt x="439448" y="1702"/>
                      <a:pt x="443013" y="810"/>
                    </a:cubicBezTo>
                    <a:cubicBezTo>
                      <a:pt x="451482" y="-1419"/>
                      <a:pt x="458168" y="810"/>
                      <a:pt x="461734" y="9281"/>
                    </a:cubicBezTo>
                    <a:cubicBezTo>
                      <a:pt x="464854" y="17305"/>
                      <a:pt x="461734" y="23101"/>
                      <a:pt x="455048" y="27559"/>
                    </a:cubicBezTo>
                    <a:cubicBezTo>
                      <a:pt x="451482" y="29788"/>
                      <a:pt x="447471" y="31572"/>
                      <a:pt x="443459" y="33801"/>
                    </a:cubicBezTo>
                    <a:cubicBezTo>
                      <a:pt x="314200" y="98445"/>
                      <a:pt x="184942" y="163090"/>
                      <a:pt x="56129" y="227734"/>
                    </a:cubicBezTo>
                    <a:cubicBezTo>
                      <a:pt x="41866" y="234867"/>
                      <a:pt x="31168" y="244675"/>
                      <a:pt x="30723" y="262062"/>
                    </a:cubicBezTo>
                    <a:cubicBezTo>
                      <a:pt x="30277" y="286137"/>
                      <a:pt x="53009" y="303524"/>
                      <a:pt x="76186" y="296391"/>
                    </a:cubicBezTo>
                    <a:cubicBezTo>
                      <a:pt x="81089" y="295053"/>
                      <a:pt x="85546" y="292378"/>
                      <a:pt x="90449" y="290149"/>
                    </a:cubicBezTo>
                    <a:cubicBezTo>
                      <a:pt x="199205" y="235759"/>
                      <a:pt x="308406" y="180922"/>
                      <a:pt x="417162" y="126532"/>
                    </a:cubicBezTo>
                    <a:cubicBezTo>
                      <a:pt x="433208" y="118507"/>
                      <a:pt x="435436" y="118953"/>
                      <a:pt x="448808" y="130990"/>
                    </a:cubicBezTo>
                    <a:cubicBezTo>
                      <a:pt x="536169" y="210347"/>
                      <a:pt x="623976" y="289257"/>
                      <a:pt x="711337" y="368614"/>
                    </a:cubicBezTo>
                    <a:cubicBezTo>
                      <a:pt x="717131" y="373518"/>
                      <a:pt x="722480" y="378868"/>
                      <a:pt x="728274" y="383772"/>
                    </a:cubicBezTo>
                    <a:cubicBezTo>
                      <a:pt x="744320" y="396255"/>
                      <a:pt x="764823" y="394472"/>
                      <a:pt x="777749" y="380205"/>
                    </a:cubicBezTo>
                    <a:cubicBezTo>
                      <a:pt x="789783" y="366385"/>
                      <a:pt x="789337" y="345877"/>
                      <a:pt x="775520" y="331611"/>
                    </a:cubicBezTo>
                    <a:cubicBezTo>
                      <a:pt x="766160" y="322248"/>
                      <a:pt x="756354" y="313778"/>
                      <a:pt x="746549" y="304861"/>
                    </a:cubicBezTo>
                    <a:cubicBezTo>
                      <a:pt x="659633" y="226396"/>
                      <a:pt x="572718" y="147486"/>
                      <a:pt x="485802" y="69021"/>
                    </a:cubicBezTo>
                    <a:cubicBezTo>
                      <a:pt x="483128" y="66792"/>
                      <a:pt x="479117" y="64117"/>
                      <a:pt x="478671" y="61442"/>
                    </a:cubicBezTo>
                    <a:cubicBezTo>
                      <a:pt x="477780" y="55200"/>
                      <a:pt x="476442" y="47621"/>
                      <a:pt x="479117" y="43163"/>
                    </a:cubicBezTo>
                    <a:cubicBezTo>
                      <a:pt x="483128" y="36476"/>
                      <a:pt x="491151" y="36030"/>
                      <a:pt x="497837" y="40488"/>
                    </a:cubicBezTo>
                    <a:cubicBezTo>
                      <a:pt x="500065" y="41826"/>
                      <a:pt x="501848" y="43163"/>
                      <a:pt x="503631" y="44946"/>
                    </a:cubicBezTo>
                    <a:cubicBezTo>
                      <a:pt x="599907" y="132328"/>
                      <a:pt x="696628" y="219263"/>
                      <a:pt x="792458" y="306644"/>
                    </a:cubicBezTo>
                    <a:cubicBezTo>
                      <a:pt x="830344" y="341419"/>
                      <a:pt x="820538" y="399821"/>
                      <a:pt x="773737" y="417654"/>
                    </a:cubicBezTo>
                    <a:cubicBezTo>
                      <a:pt x="748331" y="427462"/>
                      <a:pt x="725154" y="422113"/>
                      <a:pt x="705097" y="403834"/>
                    </a:cubicBezTo>
                    <a:cubicBezTo>
                      <a:pt x="647153" y="351673"/>
                      <a:pt x="589655" y="299511"/>
                      <a:pt x="531712" y="246904"/>
                    </a:cubicBezTo>
                    <a:cubicBezTo>
                      <a:pt x="500065" y="217926"/>
                      <a:pt x="467974" y="189393"/>
                      <a:pt x="436328" y="160415"/>
                    </a:cubicBezTo>
                    <a:cubicBezTo>
                      <a:pt x="430979" y="155510"/>
                      <a:pt x="427413" y="154619"/>
                      <a:pt x="420727" y="158185"/>
                    </a:cubicBezTo>
                    <a:cubicBezTo>
                      <a:pt x="331584" y="203214"/>
                      <a:pt x="241994" y="247796"/>
                      <a:pt x="152850" y="292824"/>
                    </a:cubicBezTo>
                    <a:cubicBezTo>
                      <a:pt x="149284" y="294607"/>
                      <a:pt x="144827" y="299066"/>
                      <a:pt x="143936" y="302632"/>
                    </a:cubicBezTo>
                    <a:cubicBezTo>
                      <a:pt x="137695" y="344094"/>
                      <a:pt x="132347" y="385109"/>
                      <a:pt x="126998" y="426571"/>
                    </a:cubicBezTo>
                    <a:cubicBezTo>
                      <a:pt x="126998" y="429692"/>
                      <a:pt x="126998" y="432367"/>
                      <a:pt x="126998" y="435933"/>
                    </a:cubicBezTo>
                    <a:close/>
                  </a:path>
                </a:pathLst>
              </a:custGeom>
              <a:grpFill/>
              <a:ln w="445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9BFC74C-8EE4-81FE-D020-2BEA4CC24198}"/>
                  </a:ext>
                </a:extLst>
              </p:cNvPr>
              <p:cNvSpPr/>
              <p:nvPr/>
            </p:nvSpPr>
            <p:spPr>
              <a:xfrm>
                <a:off x="5398282" y="2690612"/>
                <a:ext cx="344827" cy="234580"/>
              </a:xfrm>
              <a:custGeom>
                <a:avLst/>
                <a:gdLst>
                  <a:gd name="connsiteX0" fmla="*/ 123731 w 344827"/>
                  <a:gd name="connsiteY0" fmla="*/ 234184 h 234580"/>
                  <a:gd name="connsiteX1" fmla="*/ 72474 w 344827"/>
                  <a:gd name="connsiteY1" fmla="*/ 234184 h 234580"/>
                  <a:gd name="connsiteX2" fmla="*/ 267 w 344827"/>
                  <a:gd name="connsiteY2" fmla="*/ 165081 h 234580"/>
                  <a:gd name="connsiteX3" fmla="*/ 58656 w 344827"/>
                  <a:gd name="connsiteY3" fmla="*/ 88400 h 234580"/>
                  <a:gd name="connsiteX4" fmla="*/ 68908 w 344827"/>
                  <a:gd name="connsiteY4" fmla="*/ 77700 h 234580"/>
                  <a:gd name="connsiteX5" fmla="*/ 152257 w 344827"/>
                  <a:gd name="connsiteY5" fmla="*/ 573 h 234580"/>
                  <a:gd name="connsiteX6" fmla="*/ 250761 w 344827"/>
                  <a:gd name="connsiteY6" fmla="*/ 56746 h 234580"/>
                  <a:gd name="connsiteX7" fmla="*/ 265916 w 344827"/>
                  <a:gd name="connsiteY7" fmla="*/ 66554 h 234580"/>
                  <a:gd name="connsiteX8" fmla="*/ 344808 w 344827"/>
                  <a:gd name="connsiteY8" fmla="*/ 148586 h 234580"/>
                  <a:gd name="connsiteX9" fmla="*/ 271265 w 344827"/>
                  <a:gd name="connsiteY9" fmla="*/ 233292 h 234580"/>
                  <a:gd name="connsiteX10" fmla="*/ 258339 w 344827"/>
                  <a:gd name="connsiteY10" fmla="*/ 233292 h 234580"/>
                  <a:gd name="connsiteX11" fmla="*/ 245413 w 344827"/>
                  <a:gd name="connsiteY11" fmla="*/ 220363 h 234580"/>
                  <a:gd name="connsiteX12" fmla="*/ 256556 w 344827"/>
                  <a:gd name="connsiteY12" fmla="*/ 204759 h 234580"/>
                  <a:gd name="connsiteX13" fmla="*/ 271710 w 344827"/>
                  <a:gd name="connsiteY13" fmla="*/ 202530 h 234580"/>
                  <a:gd name="connsiteX14" fmla="*/ 312716 w 344827"/>
                  <a:gd name="connsiteY14" fmla="*/ 141453 h 234580"/>
                  <a:gd name="connsiteX15" fmla="*/ 253436 w 344827"/>
                  <a:gd name="connsiteY15" fmla="*/ 96424 h 234580"/>
                  <a:gd name="connsiteX16" fmla="*/ 226693 w 344827"/>
                  <a:gd name="connsiteY16" fmla="*/ 78146 h 234580"/>
                  <a:gd name="connsiteX17" fmla="*/ 157160 w 344827"/>
                  <a:gd name="connsiteY17" fmla="*/ 29997 h 234580"/>
                  <a:gd name="connsiteX18" fmla="*/ 96542 w 344827"/>
                  <a:gd name="connsiteY18" fmla="*/ 92858 h 234580"/>
                  <a:gd name="connsiteX19" fmla="*/ 72919 w 344827"/>
                  <a:gd name="connsiteY19" fmla="*/ 116041 h 234580"/>
                  <a:gd name="connsiteX20" fmla="*/ 30576 w 344827"/>
                  <a:gd name="connsiteY20" fmla="*/ 160177 h 234580"/>
                  <a:gd name="connsiteX21" fmla="*/ 74256 w 344827"/>
                  <a:gd name="connsiteY21" fmla="*/ 203422 h 234580"/>
                  <a:gd name="connsiteX22" fmla="*/ 168303 w 344827"/>
                  <a:gd name="connsiteY22" fmla="*/ 203868 h 234580"/>
                  <a:gd name="connsiteX23" fmla="*/ 179001 w 344827"/>
                  <a:gd name="connsiteY23" fmla="*/ 204314 h 234580"/>
                  <a:gd name="connsiteX24" fmla="*/ 194155 w 344827"/>
                  <a:gd name="connsiteY24" fmla="*/ 219472 h 234580"/>
                  <a:gd name="connsiteX25" fmla="*/ 178555 w 344827"/>
                  <a:gd name="connsiteY25" fmla="*/ 234184 h 234580"/>
                  <a:gd name="connsiteX26" fmla="*/ 123731 w 344827"/>
                  <a:gd name="connsiteY26" fmla="*/ 234184 h 234580"/>
                  <a:gd name="connsiteX27" fmla="*/ 123731 w 344827"/>
                  <a:gd name="connsiteY27" fmla="*/ 234184 h 2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7" h="234580">
                    <a:moveTo>
                      <a:pt x="123731" y="234184"/>
                    </a:moveTo>
                    <a:cubicBezTo>
                      <a:pt x="106794" y="234184"/>
                      <a:pt x="89411" y="235075"/>
                      <a:pt x="72474" y="234184"/>
                    </a:cubicBezTo>
                    <a:cubicBezTo>
                      <a:pt x="32805" y="232400"/>
                      <a:pt x="4278" y="204314"/>
                      <a:pt x="267" y="165081"/>
                    </a:cubicBezTo>
                    <a:cubicBezTo>
                      <a:pt x="-2853" y="130307"/>
                      <a:pt x="21662" y="97762"/>
                      <a:pt x="58656" y="88400"/>
                    </a:cubicBezTo>
                    <a:cubicBezTo>
                      <a:pt x="64896" y="87062"/>
                      <a:pt x="67571" y="84387"/>
                      <a:pt x="68908" y="77700"/>
                    </a:cubicBezTo>
                    <a:cubicBezTo>
                      <a:pt x="77376" y="36238"/>
                      <a:pt x="111251" y="5031"/>
                      <a:pt x="152257" y="573"/>
                    </a:cubicBezTo>
                    <a:cubicBezTo>
                      <a:pt x="194601" y="-3886"/>
                      <a:pt x="233378" y="17960"/>
                      <a:pt x="250761" y="56746"/>
                    </a:cubicBezTo>
                    <a:cubicBezTo>
                      <a:pt x="254327" y="64325"/>
                      <a:pt x="258784" y="65663"/>
                      <a:pt x="265916" y="66554"/>
                    </a:cubicBezTo>
                    <a:cubicBezTo>
                      <a:pt x="310934" y="70567"/>
                      <a:pt x="343917" y="104895"/>
                      <a:pt x="344808" y="148586"/>
                    </a:cubicBezTo>
                    <a:cubicBezTo>
                      <a:pt x="345700" y="190493"/>
                      <a:pt x="314945" y="226605"/>
                      <a:pt x="271265" y="233292"/>
                    </a:cubicBezTo>
                    <a:cubicBezTo>
                      <a:pt x="266807" y="234184"/>
                      <a:pt x="261459" y="235521"/>
                      <a:pt x="258339" y="233292"/>
                    </a:cubicBezTo>
                    <a:cubicBezTo>
                      <a:pt x="252990" y="230171"/>
                      <a:pt x="247196" y="225713"/>
                      <a:pt x="245413" y="220363"/>
                    </a:cubicBezTo>
                    <a:cubicBezTo>
                      <a:pt x="242738" y="212784"/>
                      <a:pt x="248533" y="206989"/>
                      <a:pt x="256556" y="204759"/>
                    </a:cubicBezTo>
                    <a:cubicBezTo>
                      <a:pt x="261459" y="203422"/>
                      <a:pt x="266807" y="203422"/>
                      <a:pt x="271710" y="202530"/>
                    </a:cubicBezTo>
                    <a:cubicBezTo>
                      <a:pt x="299345" y="196289"/>
                      <a:pt x="317619" y="169094"/>
                      <a:pt x="312716" y="141453"/>
                    </a:cubicBezTo>
                    <a:cubicBezTo>
                      <a:pt x="307813" y="112474"/>
                      <a:pt x="282407" y="93304"/>
                      <a:pt x="253436" y="96424"/>
                    </a:cubicBezTo>
                    <a:cubicBezTo>
                      <a:pt x="234716" y="98208"/>
                      <a:pt x="232041" y="96424"/>
                      <a:pt x="226693" y="78146"/>
                    </a:cubicBezTo>
                    <a:cubicBezTo>
                      <a:pt x="217332" y="47384"/>
                      <a:pt x="187469" y="26430"/>
                      <a:pt x="157160" y="29997"/>
                    </a:cubicBezTo>
                    <a:cubicBezTo>
                      <a:pt x="122840" y="34009"/>
                      <a:pt x="98771" y="58975"/>
                      <a:pt x="96542" y="92858"/>
                    </a:cubicBezTo>
                    <a:cubicBezTo>
                      <a:pt x="95205" y="112028"/>
                      <a:pt x="92531" y="114703"/>
                      <a:pt x="72919" y="116041"/>
                    </a:cubicBezTo>
                    <a:cubicBezTo>
                      <a:pt x="48405" y="117824"/>
                      <a:pt x="30130" y="136549"/>
                      <a:pt x="30576" y="160177"/>
                    </a:cubicBezTo>
                    <a:cubicBezTo>
                      <a:pt x="31022" y="184252"/>
                      <a:pt x="49296" y="202530"/>
                      <a:pt x="74256" y="203422"/>
                    </a:cubicBezTo>
                    <a:cubicBezTo>
                      <a:pt x="105457" y="204314"/>
                      <a:pt x="137103" y="203868"/>
                      <a:pt x="168303" y="203868"/>
                    </a:cubicBezTo>
                    <a:cubicBezTo>
                      <a:pt x="171869" y="203868"/>
                      <a:pt x="175435" y="203868"/>
                      <a:pt x="179001" y="204314"/>
                    </a:cubicBezTo>
                    <a:cubicBezTo>
                      <a:pt x="187915" y="205205"/>
                      <a:pt x="194155" y="210109"/>
                      <a:pt x="194155" y="219472"/>
                    </a:cubicBezTo>
                    <a:cubicBezTo>
                      <a:pt x="193709" y="228834"/>
                      <a:pt x="187469" y="233738"/>
                      <a:pt x="178555" y="234184"/>
                    </a:cubicBezTo>
                    <a:cubicBezTo>
                      <a:pt x="160280" y="234184"/>
                      <a:pt x="142006" y="234184"/>
                      <a:pt x="123731" y="234184"/>
                    </a:cubicBezTo>
                    <a:cubicBezTo>
                      <a:pt x="123731" y="234184"/>
                      <a:pt x="123731" y="234184"/>
                      <a:pt x="123731" y="234184"/>
                    </a:cubicBezTo>
                    <a:close/>
                  </a:path>
                </a:pathLst>
              </a:custGeom>
              <a:grpFill/>
              <a:ln w="445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858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2D945-AFAD-627A-86C7-4D5226FF17F1}"/>
              </a:ext>
            </a:extLst>
          </p:cNvPr>
          <p:cNvSpPr>
            <a:spLocks noGrp="1"/>
          </p:cNvSpPr>
          <p:nvPr>
            <p:ph type="body" sz="quarter" idx="18"/>
          </p:nvPr>
        </p:nvSpPr>
        <p:spPr>
          <a:xfrm>
            <a:off x="734715" y="2096085"/>
            <a:ext cx="5666086" cy="3528629"/>
          </a:xfrm>
        </p:spPr>
        <p:txBody>
          <a:bodyPr/>
          <a:lstStyle/>
          <a:p>
            <a:pPr marL="12700" indent="-12700"/>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dirty="0" err="1">
                <a:latin typeface="Calibri" panose="020F0502020204030204" pitchFamily="34" charset="0"/>
                <a:ea typeface="Calibri" panose="020F0502020204030204" pitchFamily="34" charset="0"/>
                <a:cs typeface="Times New Roman" panose="02020603050405020304" pitchFamily="18" charset="0"/>
              </a:rPr>
              <a:t>SECure</a:t>
            </a:r>
            <a:r>
              <a:rPr lang="en-US" dirty="0">
                <a:latin typeface="Calibri" panose="020F0502020204030204" pitchFamily="34" charset="0"/>
                <a:ea typeface="Calibri" panose="020F0502020204030204" pitchFamily="34" charset="0"/>
                <a:cs typeface="Times New Roman" panose="02020603050405020304" pitchFamily="18" charset="0"/>
              </a:rPr>
              <a:t> CURRICULUM AND VET TRAINING PACKAGE is the first holistic VET approach to address early crisis detection and resolution based on a framework specifically developed for SMEs. It does this by combining a curricula-based approach, which can be adopted in teaching and training by VET, with a modular approach, which is particularly useful for consultants and for use directly by SMEs and founders.</a:t>
            </a:r>
            <a:endParaRPr lang="en-IE"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ext Placeholder 1">
            <a:extLst>
              <a:ext uri="{FF2B5EF4-FFF2-40B4-BE49-F238E27FC236}">
                <a16:creationId xmlns:a16="http://schemas.microsoft.com/office/drawing/2014/main" id="{0076F57E-724D-C146-BDC0-6F27A4E603DE}"/>
              </a:ext>
            </a:extLst>
          </p:cNvPr>
          <p:cNvSpPr>
            <a:spLocks noGrp="1"/>
          </p:cNvSpPr>
          <p:nvPr>
            <p:ph type="body" sz="quarter" idx="16"/>
          </p:nvPr>
        </p:nvSpPr>
        <p:spPr>
          <a:xfrm>
            <a:off x="734713" y="642972"/>
            <a:ext cx="7241669" cy="1453114"/>
          </a:xfrm>
        </p:spPr>
        <p:txBody>
          <a:bodyPr>
            <a:normAutofit/>
          </a:bodyPr>
          <a:lstStyle/>
          <a:p>
            <a:r>
              <a:rPr lang="en-US" dirty="0"/>
              <a:t>Why is our SECure </a:t>
            </a:r>
            <a:r>
              <a:rPr lang="en-US" b="1" dirty="0">
                <a:effectLst/>
                <a:latin typeface="Calibri" panose="020F0502020204030204" pitchFamily="34" charset="0"/>
                <a:ea typeface="Calibri" panose="020F0502020204030204" pitchFamily="34" charset="0"/>
                <a:cs typeface="Times New Roman" panose="02020603050405020304" pitchFamily="18" charset="0"/>
              </a:rPr>
              <a:t>CURRICULUM and VET TRAINING PACKAGE</a:t>
            </a:r>
            <a:r>
              <a:rPr lang="en-US" b="1" dirty="0"/>
              <a:t> </a:t>
            </a:r>
            <a:r>
              <a:rPr lang="en-US" dirty="0"/>
              <a:t>special ?</a:t>
            </a:r>
          </a:p>
        </p:txBody>
      </p:sp>
      <p:pic>
        <p:nvPicPr>
          <p:cNvPr id="5" name="Picture 4" descr="Icon&#10;&#10;Description automatically generated">
            <a:extLst>
              <a:ext uri="{FF2B5EF4-FFF2-40B4-BE49-F238E27FC236}">
                <a16:creationId xmlns:a16="http://schemas.microsoft.com/office/drawing/2014/main" id="{4E8A0052-0A55-522A-2BB0-59E9948A0E76}"/>
              </a:ext>
            </a:extLst>
          </p:cNvPr>
          <p:cNvPicPr/>
          <p:nvPr/>
        </p:nvPicPr>
        <p:blipFill rotWithShape="1">
          <a:blip r:embed="rId2" cstate="screen">
            <a:extLst>
              <a:ext uri="{28A0092B-C50C-407E-A947-70E740481C1C}">
                <a14:useLocalDpi xmlns:a14="http://schemas.microsoft.com/office/drawing/2010/main"/>
              </a:ext>
            </a:extLst>
          </a:blip>
          <a:srcRect l="6291" t="4502" r="13258" b="10881"/>
          <a:stretch/>
        </p:blipFill>
        <p:spPr>
          <a:xfrm>
            <a:off x="6484950" y="211015"/>
            <a:ext cx="6035215" cy="5830859"/>
          </a:xfrm>
          <a:prstGeom prst="rect">
            <a:avLst/>
          </a:prstGeom>
        </p:spPr>
      </p:pic>
      <p:sp>
        <p:nvSpPr>
          <p:cNvPr id="6" name="Rectangle 5">
            <a:extLst>
              <a:ext uri="{FF2B5EF4-FFF2-40B4-BE49-F238E27FC236}">
                <a16:creationId xmlns:a16="http://schemas.microsoft.com/office/drawing/2014/main" id="{82F49A78-CA2B-C594-04DF-F1CD4FF555A2}"/>
              </a:ext>
            </a:extLst>
          </p:cNvPr>
          <p:cNvSpPr/>
          <p:nvPr/>
        </p:nvSpPr>
        <p:spPr>
          <a:xfrm>
            <a:off x="818862" y="183269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Box 6">
            <a:extLst>
              <a:ext uri="{FF2B5EF4-FFF2-40B4-BE49-F238E27FC236}">
                <a16:creationId xmlns:a16="http://schemas.microsoft.com/office/drawing/2014/main" id="{C9EEC6F1-F743-DD8E-CDA1-31EEF2B94173}"/>
              </a:ext>
            </a:extLst>
          </p:cNvPr>
          <p:cNvSpPr txBox="1"/>
          <p:nvPr/>
        </p:nvSpPr>
        <p:spPr>
          <a:xfrm>
            <a:off x="478544" y="5953418"/>
            <a:ext cx="11600042" cy="523220"/>
          </a:xfrm>
          <a:prstGeom prst="rect">
            <a:avLst/>
          </a:prstGeom>
          <a:noFill/>
        </p:spPr>
        <p:txBody>
          <a:bodyPr wrap="square">
            <a:spAutoFit/>
          </a:bodyPr>
          <a:lstStyle/>
          <a:p>
            <a:r>
              <a:rPr lang="en-GB" sz="1400" dirty="0">
                <a:solidFill>
                  <a:srgbClr val="595959"/>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IE" sz="1400" dirty="0">
              <a:solidFill>
                <a:srgbClr val="595959"/>
              </a:solidFill>
            </a:endParaRPr>
          </a:p>
        </p:txBody>
      </p:sp>
      <p:pic>
        <p:nvPicPr>
          <p:cNvPr id="8" name="Picture 7">
            <a:extLst>
              <a:ext uri="{FF2B5EF4-FFF2-40B4-BE49-F238E27FC236}">
                <a16:creationId xmlns:a16="http://schemas.microsoft.com/office/drawing/2014/main" id="{57172172-B125-7F91-578A-10C5C716732F}"/>
              </a:ext>
            </a:extLst>
          </p:cNvPr>
          <p:cNvPicPr>
            <a:picLocks noChangeAspect="1"/>
          </p:cNvPicPr>
          <p:nvPr/>
        </p:nvPicPr>
        <p:blipFill>
          <a:blip r:embed="rId3"/>
          <a:stretch>
            <a:fillRect/>
          </a:stretch>
        </p:blipFill>
        <p:spPr>
          <a:xfrm>
            <a:off x="7976382" y="2317393"/>
            <a:ext cx="3983839" cy="3414717"/>
          </a:xfrm>
          <a:prstGeom prst="rect">
            <a:avLst/>
          </a:prstGeom>
        </p:spPr>
      </p:pic>
    </p:spTree>
    <p:extLst>
      <p:ext uri="{BB962C8B-B14F-4D97-AF65-F5344CB8AC3E}">
        <p14:creationId xmlns:p14="http://schemas.microsoft.com/office/powerpoint/2010/main" val="25950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6" y="2164944"/>
            <a:ext cx="9826867" cy="4335803"/>
          </a:xfrm>
        </p:spPr>
        <p:txBody>
          <a:bodyPr>
            <a:noAutofit/>
          </a:bodyPr>
          <a:lstStyle/>
          <a:p>
            <a:pPr marL="12700" indent="-12700"/>
            <a:r>
              <a:rPr lang="en-US" dirty="0"/>
              <a:t>Businesses rely on different types of equipment depending on the products they offer and the scale of their operations. For example, tractors are an essential piece of equipment on any farm. Office equipment such as printers and photocopiers are critical to business operations as well.</a:t>
            </a:r>
          </a:p>
          <a:p>
            <a:pPr marL="12700" indent="-12700"/>
            <a:endParaRPr lang="en-US" dirty="0"/>
          </a:p>
          <a:p>
            <a:pPr marL="12700" indent="-12700"/>
            <a:r>
              <a:rPr lang="en-US" dirty="0"/>
              <a:t>Unfortunately, natural disasters affect them adversely. The cost of replacing damaged equipment becomes crippling for many businesses, especially if they do not have access to government loans or grants.</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EDA13E"/>
                </a:solidFill>
              </a:rPr>
              <a:t>Loss of Equipment</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04</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EDA13E"/>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67">
            <a:extLst>
              <a:ext uri="{FF2B5EF4-FFF2-40B4-BE49-F238E27FC236}">
                <a16:creationId xmlns:a16="http://schemas.microsoft.com/office/drawing/2014/main" id="{F2FEDADF-143A-AEE0-BBE3-C820C7EE30F5}"/>
              </a:ext>
            </a:extLst>
          </p:cNvPr>
          <p:cNvGrpSpPr/>
          <p:nvPr/>
        </p:nvGrpSpPr>
        <p:grpSpPr>
          <a:xfrm>
            <a:off x="10757485" y="656910"/>
            <a:ext cx="875309" cy="875058"/>
            <a:chOff x="6980853" y="2761779"/>
            <a:chExt cx="1157533" cy="1157201"/>
          </a:xfrm>
          <a:solidFill>
            <a:srgbClr val="616161"/>
          </a:solidFill>
        </p:grpSpPr>
        <p:sp>
          <p:nvSpPr>
            <p:cNvPr id="3" name="Freeform 2">
              <a:extLst>
                <a:ext uri="{FF2B5EF4-FFF2-40B4-BE49-F238E27FC236}">
                  <a16:creationId xmlns:a16="http://schemas.microsoft.com/office/drawing/2014/main" id="{23BB9AD4-14EB-585F-1997-98378FC585AA}"/>
                </a:ext>
              </a:extLst>
            </p:cNvPr>
            <p:cNvSpPr/>
            <p:nvPr/>
          </p:nvSpPr>
          <p:spPr>
            <a:xfrm>
              <a:off x="6980853" y="2761779"/>
              <a:ext cx="1157533" cy="1157201"/>
            </a:xfrm>
            <a:custGeom>
              <a:avLst/>
              <a:gdLst>
                <a:gd name="connsiteX0" fmla="*/ 1040310 w 1157533"/>
                <a:gd name="connsiteY0" fmla="*/ 1157202 h 1157201"/>
                <a:gd name="connsiteX1" fmla="*/ 117670 w 1157533"/>
                <a:gd name="connsiteY1" fmla="*/ 1157202 h 1157201"/>
                <a:gd name="connsiteX2" fmla="*/ 110539 w 1157533"/>
                <a:gd name="connsiteY2" fmla="*/ 1154973 h 1157201"/>
                <a:gd name="connsiteX3" fmla="*/ 11589 w 1157533"/>
                <a:gd name="connsiteY3" fmla="*/ 1076062 h 1157201"/>
                <a:gd name="connsiteX4" fmla="*/ 0 w 1157533"/>
                <a:gd name="connsiteY4" fmla="*/ 1039951 h 1157201"/>
                <a:gd name="connsiteX5" fmla="*/ 0 w 1157533"/>
                <a:gd name="connsiteY5" fmla="*/ 956136 h 1157201"/>
                <a:gd name="connsiteX6" fmla="*/ 38332 w 1157533"/>
                <a:gd name="connsiteY6" fmla="*/ 925374 h 1157201"/>
                <a:gd name="connsiteX7" fmla="*/ 38332 w 1157533"/>
                <a:gd name="connsiteY7" fmla="*/ 911553 h 1157201"/>
                <a:gd name="connsiteX8" fmla="*/ 38332 w 1157533"/>
                <a:gd name="connsiteY8" fmla="*/ 254856 h 1157201"/>
                <a:gd name="connsiteX9" fmla="*/ 134162 w 1157533"/>
                <a:gd name="connsiteY9" fmla="*/ 154546 h 1157201"/>
                <a:gd name="connsiteX10" fmla="*/ 146642 w 1157533"/>
                <a:gd name="connsiteY10" fmla="*/ 143401 h 1157201"/>
                <a:gd name="connsiteX11" fmla="*/ 489846 w 1157533"/>
                <a:gd name="connsiteY11" fmla="*/ 55574 h 1157201"/>
                <a:gd name="connsiteX12" fmla="*/ 527732 w 1157533"/>
                <a:gd name="connsiteY12" fmla="*/ 93023 h 1157201"/>
                <a:gd name="connsiteX13" fmla="*/ 578544 w 1157533"/>
                <a:gd name="connsiteY13" fmla="*/ 143847 h 1157201"/>
                <a:gd name="connsiteX14" fmla="*/ 587904 w 1157533"/>
                <a:gd name="connsiteY14" fmla="*/ 134930 h 1157201"/>
                <a:gd name="connsiteX15" fmla="*/ 665014 w 1157533"/>
                <a:gd name="connsiteY15" fmla="*/ 58249 h 1157201"/>
                <a:gd name="connsiteX16" fmla="*/ 1009109 w 1157533"/>
                <a:gd name="connsiteY16" fmla="*/ 139388 h 1157201"/>
                <a:gd name="connsiteX17" fmla="*/ 1030058 w 1157533"/>
                <a:gd name="connsiteY17" fmla="*/ 154992 h 1157201"/>
                <a:gd name="connsiteX18" fmla="*/ 1045658 w 1157533"/>
                <a:gd name="connsiteY18" fmla="*/ 157667 h 1157201"/>
                <a:gd name="connsiteX19" fmla="*/ 1119202 w 1157533"/>
                <a:gd name="connsiteY19" fmla="*/ 256194 h 1157201"/>
                <a:gd name="connsiteX20" fmla="*/ 1119202 w 1157533"/>
                <a:gd name="connsiteY20" fmla="*/ 911999 h 1157201"/>
                <a:gd name="connsiteX21" fmla="*/ 1119202 w 1157533"/>
                <a:gd name="connsiteY21" fmla="*/ 925820 h 1157201"/>
                <a:gd name="connsiteX22" fmla="*/ 1157534 w 1157533"/>
                <a:gd name="connsiteY22" fmla="*/ 970402 h 1157201"/>
                <a:gd name="connsiteX23" fmla="*/ 1157534 w 1157533"/>
                <a:gd name="connsiteY23" fmla="*/ 1024793 h 1157201"/>
                <a:gd name="connsiteX24" fmla="*/ 1070173 w 1157533"/>
                <a:gd name="connsiteY24" fmla="*/ 1149177 h 1157201"/>
                <a:gd name="connsiteX25" fmla="*/ 1040310 w 1157533"/>
                <a:gd name="connsiteY25" fmla="*/ 1157202 h 1157201"/>
                <a:gd name="connsiteX26" fmla="*/ 985486 w 1157533"/>
                <a:gd name="connsiteY26" fmla="*/ 213841 h 1157201"/>
                <a:gd name="connsiteX27" fmla="*/ 960526 w 1157533"/>
                <a:gd name="connsiteY27" fmla="*/ 121110 h 1157201"/>
                <a:gd name="connsiteX28" fmla="*/ 687300 w 1157533"/>
                <a:gd name="connsiteY28" fmla="*/ 89456 h 1157201"/>
                <a:gd name="connsiteX29" fmla="*/ 524166 w 1157533"/>
                <a:gd name="connsiteY29" fmla="*/ 252627 h 1157201"/>
                <a:gd name="connsiteX30" fmla="*/ 226871 w 1157533"/>
                <a:gd name="connsiteY30" fmla="*/ 549991 h 1157201"/>
                <a:gd name="connsiteX31" fmla="*/ 184528 w 1157533"/>
                <a:gd name="connsiteY31" fmla="*/ 734116 h 1157201"/>
                <a:gd name="connsiteX32" fmla="*/ 472017 w 1157533"/>
                <a:gd name="connsiteY32" fmla="*/ 795194 h 1157201"/>
                <a:gd name="connsiteX33" fmla="*/ 734992 w 1157533"/>
                <a:gd name="connsiteY33" fmla="*/ 532158 h 1157201"/>
                <a:gd name="connsiteX34" fmla="*/ 932445 w 1157533"/>
                <a:gd name="connsiteY34" fmla="*/ 334659 h 1157201"/>
                <a:gd name="connsiteX35" fmla="*/ 985486 w 1157533"/>
                <a:gd name="connsiteY35" fmla="*/ 213841 h 1157201"/>
                <a:gd name="connsiteX36" fmla="*/ 133270 w 1157533"/>
                <a:gd name="connsiteY36" fmla="*/ 192887 h 1157201"/>
                <a:gd name="connsiteX37" fmla="*/ 77110 w 1157533"/>
                <a:gd name="connsiteY37" fmla="*/ 253965 h 1157201"/>
                <a:gd name="connsiteX38" fmla="*/ 77110 w 1157533"/>
                <a:gd name="connsiteY38" fmla="*/ 915566 h 1157201"/>
                <a:gd name="connsiteX39" fmla="*/ 78001 w 1157533"/>
                <a:gd name="connsiteY39" fmla="*/ 925374 h 1157201"/>
                <a:gd name="connsiteX40" fmla="*/ 1080870 w 1157533"/>
                <a:gd name="connsiteY40" fmla="*/ 925374 h 1157201"/>
                <a:gd name="connsiteX41" fmla="*/ 1080870 w 1157533"/>
                <a:gd name="connsiteY41" fmla="*/ 912445 h 1157201"/>
                <a:gd name="connsiteX42" fmla="*/ 1080870 w 1157533"/>
                <a:gd name="connsiteY42" fmla="*/ 258869 h 1157201"/>
                <a:gd name="connsiteX43" fmla="*/ 1080870 w 1157533"/>
                <a:gd name="connsiteY43" fmla="*/ 247723 h 1157201"/>
                <a:gd name="connsiteX44" fmla="*/ 1022927 w 1157533"/>
                <a:gd name="connsiteY44" fmla="*/ 194224 h 1157201"/>
                <a:gd name="connsiteX45" fmla="*/ 1022927 w 1157533"/>
                <a:gd name="connsiteY45" fmla="*/ 207599 h 1157201"/>
                <a:gd name="connsiteX46" fmla="*/ 963646 w 1157533"/>
                <a:gd name="connsiteY46" fmla="*/ 359179 h 1157201"/>
                <a:gd name="connsiteX47" fmla="*/ 914171 w 1157533"/>
                <a:gd name="connsiteY47" fmla="*/ 408665 h 1157201"/>
                <a:gd name="connsiteX48" fmla="*/ 878959 w 1157533"/>
                <a:gd name="connsiteY48" fmla="*/ 442548 h 1157201"/>
                <a:gd name="connsiteX49" fmla="*/ 887873 w 1157533"/>
                <a:gd name="connsiteY49" fmla="*/ 451910 h 1157201"/>
                <a:gd name="connsiteX50" fmla="*/ 961863 w 1157533"/>
                <a:gd name="connsiteY50" fmla="*/ 526363 h 1157201"/>
                <a:gd name="connsiteX51" fmla="*/ 1016241 w 1157533"/>
                <a:gd name="connsiteY51" fmla="*/ 722079 h 1157201"/>
                <a:gd name="connsiteX52" fmla="*/ 870045 w 1157533"/>
                <a:gd name="connsiteY52" fmla="*/ 876779 h 1157201"/>
                <a:gd name="connsiteX53" fmla="*/ 663231 w 1157533"/>
                <a:gd name="connsiteY53" fmla="*/ 826401 h 1157201"/>
                <a:gd name="connsiteX54" fmla="*/ 587904 w 1157533"/>
                <a:gd name="connsiteY54" fmla="*/ 751503 h 1157201"/>
                <a:gd name="connsiteX55" fmla="*/ 578098 w 1157533"/>
                <a:gd name="connsiteY55" fmla="*/ 742141 h 1157201"/>
                <a:gd name="connsiteX56" fmla="*/ 493857 w 1157533"/>
                <a:gd name="connsiteY56" fmla="*/ 827739 h 1157201"/>
                <a:gd name="connsiteX57" fmla="*/ 355684 w 1157533"/>
                <a:gd name="connsiteY57" fmla="*/ 886142 h 1157201"/>
                <a:gd name="connsiteX58" fmla="*/ 143522 w 1157533"/>
                <a:gd name="connsiteY58" fmla="*/ 616419 h 1157201"/>
                <a:gd name="connsiteX59" fmla="*/ 201020 w 1157533"/>
                <a:gd name="connsiteY59" fmla="*/ 520567 h 1157201"/>
                <a:gd name="connsiteX60" fmla="*/ 279021 w 1157533"/>
                <a:gd name="connsiteY60" fmla="*/ 442994 h 1157201"/>
                <a:gd name="connsiteX61" fmla="*/ 270998 w 1157533"/>
                <a:gd name="connsiteY61" fmla="*/ 434077 h 1157201"/>
                <a:gd name="connsiteX62" fmla="*/ 199237 w 1157533"/>
                <a:gd name="connsiteY62" fmla="*/ 362300 h 1157201"/>
                <a:gd name="connsiteX63" fmla="*/ 142185 w 1157533"/>
                <a:gd name="connsiteY63" fmla="*/ 261544 h 1157201"/>
                <a:gd name="connsiteX64" fmla="*/ 133270 w 1157533"/>
                <a:gd name="connsiteY64" fmla="*/ 192887 h 1157201"/>
                <a:gd name="connsiteX65" fmla="*/ 365936 w 1157533"/>
                <a:gd name="connsiteY65" fmla="*/ 965498 h 1157201"/>
                <a:gd name="connsiteX66" fmla="*/ 39669 w 1157533"/>
                <a:gd name="connsiteY66" fmla="*/ 965498 h 1157201"/>
                <a:gd name="connsiteX67" fmla="*/ 40115 w 1157533"/>
                <a:gd name="connsiteY67" fmla="*/ 1032817 h 1157201"/>
                <a:gd name="connsiteX68" fmla="*/ 140847 w 1157533"/>
                <a:gd name="connsiteY68" fmla="*/ 1118415 h 1157201"/>
                <a:gd name="connsiteX69" fmla="*/ 1018024 w 1157533"/>
                <a:gd name="connsiteY69" fmla="*/ 1118415 h 1157201"/>
                <a:gd name="connsiteX70" fmla="*/ 1028275 w 1157533"/>
                <a:gd name="connsiteY70" fmla="*/ 1118415 h 1157201"/>
                <a:gd name="connsiteX71" fmla="*/ 1116973 w 1157533"/>
                <a:gd name="connsiteY71" fmla="*/ 1042180 h 1157201"/>
                <a:gd name="connsiteX72" fmla="*/ 1117419 w 1157533"/>
                <a:gd name="connsiteY72" fmla="*/ 965052 h 1157201"/>
                <a:gd name="connsiteX73" fmla="*/ 791598 w 1157533"/>
                <a:gd name="connsiteY73" fmla="*/ 965052 h 1157201"/>
                <a:gd name="connsiteX74" fmla="*/ 791598 w 1157533"/>
                <a:gd name="connsiteY74" fmla="*/ 986006 h 1157201"/>
                <a:gd name="connsiteX75" fmla="*/ 718054 w 1157533"/>
                <a:gd name="connsiteY75" fmla="*/ 1060013 h 1157201"/>
                <a:gd name="connsiteX76" fmla="*/ 439925 w 1157533"/>
                <a:gd name="connsiteY76" fmla="*/ 1060013 h 1157201"/>
                <a:gd name="connsiteX77" fmla="*/ 369056 w 1157533"/>
                <a:gd name="connsiteY77" fmla="*/ 998489 h 1157201"/>
                <a:gd name="connsiteX78" fmla="*/ 365936 w 1157533"/>
                <a:gd name="connsiteY78" fmla="*/ 965498 h 1157201"/>
                <a:gd name="connsiteX79" fmla="*/ 609745 w 1157533"/>
                <a:gd name="connsiteY79" fmla="*/ 714500 h 1157201"/>
                <a:gd name="connsiteX80" fmla="*/ 700226 w 1157533"/>
                <a:gd name="connsiteY80" fmla="*/ 807677 h 1157201"/>
                <a:gd name="connsiteX81" fmla="*/ 835724 w 1157533"/>
                <a:gd name="connsiteY81" fmla="*/ 846463 h 1157201"/>
                <a:gd name="connsiteX82" fmla="*/ 975235 w 1157533"/>
                <a:gd name="connsiteY82" fmla="*/ 728320 h 1157201"/>
                <a:gd name="connsiteX83" fmla="*/ 931554 w 1157533"/>
                <a:gd name="connsiteY83" fmla="*/ 550437 h 1157201"/>
                <a:gd name="connsiteX84" fmla="*/ 863805 w 1157533"/>
                <a:gd name="connsiteY84" fmla="*/ 482226 h 1157201"/>
                <a:gd name="connsiteX85" fmla="*/ 854444 w 1157533"/>
                <a:gd name="connsiteY85" fmla="*/ 468851 h 1157201"/>
                <a:gd name="connsiteX86" fmla="*/ 609745 w 1157533"/>
                <a:gd name="connsiteY86" fmla="*/ 714500 h 1157201"/>
                <a:gd name="connsiteX87" fmla="*/ 307992 w 1157533"/>
                <a:gd name="connsiteY87" fmla="*/ 411786 h 1157201"/>
                <a:gd name="connsiteX88" fmla="*/ 550018 w 1157533"/>
                <a:gd name="connsiteY88" fmla="*/ 169258 h 1157201"/>
                <a:gd name="connsiteX89" fmla="*/ 464440 w 1157533"/>
                <a:gd name="connsiteY89" fmla="*/ 83660 h 1157201"/>
                <a:gd name="connsiteX90" fmla="*/ 228654 w 1157533"/>
                <a:gd name="connsiteY90" fmla="*/ 84552 h 1157201"/>
                <a:gd name="connsiteX91" fmla="*/ 213054 w 1157533"/>
                <a:gd name="connsiteY91" fmla="*/ 319501 h 1157201"/>
                <a:gd name="connsiteX92" fmla="*/ 307992 w 1157533"/>
                <a:gd name="connsiteY92" fmla="*/ 411786 h 1157201"/>
                <a:gd name="connsiteX93" fmla="*/ 406496 w 1157533"/>
                <a:gd name="connsiteY93" fmla="*/ 964607 h 1157201"/>
                <a:gd name="connsiteX94" fmla="*/ 453743 w 1157533"/>
                <a:gd name="connsiteY94" fmla="*/ 1022118 h 1157201"/>
                <a:gd name="connsiteX95" fmla="*/ 707803 w 1157533"/>
                <a:gd name="connsiteY95" fmla="*/ 1022118 h 1157201"/>
                <a:gd name="connsiteX96" fmla="*/ 751038 w 1157533"/>
                <a:gd name="connsiteY96" fmla="*/ 964607 h 1157201"/>
                <a:gd name="connsiteX97" fmla="*/ 406496 w 1157533"/>
                <a:gd name="connsiteY97" fmla="*/ 964607 h 11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57533" h="1157201">
                  <a:moveTo>
                    <a:pt x="1040310" y="1157202"/>
                  </a:moveTo>
                  <a:cubicBezTo>
                    <a:pt x="732763" y="1157202"/>
                    <a:pt x="425216" y="1157202"/>
                    <a:pt x="117670" y="1157202"/>
                  </a:cubicBezTo>
                  <a:cubicBezTo>
                    <a:pt x="115441" y="1156310"/>
                    <a:pt x="112767" y="1155419"/>
                    <a:pt x="110539" y="1154973"/>
                  </a:cubicBezTo>
                  <a:cubicBezTo>
                    <a:pt x="64629" y="1145165"/>
                    <a:pt x="31200" y="1118861"/>
                    <a:pt x="11589" y="1076062"/>
                  </a:cubicBezTo>
                  <a:cubicBezTo>
                    <a:pt x="6240" y="1064471"/>
                    <a:pt x="4011" y="1051988"/>
                    <a:pt x="0" y="1039951"/>
                  </a:cubicBezTo>
                  <a:cubicBezTo>
                    <a:pt x="0" y="1011864"/>
                    <a:pt x="0" y="984223"/>
                    <a:pt x="0" y="956136"/>
                  </a:cubicBezTo>
                  <a:cubicBezTo>
                    <a:pt x="6240" y="938303"/>
                    <a:pt x="18275" y="927157"/>
                    <a:pt x="38332" y="925374"/>
                  </a:cubicBezTo>
                  <a:cubicBezTo>
                    <a:pt x="38332" y="920024"/>
                    <a:pt x="38332" y="915566"/>
                    <a:pt x="38332" y="911553"/>
                  </a:cubicBezTo>
                  <a:cubicBezTo>
                    <a:pt x="38332" y="692655"/>
                    <a:pt x="38332" y="473755"/>
                    <a:pt x="38332" y="254856"/>
                  </a:cubicBezTo>
                  <a:cubicBezTo>
                    <a:pt x="38332" y="197791"/>
                    <a:pt x="77110" y="156775"/>
                    <a:pt x="134162" y="154546"/>
                  </a:cubicBezTo>
                  <a:cubicBezTo>
                    <a:pt x="142630" y="154100"/>
                    <a:pt x="144413" y="150088"/>
                    <a:pt x="146642" y="143401"/>
                  </a:cubicBezTo>
                  <a:cubicBezTo>
                    <a:pt x="195225" y="-1046"/>
                    <a:pt x="377524" y="-47411"/>
                    <a:pt x="489846" y="55574"/>
                  </a:cubicBezTo>
                  <a:cubicBezTo>
                    <a:pt x="502772" y="67611"/>
                    <a:pt x="515252" y="80540"/>
                    <a:pt x="527732" y="93023"/>
                  </a:cubicBezTo>
                  <a:cubicBezTo>
                    <a:pt x="544669" y="109518"/>
                    <a:pt x="561161" y="126459"/>
                    <a:pt x="578544" y="143847"/>
                  </a:cubicBezTo>
                  <a:cubicBezTo>
                    <a:pt x="582110" y="140280"/>
                    <a:pt x="585230" y="137605"/>
                    <a:pt x="587904" y="134930"/>
                  </a:cubicBezTo>
                  <a:cubicBezTo>
                    <a:pt x="613756" y="109518"/>
                    <a:pt x="638716" y="83215"/>
                    <a:pt x="665014" y="58249"/>
                  </a:cubicBezTo>
                  <a:cubicBezTo>
                    <a:pt x="775998" y="-46520"/>
                    <a:pt x="956514" y="-3721"/>
                    <a:pt x="1009109" y="139388"/>
                  </a:cubicBezTo>
                  <a:cubicBezTo>
                    <a:pt x="1013121" y="150534"/>
                    <a:pt x="1018024" y="155884"/>
                    <a:pt x="1030058" y="154992"/>
                  </a:cubicBezTo>
                  <a:cubicBezTo>
                    <a:pt x="1034961" y="154546"/>
                    <a:pt x="1040310" y="156330"/>
                    <a:pt x="1045658" y="157667"/>
                  </a:cubicBezTo>
                  <a:cubicBezTo>
                    <a:pt x="1091122" y="169258"/>
                    <a:pt x="1119202" y="206708"/>
                    <a:pt x="1119202" y="256194"/>
                  </a:cubicBezTo>
                  <a:cubicBezTo>
                    <a:pt x="1119202" y="474647"/>
                    <a:pt x="1119202" y="693546"/>
                    <a:pt x="1119202" y="911999"/>
                  </a:cubicBezTo>
                  <a:cubicBezTo>
                    <a:pt x="1119202" y="916903"/>
                    <a:pt x="1119202" y="921362"/>
                    <a:pt x="1119202" y="925820"/>
                  </a:cubicBezTo>
                  <a:cubicBezTo>
                    <a:pt x="1146837" y="931170"/>
                    <a:pt x="1157534" y="944099"/>
                    <a:pt x="1157534" y="970402"/>
                  </a:cubicBezTo>
                  <a:cubicBezTo>
                    <a:pt x="1157534" y="988681"/>
                    <a:pt x="1157534" y="1006514"/>
                    <a:pt x="1157534" y="1024793"/>
                  </a:cubicBezTo>
                  <a:cubicBezTo>
                    <a:pt x="1156643" y="1080075"/>
                    <a:pt x="1121876" y="1130007"/>
                    <a:pt x="1070173" y="1149177"/>
                  </a:cubicBezTo>
                  <a:cubicBezTo>
                    <a:pt x="1060813" y="1151852"/>
                    <a:pt x="1050561" y="1154081"/>
                    <a:pt x="1040310" y="1157202"/>
                  </a:cubicBezTo>
                  <a:close/>
                  <a:moveTo>
                    <a:pt x="985486" y="213841"/>
                  </a:moveTo>
                  <a:cubicBezTo>
                    <a:pt x="985040" y="178621"/>
                    <a:pt x="977017" y="148751"/>
                    <a:pt x="960526" y="121110"/>
                  </a:cubicBezTo>
                  <a:cubicBezTo>
                    <a:pt x="902136" y="23474"/>
                    <a:pt x="769758" y="8316"/>
                    <a:pt x="687300" y="89456"/>
                  </a:cubicBezTo>
                  <a:cubicBezTo>
                    <a:pt x="632476" y="143401"/>
                    <a:pt x="578544" y="198237"/>
                    <a:pt x="524166" y="252627"/>
                  </a:cubicBezTo>
                  <a:cubicBezTo>
                    <a:pt x="425216" y="351600"/>
                    <a:pt x="325821" y="450573"/>
                    <a:pt x="226871" y="549991"/>
                  </a:cubicBezTo>
                  <a:cubicBezTo>
                    <a:pt x="175168" y="602152"/>
                    <a:pt x="160013" y="664568"/>
                    <a:pt x="184528" y="734116"/>
                  </a:cubicBezTo>
                  <a:cubicBezTo>
                    <a:pt x="227317" y="854934"/>
                    <a:pt x="379753" y="887033"/>
                    <a:pt x="472017" y="795194"/>
                  </a:cubicBezTo>
                  <a:cubicBezTo>
                    <a:pt x="559824" y="707813"/>
                    <a:pt x="647185" y="619985"/>
                    <a:pt x="734992" y="532158"/>
                  </a:cubicBezTo>
                  <a:cubicBezTo>
                    <a:pt x="800958" y="466176"/>
                    <a:pt x="866479" y="400641"/>
                    <a:pt x="932445" y="334659"/>
                  </a:cubicBezTo>
                  <a:cubicBezTo>
                    <a:pt x="967212" y="300776"/>
                    <a:pt x="984595" y="258869"/>
                    <a:pt x="985486" y="213841"/>
                  </a:cubicBezTo>
                  <a:close/>
                  <a:moveTo>
                    <a:pt x="133270" y="192887"/>
                  </a:moveTo>
                  <a:cubicBezTo>
                    <a:pt x="100287" y="193779"/>
                    <a:pt x="77110" y="218299"/>
                    <a:pt x="77110" y="253965"/>
                  </a:cubicBezTo>
                  <a:cubicBezTo>
                    <a:pt x="77110" y="474647"/>
                    <a:pt x="77110" y="694884"/>
                    <a:pt x="77110" y="915566"/>
                  </a:cubicBezTo>
                  <a:cubicBezTo>
                    <a:pt x="77110" y="918687"/>
                    <a:pt x="77555" y="921807"/>
                    <a:pt x="78001" y="925374"/>
                  </a:cubicBezTo>
                  <a:cubicBezTo>
                    <a:pt x="412736" y="925374"/>
                    <a:pt x="746580" y="925374"/>
                    <a:pt x="1080870" y="925374"/>
                  </a:cubicBezTo>
                  <a:cubicBezTo>
                    <a:pt x="1080870" y="920470"/>
                    <a:pt x="1080870" y="916458"/>
                    <a:pt x="1080870" y="912445"/>
                  </a:cubicBezTo>
                  <a:cubicBezTo>
                    <a:pt x="1080870" y="694438"/>
                    <a:pt x="1080870" y="476876"/>
                    <a:pt x="1080870" y="258869"/>
                  </a:cubicBezTo>
                  <a:cubicBezTo>
                    <a:pt x="1080870" y="255302"/>
                    <a:pt x="1080870" y="251290"/>
                    <a:pt x="1080870" y="247723"/>
                  </a:cubicBezTo>
                  <a:cubicBezTo>
                    <a:pt x="1078642" y="216070"/>
                    <a:pt x="1051453" y="191104"/>
                    <a:pt x="1022927" y="194224"/>
                  </a:cubicBezTo>
                  <a:cubicBezTo>
                    <a:pt x="1022927" y="198683"/>
                    <a:pt x="1022927" y="203141"/>
                    <a:pt x="1022927" y="207599"/>
                  </a:cubicBezTo>
                  <a:cubicBezTo>
                    <a:pt x="1023818" y="266448"/>
                    <a:pt x="1003760" y="316826"/>
                    <a:pt x="963646" y="359179"/>
                  </a:cubicBezTo>
                  <a:cubicBezTo>
                    <a:pt x="947600" y="376120"/>
                    <a:pt x="930663" y="392616"/>
                    <a:pt x="914171" y="408665"/>
                  </a:cubicBezTo>
                  <a:cubicBezTo>
                    <a:pt x="902582" y="419811"/>
                    <a:pt x="890993" y="430956"/>
                    <a:pt x="878959" y="442548"/>
                  </a:cubicBezTo>
                  <a:cubicBezTo>
                    <a:pt x="882971" y="446560"/>
                    <a:pt x="885199" y="449235"/>
                    <a:pt x="887873" y="451910"/>
                  </a:cubicBezTo>
                  <a:cubicBezTo>
                    <a:pt x="912834" y="476876"/>
                    <a:pt x="938240" y="500951"/>
                    <a:pt x="961863" y="526363"/>
                  </a:cubicBezTo>
                  <a:cubicBezTo>
                    <a:pt x="1014012" y="582090"/>
                    <a:pt x="1033624" y="648072"/>
                    <a:pt x="1016241" y="722079"/>
                  </a:cubicBezTo>
                  <a:cubicBezTo>
                    <a:pt x="997521" y="800989"/>
                    <a:pt x="948046" y="854042"/>
                    <a:pt x="870045" y="876779"/>
                  </a:cubicBezTo>
                  <a:cubicBezTo>
                    <a:pt x="792490" y="899516"/>
                    <a:pt x="722512" y="881683"/>
                    <a:pt x="663231" y="826401"/>
                  </a:cubicBezTo>
                  <a:cubicBezTo>
                    <a:pt x="637379" y="802327"/>
                    <a:pt x="612865" y="776469"/>
                    <a:pt x="587904" y="751503"/>
                  </a:cubicBezTo>
                  <a:cubicBezTo>
                    <a:pt x="585230" y="748828"/>
                    <a:pt x="582110" y="746153"/>
                    <a:pt x="578098" y="742141"/>
                  </a:cubicBezTo>
                  <a:cubicBezTo>
                    <a:pt x="549572" y="771119"/>
                    <a:pt x="522383" y="800098"/>
                    <a:pt x="493857" y="827739"/>
                  </a:cubicBezTo>
                  <a:cubicBezTo>
                    <a:pt x="455525" y="864742"/>
                    <a:pt x="409171" y="883913"/>
                    <a:pt x="355684" y="886142"/>
                  </a:cubicBezTo>
                  <a:cubicBezTo>
                    <a:pt x="212608" y="892383"/>
                    <a:pt x="103853" y="754178"/>
                    <a:pt x="143522" y="616419"/>
                  </a:cubicBezTo>
                  <a:cubicBezTo>
                    <a:pt x="154219" y="579415"/>
                    <a:pt x="173831" y="547762"/>
                    <a:pt x="201020" y="520567"/>
                  </a:cubicBezTo>
                  <a:cubicBezTo>
                    <a:pt x="226871" y="495155"/>
                    <a:pt x="252723" y="468851"/>
                    <a:pt x="279021" y="442994"/>
                  </a:cubicBezTo>
                  <a:cubicBezTo>
                    <a:pt x="275900" y="439873"/>
                    <a:pt x="273672" y="436752"/>
                    <a:pt x="270998" y="434077"/>
                  </a:cubicBezTo>
                  <a:cubicBezTo>
                    <a:pt x="246929" y="410003"/>
                    <a:pt x="223306" y="385928"/>
                    <a:pt x="199237" y="362300"/>
                  </a:cubicBezTo>
                  <a:cubicBezTo>
                    <a:pt x="170711" y="334213"/>
                    <a:pt x="150653" y="300776"/>
                    <a:pt x="142185" y="261544"/>
                  </a:cubicBezTo>
                  <a:cubicBezTo>
                    <a:pt x="136836" y="239698"/>
                    <a:pt x="135944" y="216516"/>
                    <a:pt x="133270" y="192887"/>
                  </a:cubicBezTo>
                  <a:close/>
                  <a:moveTo>
                    <a:pt x="365936" y="965498"/>
                  </a:moveTo>
                  <a:cubicBezTo>
                    <a:pt x="256735" y="965498"/>
                    <a:pt x="147979" y="965498"/>
                    <a:pt x="39669" y="965498"/>
                  </a:cubicBezTo>
                  <a:cubicBezTo>
                    <a:pt x="39669" y="988681"/>
                    <a:pt x="37440" y="1010972"/>
                    <a:pt x="40115" y="1032817"/>
                  </a:cubicBezTo>
                  <a:cubicBezTo>
                    <a:pt x="45909" y="1084533"/>
                    <a:pt x="86915" y="1118415"/>
                    <a:pt x="140847" y="1118415"/>
                  </a:cubicBezTo>
                  <a:cubicBezTo>
                    <a:pt x="433239" y="1118415"/>
                    <a:pt x="725632" y="1118415"/>
                    <a:pt x="1018024" y="1118415"/>
                  </a:cubicBezTo>
                  <a:cubicBezTo>
                    <a:pt x="1021589" y="1118415"/>
                    <a:pt x="1024709" y="1118415"/>
                    <a:pt x="1028275" y="1118415"/>
                  </a:cubicBezTo>
                  <a:cubicBezTo>
                    <a:pt x="1071956" y="1116186"/>
                    <a:pt x="1111179" y="1084087"/>
                    <a:pt x="1116973" y="1042180"/>
                  </a:cubicBezTo>
                  <a:cubicBezTo>
                    <a:pt x="1120539" y="1017214"/>
                    <a:pt x="1117419" y="991356"/>
                    <a:pt x="1117419" y="965052"/>
                  </a:cubicBezTo>
                  <a:cubicBezTo>
                    <a:pt x="1010001" y="965052"/>
                    <a:pt x="901245" y="965052"/>
                    <a:pt x="791598" y="965052"/>
                  </a:cubicBezTo>
                  <a:cubicBezTo>
                    <a:pt x="791598" y="972631"/>
                    <a:pt x="792044" y="979319"/>
                    <a:pt x="791598" y="986006"/>
                  </a:cubicBezTo>
                  <a:cubicBezTo>
                    <a:pt x="789815" y="1027022"/>
                    <a:pt x="758169" y="1060013"/>
                    <a:pt x="718054" y="1060013"/>
                  </a:cubicBezTo>
                  <a:cubicBezTo>
                    <a:pt x="625345" y="1060904"/>
                    <a:pt x="532635" y="1060904"/>
                    <a:pt x="439925" y="1060013"/>
                  </a:cubicBezTo>
                  <a:cubicBezTo>
                    <a:pt x="404713" y="1059567"/>
                    <a:pt x="375296" y="1033263"/>
                    <a:pt x="369056" y="998489"/>
                  </a:cubicBezTo>
                  <a:cubicBezTo>
                    <a:pt x="366827" y="987789"/>
                    <a:pt x="366827" y="977089"/>
                    <a:pt x="365936" y="965498"/>
                  </a:cubicBezTo>
                  <a:close/>
                  <a:moveTo>
                    <a:pt x="609745" y="714500"/>
                  </a:moveTo>
                  <a:cubicBezTo>
                    <a:pt x="640053" y="745707"/>
                    <a:pt x="668134" y="778698"/>
                    <a:pt x="700226" y="807677"/>
                  </a:cubicBezTo>
                  <a:cubicBezTo>
                    <a:pt x="738112" y="842005"/>
                    <a:pt x="785358" y="854488"/>
                    <a:pt x="835724" y="846463"/>
                  </a:cubicBezTo>
                  <a:cubicBezTo>
                    <a:pt x="905257" y="835318"/>
                    <a:pt x="953394" y="795640"/>
                    <a:pt x="975235" y="728320"/>
                  </a:cubicBezTo>
                  <a:cubicBezTo>
                    <a:pt x="997075" y="661001"/>
                    <a:pt x="980583" y="601261"/>
                    <a:pt x="931554" y="550437"/>
                  </a:cubicBezTo>
                  <a:cubicBezTo>
                    <a:pt x="909268" y="527254"/>
                    <a:pt x="886091" y="505409"/>
                    <a:pt x="863805" y="482226"/>
                  </a:cubicBezTo>
                  <a:cubicBezTo>
                    <a:pt x="859793" y="478214"/>
                    <a:pt x="857565" y="472864"/>
                    <a:pt x="854444" y="468851"/>
                  </a:cubicBezTo>
                  <a:cubicBezTo>
                    <a:pt x="770649" y="553558"/>
                    <a:pt x="689528" y="634698"/>
                    <a:pt x="609745" y="714500"/>
                  </a:cubicBezTo>
                  <a:close/>
                  <a:moveTo>
                    <a:pt x="307992" y="411786"/>
                  </a:moveTo>
                  <a:cubicBezTo>
                    <a:pt x="387330" y="332430"/>
                    <a:pt x="468451" y="251290"/>
                    <a:pt x="550018" y="169258"/>
                  </a:cubicBezTo>
                  <a:cubicBezTo>
                    <a:pt x="521938" y="141172"/>
                    <a:pt x="494303" y="111301"/>
                    <a:pt x="464440" y="83660"/>
                  </a:cubicBezTo>
                  <a:cubicBezTo>
                    <a:pt x="397582" y="21691"/>
                    <a:pt x="295066" y="22583"/>
                    <a:pt x="228654" y="84552"/>
                  </a:cubicBezTo>
                  <a:cubicBezTo>
                    <a:pt x="162242" y="146521"/>
                    <a:pt x="153773" y="250398"/>
                    <a:pt x="213054" y="319501"/>
                  </a:cubicBezTo>
                  <a:cubicBezTo>
                    <a:pt x="242026" y="353383"/>
                    <a:pt x="276792" y="381916"/>
                    <a:pt x="307992" y="411786"/>
                  </a:cubicBezTo>
                  <a:close/>
                  <a:moveTo>
                    <a:pt x="406496" y="964607"/>
                  </a:moveTo>
                  <a:cubicBezTo>
                    <a:pt x="400256" y="998489"/>
                    <a:pt x="416302" y="1023009"/>
                    <a:pt x="453743" y="1022118"/>
                  </a:cubicBezTo>
                  <a:cubicBezTo>
                    <a:pt x="538429" y="1020780"/>
                    <a:pt x="623116" y="1020780"/>
                    <a:pt x="707803" y="1022118"/>
                  </a:cubicBezTo>
                  <a:cubicBezTo>
                    <a:pt x="737666" y="1022563"/>
                    <a:pt x="759952" y="1000718"/>
                    <a:pt x="751038" y="964607"/>
                  </a:cubicBezTo>
                  <a:cubicBezTo>
                    <a:pt x="636488" y="964607"/>
                    <a:pt x="521938" y="964607"/>
                    <a:pt x="406496" y="964607"/>
                  </a:cubicBezTo>
                  <a:close/>
                </a:path>
              </a:pathLst>
            </a:custGeom>
            <a:grpFill/>
            <a:ln w="445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DED5633-B24A-9FB5-B8E9-FAFD35C6AA43}"/>
                </a:ext>
              </a:extLst>
            </p:cNvPr>
            <p:cNvSpPr/>
            <p:nvPr/>
          </p:nvSpPr>
          <p:spPr>
            <a:xfrm>
              <a:off x="7154371" y="2799136"/>
              <a:ext cx="811968" cy="811272"/>
            </a:xfrm>
            <a:custGeom>
              <a:avLst/>
              <a:gdLst>
                <a:gd name="connsiteX0" fmla="*/ 811968 w 811968"/>
                <a:gd name="connsiteY0" fmla="*/ 176484 h 811272"/>
                <a:gd name="connsiteX1" fmla="*/ 759373 w 811968"/>
                <a:gd name="connsiteY1" fmla="*/ 297748 h 811272"/>
                <a:gd name="connsiteX2" fmla="*/ 561920 w 811968"/>
                <a:gd name="connsiteY2" fmla="*/ 495247 h 811272"/>
                <a:gd name="connsiteX3" fmla="*/ 298945 w 811968"/>
                <a:gd name="connsiteY3" fmla="*/ 758283 h 811272"/>
                <a:gd name="connsiteX4" fmla="*/ 11456 w 811968"/>
                <a:gd name="connsiteY4" fmla="*/ 697205 h 811272"/>
                <a:gd name="connsiteX5" fmla="*/ 53799 w 811968"/>
                <a:gd name="connsiteY5" fmla="*/ 513080 h 811272"/>
                <a:gd name="connsiteX6" fmla="*/ 351094 w 811968"/>
                <a:gd name="connsiteY6" fmla="*/ 215716 h 811272"/>
                <a:gd name="connsiteX7" fmla="*/ 514228 w 811968"/>
                <a:gd name="connsiteY7" fmla="*/ 52545 h 811272"/>
                <a:gd name="connsiteX8" fmla="*/ 787454 w 811968"/>
                <a:gd name="connsiteY8" fmla="*/ 84198 h 811272"/>
                <a:gd name="connsiteX9" fmla="*/ 811968 w 811968"/>
                <a:gd name="connsiteY9" fmla="*/ 176484 h 811272"/>
                <a:gd name="connsiteX10" fmla="*/ 373826 w 811968"/>
                <a:gd name="connsiteY10" fmla="*/ 624536 h 811272"/>
                <a:gd name="connsiteX11" fmla="*/ 360900 w 811968"/>
                <a:gd name="connsiteY11" fmla="*/ 606257 h 811272"/>
                <a:gd name="connsiteX12" fmla="*/ 206235 w 811968"/>
                <a:gd name="connsiteY12" fmla="*/ 451556 h 811272"/>
                <a:gd name="connsiteX13" fmla="*/ 195538 w 811968"/>
                <a:gd name="connsiteY13" fmla="*/ 443532 h 811272"/>
                <a:gd name="connsiteX14" fmla="*/ 168795 w 811968"/>
                <a:gd name="connsiteY14" fmla="*/ 460919 h 811272"/>
                <a:gd name="connsiteX15" fmla="*/ 177263 w 811968"/>
                <a:gd name="connsiteY15" fmla="*/ 477414 h 811272"/>
                <a:gd name="connsiteX16" fmla="*/ 335048 w 811968"/>
                <a:gd name="connsiteY16" fmla="*/ 635681 h 811272"/>
                <a:gd name="connsiteX17" fmla="*/ 341734 w 811968"/>
                <a:gd name="connsiteY17" fmla="*/ 641477 h 811272"/>
                <a:gd name="connsiteX18" fmla="*/ 360900 w 811968"/>
                <a:gd name="connsiteY18" fmla="*/ 641031 h 811272"/>
                <a:gd name="connsiteX19" fmla="*/ 373826 w 811968"/>
                <a:gd name="connsiteY19" fmla="*/ 624536 h 811272"/>
                <a:gd name="connsiteX20" fmla="*/ 645715 w 811968"/>
                <a:gd name="connsiteY20" fmla="*/ 351246 h 811272"/>
                <a:gd name="connsiteX21" fmla="*/ 632789 w 811968"/>
                <a:gd name="connsiteY21" fmla="*/ 332968 h 811272"/>
                <a:gd name="connsiteX22" fmla="*/ 478570 w 811968"/>
                <a:gd name="connsiteY22" fmla="*/ 178713 h 811272"/>
                <a:gd name="connsiteX23" fmla="*/ 470101 w 811968"/>
                <a:gd name="connsiteY23" fmla="*/ 171580 h 811272"/>
                <a:gd name="connsiteX24" fmla="*/ 446478 w 811968"/>
                <a:gd name="connsiteY24" fmla="*/ 175146 h 811272"/>
                <a:gd name="connsiteX25" fmla="*/ 444695 w 811968"/>
                <a:gd name="connsiteY25" fmla="*/ 199221 h 811272"/>
                <a:gd name="connsiteX26" fmla="*/ 450935 w 811968"/>
                <a:gd name="connsiteY26" fmla="*/ 205908 h 811272"/>
                <a:gd name="connsiteX27" fmla="*/ 606046 w 811968"/>
                <a:gd name="connsiteY27" fmla="*/ 361054 h 811272"/>
                <a:gd name="connsiteX28" fmla="*/ 613623 w 811968"/>
                <a:gd name="connsiteY28" fmla="*/ 367296 h 811272"/>
                <a:gd name="connsiteX29" fmla="*/ 632789 w 811968"/>
                <a:gd name="connsiteY29" fmla="*/ 367742 h 811272"/>
                <a:gd name="connsiteX30" fmla="*/ 645715 w 811968"/>
                <a:gd name="connsiteY30" fmla="*/ 351246 h 811272"/>
                <a:gd name="connsiteX31" fmla="*/ 274876 w 811968"/>
                <a:gd name="connsiteY31" fmla="*/ 419457 h 811272"/>
                <a:gd name="connsiteX32" fmla="*/ 255710 w 811968"/>
                <a:gd name="connsiteY32" fmla="*/ 400287 h 811272"/>
                <a:gd name="connsiteX33" fmla="*/ 236544 w 811968"/>
                <a:gd name="connsiteY33" fmla="*/ 418566 h 811272"/>
                <a:gd name="connsiteX34" fmla="*/ 255264 w 811968"/>
                <a:gd name="connsiteY34" fmla="*/ 438628 h 811272"/>
                <a:gd name="connsiteX35" fmla="*/ 274876 w 811968"/>
                <a:gd name="connsiteY35" fmla="*/ 419457 h 811272"/>
                <a:gd name="connsiteX36" fmla="*/ 342626 w 811968"/>
                <a:gd name="connsiteY36" fmla="*/ 487668 h 811272"/>
                <a:gd name="connsiteX37" fmla="*/ 323460 w 811968"/>
                <a:gd name="connsiteY37" fmla="*/ 468498 h 811272"/>
                <a:gd name="connsiteX38" fmla="*/ 304294 w 811968"/>
                <a:gd name="connsiteY38" fmla="*/ 488114 h 811272"/>
                <a:gd name="connsiteX39" fmla="*/ 323014 w 811968"/>
                <a:gd name="connsiteY39" fmla="*/ 506838 h 811272"/>
                <a:gd name="connsiteX40" fmla="*/ 342626 w 811968"/>
                <a:gd name="connsiteY40" fmla="*/ 487668 h 811272"/>
                <a:gd name="connsiteX41" fmla="*/ 392100 w 811968"/>
                <a:gd name="connsiteY41" fmla="*/ 575049 h 811272"/>
                <a:gd name="connsiteX42" fmla="*/ 411266 w 811968"/>
                <a:gd name="connsiteY42" fmla="*/ 555433 h 811272"/>
                <a:gd name="connsiteX43" fmla="*/ 392546 w 811968"/>
                <a:gd name="connsiteY43" fmla="*/ 536709 h 811272"/>
                <a:gd name="connsiteX44" fmla="*/ 372934 w 811968"/>
                <a:gd name="connsiteY44" fmla="*/ 555879 h 811272"/>
                <a:gd name="connsiteX45" fmla="*/ 392100 w 811968"/>
                <a:gd name="connsiteY45" fmla="*/ 575049 h 811272"/>
                <a:gd name="connsiteX46" fmla="*/ 555680 w 811968"/>
                <a:gd name="connsiteY46" fmla="*/ 373092 h 811272"/>
                <a:gd name="connsiteX47" fmla="*/ 536514 w 811968"/>
                <a:gd name="connsiteY47" fmla="*/ 392262 h 811272"/>
                <a:gd name="connsiteX48" fmla="*/ 555680 w 811968"/>
                <a:gd name="connsiteY48" fmla="*/ 411432 h 811272"/>
                <a:gd name="connsiteX49" fmla="*/ 574845 w 811968"/>
                <a:gd name="connsiteY49" fmla="*/ 392708 h 811272"/>
                <a:gd name="connsiteX50" fmla="*/ 555680 w 811968"/>
                <a:gd name="connsiteY50" fmla="*/ 373092 h 811272"/>
                <a:gd name="connsiteX51" fmla="*/ 473221 w 811968"/>
                <a:gd name="connsiteY51" fmla="*/ 455123 h 811272"/>
                <a:gd name="connsiteX52" fmla="*/ 454947 w 811968"/>
                <a:gd name="connsiteY52" fmla="*/ 475185 h 811272"/>
                <a:gd name="connsiteX53" fmla="*/ 473667 w 811968"/>
                <a:gd name="connsiteY53" fmla="*/ 493464 h 811272"/>
                <a:gd name="connsiteX54" fmla="*/ 492833 w 811968"/>
                <a:gd name="connsiteY54" fmla="*/ 473848 h 811272"/>
                <a:gd name="connsiteX55" fmla="*/ 473221 w 811968"/>
                <a:gd name="connsiteY55" fmla="*/ 455123 h 811272"/>
                <a:gd name="connsiteX56" fmla="*/ 506650 w 811968"/>
                <a:gd name="connsiteY56" fmla="*/ 324497 h 811272"/>
                <a:gd name="connsiteX57" fmla="*/ 487484 w 811968"/>
                <a:gd name="connsiteY57" fmla="*/ 304881 h 811272"/>
                <a:gd name="connsiteX58" fmla="*/ 468319 w 811968"/>
                <a:gd name="connsiteY58" fmla="*/ 322714 h 811272"/>
                <a:gd name="connsiteX59" fmla="*/ 486593 w 811968"/>
                <a:gd name="connsiteY59" fmla="*/ 343222 h 811272"/>
                <a:gd name="connsiteX60" fmla="*/ 506650 w 811968"/>
                <a:gd name="connsiteY60" fmla="*/ 324497 h 811272"/>
                <a:gd name="connsiteX61" fmla="*/ 356443 w 811968"/>
                <a:gd name="connsiteY61" fmla="*/ 337872 h 811272"/>
                <a:gd name="connsiteX62" fmla="*/ 337277 w 811968"/>
                <a:gd name="connsiteY62" fmla="*/ 318701 h 811272"/>
                <a:gd name="connsiteX63" fmla="*/ 318111 w 811968"/>
                <a:gd name="connsiteY63" fmla="*/ 336980 h 811272"/>
                <a:gd name="connsiteX64" fmla="*/ 336831 w 811968"/>
                <a:gd name="connsiteY64" fmla="*/ 357042 h 811272"/>
                <a:gd name="connsiteX65" fmla="*/ 356443 w 811968"/>
                <a:gd name="connsiteY65" fmla="*/ 337872 h 811272"/>
                <a:gd name="connsiteX66" fmla="*/ 424638 w 811968"/>
                <a:gd name="connsiteY66" fmla="*/ 406082 h 811272"/>
                <a:gd name="connsiteX67" fmla="*/ 405472 w 811968"/>
                <a:gd name="connsiteY67" fmla="*/ 386466 h 811272"/>
                <a:gd name="connsiteX68" fmla="*/ 386306 w 811968"/>
                <a:gd name="connsiteY68" fmla="*/ 404299 h 811272"/>
                <a:gd name="connsiteX69" fmla="*/ 404580 w 811968"/>
                <a:gd name="connsiteY69" fmla="*/ 424807 h 811272"/>
                <a:gd name="connsiteX70" fmla="*/ 424638 w 811968"/>
                <a:gd name="connsiteY70" fmla="*/ 406082 h 811272"/>
                <a:gd name="connsiteX71" fmla="*/ 438455 w 811968"/>
                <a:gd name="connsiteY71" fmla="*/ 256286 h 811272"/>
                <a:gd name="connsiteX72" fmla="*/ 419289 w 811968"/>
                <a:gd name="connsiteY72" fmla="*/ 236670 h 811272"/>
                <a:gd name="connsiteX73" fmla="*/ 400123 w 811968"/>
                <a:gd name="connsiteY73" fmla="*/ 254949 h 811272"/>
                <a:gd name="connsiteX74" fmla="*/ 418398 w 811968"/>
                <a:gd name="connsiteY74" fmla="*/ 275011 h 811272"/>
                <a:gd name="connsiteX75" fmla="*/ 438455 w 811968"/>
                <a:gd name="connsiteY75" fmla="*/ 256286 h 8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11968" h="811272">
                  <a:moveTo>
                    <a:pt x="811968" y="176484"/>
                  </a:moveTo>
                  <a:cubicBezTo>
                    <a:pt x="811077" y="221512"/>
                    <a:pt x="793694" y="263419"/>
                    <a:pt x="759373" y="297748"/>
                  </a:cubicBezTo>
                  <a:cubicBezTo>
                    <a:pt x="693407" y="363729"/>
                    <a:pt x="627886" y="429265"/>
                    <a:pt x="561920" y="495247"/>
                  </a:cubicBezTo>
                  <a:cubicBezTo>
                    <a:pt x="474113" y="583074"/>
                    <a:pt x="386752" y="670901"/>
                    <a:pt x="298945" y="758283"/>
                  </a:cubicBezTo>
                  <a:cubicBezTo>
                    <a:pt x="206681" y="850122"/>
                    <a:pt x="54245" y="818023"/>
                    <a:pt x="11456" y="697205"/>
                  </a:cubicBezTo>
                  <a:cubicBezTo>
                    <a:pt x="-13059" y="628102"/>
                    <a:pt x="2096" y="565241"/>
                    <a:pt x="53799" y="513080"/>
                  </a:cubicBezTo>
                  <a:cubicBezTo>
                    <a:pt x="152303" y="413662"/>
                    <a:pt x="251699" y="314689"/>
                    <a:pt x="351094" y="215716"/>
                  </a:cubicBezTo>
                  <a:cubicBezTo>
                    <a:pt x="405472" y="161326"/>
                    <a:pt x="459404" y="106935"/>
                    <a:pt x="514228" y="52545"/>
                  </a:cubicBezTo>
                  <a:cubicBezTo>
                    <a:pt x="596686" y="-29041"/>
                    <a:pt x="728619" y="-13437"/>
                    <a:pt x="787454" y="84198"/>
                  </a:cubicBezTo>
                  <a:cubicBezTo>
                    <a:pt x="803500" y="111394"/>
                    <a:pt x="811523" y="141264"/>
                    <a:pt x="811968" y="176484"/>
                  </a:cubicBezTo>
                  <a:close/>
                  <a:moveTo>
                    <a:pt x="373826" y="624536"/>
                  </a:moveTo>
                  <a:cubicBezTo>
                    <a:pt x="368923" y="617403"/>
                    <a:pt x="365357" y="611161"/>
                    <a:pt x="360900" y="606257"/>
                  </a:cubicBezTo>
                  <a:cubicBezTo>
                    <a:pt x="309642" y="554542"/>
                    <a:pt x="257939" y="502826"/>
                    <a:pt x="206235" y="451556"/>
                  </a:cubicBezTo>
                  <a:cubicBezTo>
                    <a:pt x="203115" y="448436"/>
                    <a:pt x="199549" y="445315"/>
                    <a:pt x="195538" y="443532"/>
                  </a:cubicBezTo>
                  <a:cubicBezTo>
                    <a:pt x="183058" y="437736"/>
                    <a:pt x="167458" y="447544"/>
                    <a:pt x="168795" y="460919"/>
                  </a:cubicBezTo>
                  <a:cubicBezTo>
                    <a:pt x="169241" y="466714"/>
                    <a:pt x="173252" y="472956"/>
                    <a:pt x="177263" y="477414"/>
                  </a:cubicBezTo>
                  <a:cubicBezTo>
                    <a:pt x="229859" y="530467"/>
                    <a:pt x="282453" y="583074"/>
                    <a:pt x="335048" y="635681"/>
                  </a:cubicBezTo>
                  <a:cubicBezTo>
                    <a:pt x="337277" y="637910"/>
                    <a:pt x="339506" y="641031"/>
                    <a:pt x="341734" y="641477"/>
                  </a:cubicBezTo>
                  <a:cubicBezTo>
                    <a:pt x="347974" y="642369"/>
                    <a:pt x="355551" y="643706"/>
                    <a:pt x="360900" y="641031"/>
                  </a:cubicBezTo>
                  <a:cubicBezTo>
                    <a:pt x="366249" y="637910"/>
                    <a:pt x="369369" y="630777"/>
                    <a:pt x="373826" y="624536"/>
                  </a:cubicBezTo>
                  <a:close/>
                  <a:moveTo>
                    <a:pt x="645715" y="351246"/>
                  </a:moveTo>
                  <a:cubicBezTo>
                    <a:pt x="640812" y="344113"/>
                    <a:pt x="637692" y="337872"/>
                    <a:pt x="632789" y="332968"/>
                  </a:cubicBezTo>
                  <a:cubicBezTo>
                    <a:pt x="581531" y="281252"/>
                    <a:pt x="530273" y="229982"/>
                    <a:pt x="478570" y="178713"/>
                  </a:cubicBezTo>
                  <a:cubicBezTo>
                    <a:pt x="475896" y="176038"/>
                    <a:pt x="473221" y="173363"/>
                    <a:pt x="470101" y="171580"/>
                  </a:cubicBezTo>
                  <a:cubicBezTo>
                    <a:pt x="461633" y="166676"/>
                    <a:pt x="453164" y="167567"/>
                    <a:pt x="446478" y="175146"/>
                  </a:cubicBezTo>
                  <a:cubicBezTo>
                    <a:pt x="439792" y="182279"/>
                    <a:pt x="439792" y="190750"/>
                    <a:pt x="444695" y="199221"/>
                  </a:cubicBezTo>
                  <a:cubicBezTo>
                    <a:pt x="446033" y="201896"/>
                    <a:pt x="448707" y="203679"/>
                    <a:pt x="450935" y="205908"/>
                  </a:cubicBezTo>
                  <a:cubicBezTo>
                    <a:pt x="502639" y="257624"/>
                    <a:pt x="554342" y="309339"/>
                    <a:pt x="606046" y="361054"/>
                  </a:cubicBezTo>
                  <a:cubicBezTo>
                    <a:pt x="608274" y="363284"/>
                    <a:pt x="610949" y="366850"/>
                    <a:pt x="613623" y="367296"/>
                  </a:cubicBezTo>
                  <a:cubicBezTo>
                    <a:pt x="619863" y="368633"/>
                    <a:pt x="627440" y="369971"/>
                    <a:pt x="632789" y="367742"/>
                  </a:cubicBezTo>
                  <a:cubicBezTo>
                    <a:pt x="637692" y="364621"/>
                    <a:pt x="640812" y="357488"/>
                    <a:pt x="645715" y="351246"/>
                  </a:cubicBezTo>
                  <a:close/>
                  <a:moveTo>
                    <a:pt x="274876" y="419457"/>
                  </a:moveTo>
                  <a:cubicBezTo>
                    <a:pt x="274876" y="408312"/>
                    <a:pt x="266853" y="400287"/>
                    <a:pt x="255710" y="400287"/>
                  </a:cubicBezTo>
                  <a:cubicBezTo>
                    <a:pt x="245459" y="400287"/>
                    <a:pt x="236990" y="408312"/>
                    <a:pt x="236544" y="418566"/>
                  </a:cubicBezTo>
                  <a:cubicBezTo>
                    <a:pt x="236099" y="428819"/>
                    <a:pt x="245013" y="438182"/>
                    <a:pt x="255264" y="438628"/>
                  </a:cubicBezTo>
                  <a:cubicBezTo>
                    <a:pt x="265516" y="439073"/>
                    <a:pt x="274431" y="430157"/>
                    <a:pt x="274876" y="419457"/>
                  </a:cubicBezTo>
                  <a:close/>
                  <a:moveTo>
                    <a:pt x="342626" y="487668"/>
                  </a:moveTo>
                  <a:cubicBezTo>
                    <a:pt x="342626" y="476968"/>
                    <a:pt x="334157" y="468498"/>
                    <a:pt x="323460" y="468498"/>
                  </a:cubicBezTo>
                  <a:cubicBezTo>
                    <a:pt x="312762" y="468498"/>
                    <a:pt x="303848" y="477414"/>
                    <a:pt x="304294" y="488114"/>
                  </a:cubicBezTo>
                  <a:cubicBezTo>
                    <a:pt x="304739" y="497922"/>
                    <a:pt x="313208" y="506838"/>
                    <a:pt x="323014" y="506838"/>
                  </a:cubicBezTo>
                  <a:cubicBezTo>
                    <a:pt x="334157" y="507284"/>
                    <a:pt x="342626" y="498368"/>
                    <a:pt x="342626" y="487668"/>
                  </a:cubicBezTo>
                  <a:close/>
                  <a:moveTo>
                    <a:pt x="392100" y="575049"/>
                  </a:moveTo>
                  <a:cubicBezTo>
                    <a:pt x="402798" y="575049"/>
                    <a:pt x="411266" y="566579"/>
                    <a:pt x="411266" y="555433"/>
                  </a:cubicBezTo>
                  <a:cubicBezTo>
                    <a:pt x="411266" y="545179"/>
                    <a:pt x="402798" y="536709"/>
                    <a:pt x="392546" y="536709"/>
                  </a:cubicBezTo>
                  <a:cubicBezTo>
                    <a:pt x="381849" y="536263"/>
                    <a:pt x="372934" y="545179"/>
                    <a:pt x="372934" y="555879"/>
                  </a:cubicBezTo>
                  <a:cubicBezTo>
                    <a:pt x="372489" y="566133"/>
                    <a:pt x="381403" y="575049"/>
                    <a:pt x="392100" y="575049"/>
                  </a:cubicBezTo>
                  <a:close/>
                  <a:moveTo>
                    <a:pt x="555680" y="373092"/>
                  </a:moveTo>
                  <a:cubicBezTo>
                    <a:pt x="544537" y="373092"/>
                    <a:pt x="536514" y="381117"/>
                    <a:pt x="536514" y="392262"/>
                  </a:cubicBezTo>
                  <a:cubicBezTo>
                    <a:pt x="536514" y="402962"/>
                    <a:pt x="545428" y="411878"/>
                    <a:pt x="555680" y="411432"/>
                  </a:cubicBezTo>
                  <a:cubicBezTo>
                    <a:pt x="565485" y="411432"/>
                    <a:pt x="574400" y="402516"/>
                    <a:pt x="574845" y="392708"/>
                  </a:cubicBezTo>
                  <a:cubicBezTo>
                    <a:pt x="575291" y="382454"/>
                    <a:pt x="566823" y="373537"/>
                    <a:pt x="555680" y="373092"/>
                  </a:cubicBezTo>
                  <a:close/>
                  <a:moveTo>
                    <a:pt x="473221" y="455123"/>
                  </a:moveTo>
                  <a:cubicBezTo>
                    <a:pt x="462524" y="455569"/>
                    <a:pt x="454501" y="464039"/>
                    <a:pt x="454947" y="475185"/>
                  </a:cubicBezTo>
                  <a:cubicBezTo>
                    <a:pt x="455393" y="485439"/>
                    <a:pt x="463416" y="493464"/>
                    <a:pt x="473667" y="493464"/>
                  </a:cubicBezTo>
                  <a:cubicBezTo>
                    <a:pt x="484364" y="493464"/>
                    <a:pt x="493279" y="484547"/>
                    <a:pt x="492833" y="473848"/>
                  </a:cubicBezTo>
                  <a:cubicBezTo>
                    <a:pt x="492833" y="463148"/>
                    <a:pt x="483919" y="454677"/>
                    <a:pt x="473221" y="455123"/>
                  </a:cubicBezTo>
                  <a:close/>
                  <a:moveTo>
                    <a:pt x="506650" y="324497"/>
                  </a:moveTo>
                  <a:cubicBezTo>
                    <a:pt x="507096" y="313797"/>
                    <a:pt x="498627" y="304881"/>
                    <a:pt x="487484" y="304881"/>
                  </a:cubicBezTo>
                  <a:cubicBezTo>
                    <a:pt x="476787" y="304881"/>
                    <a:pt x="468764" y="312460"/>
                    <a:pt x="468319" y="322714"/>
                  </a:cubicBezTo>
                  <a:cubicBezTo>
                    <a:pt x="467873" y="333413"/>
                    <a:pt x="475896" y="342776"/>
                    <a:pt x="486593" y="343222"/>
                  </a:cubicBezTo>
                  <a:cubicBezTo>
                    <a:pt x="496844" y="343667"/>
                    <a:pt x="506205" y="335197"/>
                    <a:pt x="506650" y="324497"/>
                  </a:cubicBezTo>
                  <a:close/>
                  <a:moveTo>
                    <a:pt x="356443" y="337872"/>
                  </a:moveTo>
                  <a:cubicBezTo>
                    <a:pt x="356443" y="326726"/>
                    <a:pt x="348420" y="318701"/>
                    <a:pt x="337277" y="318701"/>
                  </a:cubicBezTo>
                  <a:cubicBezTo>
                    <a:pt x="327025" y="318701"/>
                    <a:pt x="318557" y="326726"/>
                    <a:pt x="318111" y="336980"/>
                  </a:cubicBezTo>
                  <a:cubicBezTo>
                    <a:pt x="317665" y="347234"/>
                    <a:pt x="326580" y="356596"/>
                    <a:pt x="336831" y="357042"/>
                  </a:cubicBezTo>
                  <a:cubicBezTo>
                    <a:pt x="347528" y="357042"/>
                    <a:pt x="356443" y="348571"/>
                    <a:pt x="356443" y="337872"/>
                  </a:cubicBezTo>
                  <a:close/>
                  <a:moveTo>
                    <a:pt x="424638" y="406082"/>
                  </a:moveTo>
                  <a:cubicBezTo>
                    <a:pt x="425084" y="395383"/>
                    <a:pt x="416615" y="386912"/>
                    <a:pt x="405472" y="386466"/>
                  </a:cubicBezTo>
                  <a:cubicBezTo>
                    <a:pt x="395220" y="386466"/>
                    <a:pt x="386752" y="394045"/>
                    <a:pt x="386306" y="404299"/>
                  </a:cubicBezTo>
                  <a:cubicBezTo>
                    <a:pt x="385860" y="414999"/>
                    <a:pt x="394329" y="423915"/>
                    <a:pt x="404580" y="424807"/>
                  </a:cubicBezTo>
                  <a:cubicBezTo>
                    <a:pt x="415278" y="425699"/>
                    <a:pt x="424638" y="416782"/>
                    <a:pt x="424638" y="406082"/>
                  </a:cubicBezTo>
                  <a:close/>
                  <a:moveTo>
                    <a:pt x="438455" y="256286"/>
                  </a:moveTo>
                  <a:cubicBezTo>
                    <a:pt x="438901" y="245586"/>
                    <a:pt x="429987" y="236670"/>
                    <a:pt x="419289" y="236670"/>
                  </a:cubicBezTo>
                  <a:cubicBezTo>
                    <a:pt x="409038" y="236670"/>
                    <a:pt x="400569" y="244695"/>
                    <a:pt x="400123" y="254949"/>
                  </a:cubicBezTo>
                  <a:cubicBezTo>
                    <a:pt x="399678" y="265648"/>
                    <a:pt x="407701" y="274565"/>
                    <a:pt x="418398" y="275011"/>
                  </a:cubicBezTo>
                  <a:cubicBezTo>
                    <a:pt x="429541" y="275011"/>
                    <a:pt x="438009" y="266986"/>
                    <a:pt x="438455" y="256286"/>
                  </a:cubicBezTo>
                  <a:close/>
                </a:path>
              </a:pathLst>
            </a:custGeom>
            <a:solidFill>
              <a:srgbClr val="EDA13E"/>
            </a:solidFill>
            <a:ln w="445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36DCBEA-2B64-6B05-3EA2-6D05DE8C95A9}"/>
                </a:ext>
              </a:extLst>
            </p:cNvPr>
            <p:cNvSpPr/>
            <p:nvPr/>
          </p:nvSpPr>
          <p:spPr>
            <a:xfrm>
              <a:off x="7590598" y="3230630"/>
              <a:ext cx="375211" cy="379957"/>
            </a:xfrm>
            <a:custGeom>
              <a:avLst/>
              <a:gdLst>
                <a:gd name="connsiteX0" fmla="*/ 0 w 375211"/>
                <a:gd name="connsiteY0" fmla="*/ 245648 h 379957"/>
                <a:gd name="connsiteX1" fmla="*/ 245146 w 375211"/>
                <a:gd name="connsiteY1" fmla="*/ 0 h 379957"/>
                <a:gd name="connsiteX2" fmla="*/ 254506 w 375211"/>
                <a:gd name="connsiteY2" fmla="*/ 13375 h 379957"/>
                <a:gd name="connsiteX3" fmla="*/ 322255 w 375211"/>
                <a:gd name="connsiteY3" fmla="*/ 81586 h 379957"/>
                <a:gd name="connsiteX4" fmla="*/ 365936 w 375211"/>
                <a:gd name="connsiteY4" fmla="*/ 259469 h 379957"/>
                <a:gd name="connsiteX5" fmla="*/ 226426 w 375211"/>
                <a:gd name="connsiteY5" fmla="*/ 377612 h 379957"/>
                <a:gd name="connsiteX6" fmla="*/ 90927 w 375211"/>
                <a:gd name="connsiteY6" fmla="*/ 338825 h 379957"/>
                <a:gd name="connsiteX7" fmla="*/ 0 w 375211"/>
                <a:gd name="connsiteY7" fmla="*/ 245648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11" h="379957">
                  <a:moveTo>
                    <a:pt x="0" y="245648"/>
                  </a:moveTo>
                  <a:cubicBezTo>
                    <a:pt x="79784" y="165846"/>
                    <a:pt x="160905" y="84260"/>
                    <a:pt x="245146" y="0"/>
                  </a:cubicBezTo>
                  <a:cubicBezTo>
                    <a:pt x="247820" y="4458"/>
                    <a:pt x="250494" y="9808"/>
                    <a:pt x="254506" y="13375"/>
                  </a:cubicBezTo>
                  <a:cubicBezTo>
                    <a:pt x="276792" y="36112"/>
                    <a:pt x="299969" y="58403"/>
                    <a:pt x="322255" y="81586"/>
                  </a:cubicBezTo>
                  <a:cubicBezTo>
                    <a:pt x="371284" y="132409"/>
                    <a:pt x="387330" y="192150"/>
                    <a:pt x="365936" y="259469"/>
                  </a:cubicBezTo>
                  <a:cubicBezTo>
                    <a:pt x="344096" y="326788"/>
                    <a:pt x="295958" y="366466"/>
                    <a:pt x="226426" y="377612"/>
                  </a:cubicBezTo>
                  <a:cubicBezTo>
                    <a:pt x="176059" y="385637"/>
                    <a:pt x="128813" y="373154"/>
                    <a:pt x="90927" y="338825"/>
                  </a:cubicBezTo>
                  <a:cubicBezTo>
                    <a:pt x="58389" y="309847"/>
                    <a:pt x="29863" y="276856"/>
                    <a:pt x="0" y="245648"/>
                  </a:cubicBezTo>
                  <a:close/>
                </a:path>
              </a:pathLst>
            </a:custGeom>
            <a:solidFill>
              <a:srgbClr val="EDA13E"/>
            </a:solidFill>
            <a:ln w="445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6F448E0-A09F-F552-FA2C-80B8941F275D}"/>
                </a:ext>
              </a:extLst>
            </p:cNvPr>
            <p:cNvSpPr/>
            <p:nvPr/>
          </p:nvSpPr>
          <p:spPr>
            <a:xfrm>
              <a:off x="7154473" y="2799517"/>
              <a:ext cx="376398" cy="374047"/>
            </a:xfrm>
            <a:custGeom>
              <a:avLst/>
              <a:gdLst>
                <a:gd name="connsiteX0" fmla="*/ 134373 w 376398"/>
                <a:gd name="connsiteY0" fmla="*/ 374048 h 374047"/>
                <a:gd name="connsiteX1" fmla="*/ 39435 w 376398"/>
                <a:gd name="connsiteY1" fmla="*/ 282208 h 374047"/>
                <a:gd name="connsiteX2" fmla="*/ 55035 w 376398"/>
                <a:gd name="connsiteY2" fmla="*/ 47260 h 374047"/>
                <a:gd name="connsiteX3" fmla="*/ 290820 w 376398"/>
                <a:gd name="connsiteY3" fmla="*/ 46368 h 374047"/>
                <a:gd name="connsiteX4" fmla="*/ 376399 w 376398"/>
                <a:gd name="connsiteY4" fmla="*/ 131966 h 374047"/>
                <a:gd name="connsiteX5" fmla="*/ 134373 w 376398"/>
                <a:gd name="connsiteY5" fmla="*/ 374048 h 37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398" h="374047">
                  <a:moveTo>
                    <a:pt x="134373" y="374048"/>
                  </a:moveTo>
                  <a:cubicBezTo>
                    <a:pt x="103172" y="344178"/>
                    <a:pt x="67961" y="315645"/>
                    <a:pt x="39435" y="282208"/>
                  </a:cubicBezTo>
                  <a:cubicBezTo>
                    <a:pt x="-19400" y="213106"/>
                    <a:pt x="-10932" y="109229"/>
                    <a:pt x="55035" y="47260"/>
                  </a:cubicBezTo>
                  <a:cubicBezTo>
                    <a:pt x="121447" y="-15156"/>
                    <a:pt x="223962" y="-16047"/>
                    <a:pt x="290820" y="46368"/>
                  </a:cubicBezTo>
                  <a:cubicBezTo>
                    <a:pt x="320684" y="74009"/>
                    <a:pt x="348318" y="103879"/>
                    <a:pt x="376399" y="131966"/>
                  </a:cubicBezTo>
                  <a:cubicBezTo>
                    <a:pt x="295277" y="213552"/>
                    <a:pt x="213711" y="294691"/>
                    <a:pt x="134373" y="374048"/>
                  </a:cubicBezTo>
                  <a:close/>
                </a:path>
              </a:pathLst>
            </a:custGeom>
            <a:solidFill>
              <a:srgbClr val="EDA13E"/>
            </a:solidFill>
            <a:ln w="445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9CDDC01-004D-9768-ADCB-541D8A5E930B}"/>
                </a:ext>
              </a:extLst>
            </p:cNvPr>
            <p:cNvSpPr/>
            <p:nvPr/>
          </p:nvSpPr>
          <p:spPr>
            <a:xfrm>
              <a:off x="7323531" y="3240302"/>
              <a:ext cx="204665" cy="200861"/>
            </a:xfrm>
            <a:custGeom>
              <a:avLst/>
              <a:gdLst>
                <a:gd name="connsiteX0" fmla="*/ 204666 w 204665"/>
                <a:gd name="connsiteY0" fmla="*/ 183370 h 200861"/>
                <a:gd name="connsiteX1" fmla="*/ 192186 w 204665"/>
                <a:gd name="connsiteY1" fmla="*/ 199420 h 200861"/>
                <a:gd name="connsiteX2" fmla="*/ 173020 w 204665"/>
                <a:gd name="connsiteY2" fmla="*/ 199866 h 200861"/>
                <a:gd name="connsiteX3" fmla="*/ 166334 w 204665"/>
                <a:gd name="connsiteY3" fmla="*/ 194070 h 200861"/>
                <a:gd name="connsiteX4" fmla="*/ 8549 w 204665"/>
                <a:gd name="connsiteY4" fmla="*/ 35803 h 200861"/>
                <a:gd name="connsiteX5" fmla="*/ 80 w 204665"/>
                <a:gd name="connsiteY5" fmla="*/ 19307 h 200861"/>
                <a:gd name="connsiteX6" fmla="*/ 26824 w 204665"/>
                <a:gd name="connsiteY6" fmla="*/ 1920 h 200861"/>
                <a:gd name="connsiteX7" fmla="*/ 37521 w 204665"/>
                <a:gd name="connsiteY7" fmla="*/ 9945 h 200861"/>
                <a:gd name="connsiteX8" fmla="*/ 192186 w 204665"/>
                <a:gd name="connsiteY8" fmla="*/ 164646 h 200861"/>
                <a:gd name="connsiteX9" fmla="*/ 204666 w 204665"/>
                <a:gd name="connsiteY9" fmla="*/ 183370 h 20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65" h="200861">
                  <a:moveTo>
                    <a:pt x="204666" y="183370"/>
                  </a:moveTo>
                  <a:cubicBezTo>
                    <a:pt x="200209" y="189612"/>
                    <a:pt x="197089" y="196745"/>
                    <a:pt x="192186" y="199420"/>
                  </a:cubicBezTo>
                  <a:cubicBezTo>
                    <a:pt x="186837" y="202095"/>
                    <a:pt x="179705" y="200311"/>
                    <a:pt x="173020" y="199866"/>
                  </a:cubicBezTo>
                  <a:cubicBezTo>
                    <a:pt x="170345" y="199420"/>
                    <a:pt x="168117" y="196299"/>
                    <a:pt x="166334" y="194070"/>
                  </a:cubicBezTo>
                  <a:cubicBezTo>
                    <a:pt x="113739" y="141463"/>
                    <a:pt x="60698" y="88856"/>
                    <a:pt x="8549" y="35803"/>
                  </a:cubicBezTo>
                  <a:cubicBezTo>
                    <a:pt x="4538" y="31790"/>
                    <a:pt x="526" y="25103"/>
                    <a:pt x="80" y="19307"/>
                  </a:cubicBezTo>
                  <a:cubicBezTo>
                    <a:pt x="-1257" y="5487"/>
                    <a:pt x="14344" y="-4321"/>
                    <a:pt x="26824" y="1920"/>
                  </a:cubicBezTo>
                  <a:cubicBezTo>
                    <a:pt x="30835" y="3704"/>
                    <a:pt x="34401" y="6824"/>
                    <a:pt x="37521" y="9945"/>
                  </a:cubicBezTo>
                  <a:cubicBezTo>
                    <a:pt x="89224" y="61661"/>
                    <a:pt x="140928" y="112930"/>
                    <a:pt x="192186" y="164646"/>
                  </a:cubicBezTo>
                  <a:cubicBezTo>
                    <a:pt x="196643" y="169995"/>
                    <a:pt x="199763" y="176683"/>
                    <a:pt x="204666" y="183370"/>
                  </a:cubicBezTo>
                  <a:close/>
                </a:path>
              </a:pathLst>
            </a:custGeom>
            <a:grpFill/>
            <a:ln w="445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996B0B3-51BB-B1E3-02C0-246FA765BB84}"/>
                </a:ext>
              </a:extLst>
            </p:cNvPr>
            <p:cNvSpPr/>
            <p:nvPr/>
          </p:nvSpPr>
          <p:spPr>
            <a:xfrm>
              <a:off x="7595586" y="2967099"/>
              <a:ext cx="204499" cy="200079"/>
            </a:xfrm>
            <a:custGeom>
              <a:avLst/>
              <a:gdLst>
                <a:gd name="connsiteX0" fmla="*/ 204500 w 204499"/>
                <a:gd name="connsiteY0" fmla="*/ 183283 h 200079"/>
                <a:gd name="connsiteX1" fmla="*/ 191574 w 204499"/>
                <a:gd name="connsiteY1" fmla="*/ 198887 h 200079"/>
                <a:gd name="connsiteX2" fmla="*/ 172408 w 204499"/>
                <a:gd name="connsiteY2" fmla="*/ 198441 h 200079"/>
                <a:gd name="connsiteX3" fmla="*/ 164831 w 204499"/>
                <a:gd name="connsiteY3" fmla="*/ 192200 h 200079"/>
                <a:gd name="connsiteX4" fmla="*/ 9720 w 204499"/>
                <a:gd name="connsiteY4" fmla="*/ 37053 h 200079"/>
                <a:gd name="connsiteX5" fmla="*/ 3480 w 204499"/>
                <a:gd name="connsiteY5" fmla="*/ 30366 h 200079"/>
                <a:gd name="connsiteX6" fmla="*/ 5263 w 204499"/>
                <a:gd name="connsiteY6" fmla="*/ 6292 h 200079"/>
                <a:gd name="connsiteX7" fmla="*/ 28886 w 204499"/>
                <a:gd name="connsiteY7" fmla="*/ 2725 h 200079"/>
                <a:gd name="connsiteX8" fmla="*/ 37355 w 204499"/>
                <a:gd name="connsiteY8" fmla="*/ 9858 h 200079"/>
                <a:gd name="connsiteX9" fmla="*/ 191574 w 204499"/>
                <a:gd name="connsiteY9" fmla="*/ 164113 h 200079"/>
                <a:gd name="connsiteX10" fmla="*/ 204500 w 204499"/>
                <a:gd name="connsiteY10" fmla="*/ 183283 h 2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99" h="200079">
                  <a:moveTo>
                    <a:pt x="204500" y="183283"/>
                  </a:moveTo>
                  <a:cubicBezTo>
                    <a:pt x="199597" y="189525"/>
                    <a:pt x="196477" y="196658"/>
                    <a:pt x="191574" y="198887"/>
                  </a:cubicBezTo>
                  <a:cubicBezTo>
                    <a:pt x="186225" y="201116"/>
                    <a:pt x="178648" y="199779"/>
                    <a:pt x="172408" y="198441"/>
                  </a:cubicBezTo>
                  <a:cubicBezTo>
                    <a:pt x="169734" y="197995"/>
                    <a:pt x="167059" y="194429"/>
                    <a:pt x="164831" y="192200"/>
                  </a:cubicBezTo>
                  <a:cubicBezTo>
                    <a:pt x="113127" y="140484"/>
                    <a:pt x="61424" y="88769"/>
                    <a:pt x="9720" y="37053"/>
                  </a:cubicBezTo>
                  <a:cubicBezTo>
                    <a:pt x="7492" y="34824"/>
                    <a:pt x="5263" y="33041"/>
                    <a:pt x="3480" y="30366"/>
                  </a:cubicBezTo>
                  <a:cubicBezTo>
                    <a:pt x="-1423" y="21895"/>
                    <a:pt x="-1423" y="13871"/>
                    <a:pt x="5263" y="6292"/>
                  </a:cubicBezTo>
                  <a:cubicBezTo>
                    <a:pt x="11949" y="-842"/>
                    <a:pt x="20418" y="-1733"/>
                    <a:pt x="28886" y="2725"/>
                  </a:cubicBezTo>
                  <a:cubicBezTo>
                    <a:pt x="32006" y="4508"/>
                    <a:pt x="34680" y="7183"/>
                    <a:pt x="37355" y="9858"/>
                  </a:cubicBezTo>
                  <a:cubicBezTo>
                    <a:pt x="88613" y="61128"/>
                    <a:pt x="140316" y="112397"/>
                    <a:pt x="191574" y="164113"/>
                  </a:cubicBezTo>
                  <a:cubicBezTo>
                    <a:pt x="196477" y="169909"/>
                    <a:pt x="199597" y="176596"/>
                    <a:pt x="204500" y="183283"/>
                  </a:cubicBezTo>
                  <a:close/>
                </a:path>
              </a:pathLst>
            </a:custGeom>
            <a:grpFill/>
            <a:ln w="445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8F427F7-FBB3-DBAB-1EC8-28908FD9757B}"/>
                </a:ext>
              </a:extLst>
            </p:cNvPr>
            <p:cNvSpPr/>
            <p:nvPr/>
          </p:nvSpPr>
          <p:spPr>
            <a:xfrm>
              <a:off x="7390899" y="3199423"/>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3"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632F95-8509-6A56-F798-D95A940D9E27}"/>
                </a:ext>
              </a:extLst>
            </p:cNvPr>
            <p:cNvSpPr/>
            <p:nvPr/>
          </p:nvSpPr>
          <p:spPr>
            <a:xfrm>
              <a:off x="7458649" y="3267634"/>
              <a:ext cx="38364" cy="38340"/>
            </a:xfrm>
            <a:custGeom>
              <a:avLst/>
              <a:gdLst>
                <a:gd name="connsiteX0" fmla="*/ 38348 w 38364"/>
                <a:gd name="connsiteY0" fmla="*/ 19170 h 38340"/>
                <a:gd name="connsiteX1" fmla="*/ 18736 w 38364"/>
                <a:gd name="connsiteY1" fmla="*/ 38341 h 38340"/>
                <a:gd name="connsiteX2" fmla="*/ 16 w 38364"/>
                <a:gd name="connsiteY2" fmla="*/ 19616 h 38340"/>
                <a:gd name="connsiteX3" fmla="*/ 19182 w 38364"/>
                <a:gd name="connsiteY3" fmla="*/ 0 h 38340"/>
                <a:gd name="connsiteX4" fmla="*/ 38348 w 38364"/>
                <a:gd name="connsiteY4" fmla="*/ 1917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4" h="38340">
                  <a:moveTo>
                    <a:pt x="38348" y="19170"/>
                  </a:moveTo>
                  <a:cubicBezTo>
                    <a:pt x="38348" y="29870"/>
                    <a:pt x="29434" y="38341"/>
                    <a:pt x="18736" y="38341"/>
                  </a:cubicBezTo>
                  <a:cubicBezTo>
                    <a:pt x="8930" y="37895"/>
                    <a:pt x="16" y="29424"/>
                    <a:pt x="16" y="19616"/>
                  </a:cubicBezTo>
                  <a:cubicBezTo>
                    <a:pt x="-430" y="9362"/>
                    <a:pt x="8485" y="0"/>
                    <a:pt x="19182" y="0"/>
                  </a:cubicBezTo>
                  <a:cubicBezTo>
                    <a:pt x="30325" y="0"/>
                    <a:pt x="38794" y="8471"/>
                    <a:pt x="38348" y="19170"/>
                  </a:cubicBezTo>
                  <a:close/>
                </a:path>
              </a:pathLst>
            </a:custGeom>
            <a:grpFill/>
            <a:ln w="445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0C790F-5B62-F072-5A83-37371F444388}"/>
                </a:ext>
              </a:extLst>
            </p:cNvPr>
            <p:cNvSpPr/>
            <p:nvPr/>
          </p:nvSpPr>
          <p:spPr>
            <a:xfrm>
              <a:off x="7527290" y="3335845"/>
              <a:ext cx="38347" cy="38340"/>
            </a:xfrm>
            <a:custGeom>
              <a:avLst/>
              <a:gdLst>
                <a:gd name="connsiteX0" fmla="*/ 19182 w 38347"/>
                <a:gd name="connsiteY0" fmla="*/ 38341 h 38340"/>
                <a:gd name="connsiteX1" fmla="*/ 16 w 38347"/>
                <a:gd name="connsiteY1" fmla="*/ 19170 h 38340"/>
                <a:gd name="connsiteX2" fmla="*/ 19628 w 38347"/>
                <a:gd name="connsiteY2" fmla="*/ 0 h 38340"/>
                <a:gd name="connsiteX3" fmla="*/ 38348 w 38347"/>
                <a:gd name="connsiteY3" fmla="*/ 18724 h 38340"/>
                <a:gd name="connsiteX4" fmla="*/ 19182 w 38347"/>
                <a:gd name="connsiteY4" fmla="*/ 38341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82" y="38341"/>
                  </a:moveTo>
                  <a:cubicBezTo>
                    <a:pt x="8485" y="38341"/>
                    <a:pt x="-430" y="29424"/>
                    <a:pt x="16" y="19170"/>
                  </a:cubicBezTo>
                  <a:cubicBezTo>
                    <a:pt x="16" y="8471"/>
                    <a:pt x="8930" y="0"/>
                    <a:pt x="19628" y="0"/>
                  </a:cubicBezTo>
                  <a:cubicBezTo>
                    <a:pt x="29879" y="446"/>
                    <a:pt x="37902" y="8471"/>
                    <a:pt x="38348" y="18724"/>
                  </a:cubicBezTo>
                  <a:cubicBezTo>
                    <a:pt x="38348" y="29424"/>
                    <a:pt x="29879" y="38341"/>
                    <a:pt x="19182" y="38341"/>
                  </a:cubicBezTo>
                  <a:close/>
                </a:path>
              </a:pathLst>
            </a:custGeom>
            <a:grpFill/>
            <a:ln w="445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63BC3E1-2E40-C628-06A7-F099DF4816A1}"/>
                </a:ext>
              </a:extLst>
            </p:cNvPr>
            <p:cNvSpPr/>
            <p:nvPr/>
          </p:nvSpPr>
          <p:spPr>
            <a:xfrm>
              <a:off x="7690885" y="3172228"/>
              <a:ext cx="38347" cy="38340"/>
            </a:xfrm>
            <a:custGeom>
              <a:avLst/>
              <a:gdLst>
                <a:gd name="connsiteX0" fmla="*/ 19166 w 38347"/>
                <a:gd name="connsiteY0" fmla="*/ 0 h 38340"/>
                <a:gd name="connsiteX1" fmla="*/ 38332 w 38347"/>
                <a:gd name="connsiteY1" fmla="*/ 19616 h 38340"/>
                <a:gd name="connsiteX2" fmla="*/ 19166 w 38347"/>
                <a:gd name="connsiteY2" fmla="*/ 38341 h 38340"/>
                <a:gd name="connsiteX3" fmla="*/ 0 w 38347"/>
                <a:gd name="connsiteY3" fmla="*/ 19170 h 38340"/>
                <a:gd name="connsiteX4" fmla="*/ 19166 w 38347"/>
                <a:gd name="connsiteY4" fmla="*/ 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66" y="0"/>
                  </a:moveTo>
                  <a:cubicBezTo>
                    <a:pt x="29863" y="0"/>
                    <a:pt x="38778" y="8916"/>
                    <a:pt x="38332" y="19616"/>
                  </a:cubicBezTo>
                  <a:cubicBezTo>
                    <a:pt x="37886" y="29424"/>
                    <a:pt x="29417" y="38341"/>
                    <a:pt x="19166" y="38341"/>
                  </a:cubicBezTo>
                  <a:cubicBezTo>
                    <a:pt x="8914" y="38341"/>
                    <a:pt x="0" y="29870"/>
                    <a:pt x="0" y="19170"/>
                  </a:cubicBezTo>
                  <a:cubicBezTo>
                    <a:pt x="0" y="8025"/>
                    <a:pt x="8469" y="0"/>
                    <a:pt x="19166" y="0"/>
                  </a:cubicBezTo>
                  <a:close/>
                </a:path>
              </a:pathLst>
            </a:custGeom>
            <a:grpFill/>
            <a:ln w="445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8FC3B4-03F8-E3F8-D6C6-E199CC7B60D0}"/>
                </a:ext>
              </a:extLst>
            </p:cNvPr>
            <p:cNvSpPr/>
            <p:nvPr/>
          </p:nvSpPr>
          <p:spPr>
            <a:xfrm>
              <a:off x="7609300" y="3254243"/>
              <a:ext cx="37903" cy="38356"/>
            </a:xfrm>
            <a:custGeom>
              <a:avLst/>
              <a:gdLst>
                <a:gd name="connsiteX0" fmla="*/ 18292 w 37903"/>
                <a:gd name="connsiteY0" fmla="*/ 16 h 38356"/>
                <a:gd name="connsiteX1" fmla="*/ 37904 w 37903"/>
                <a:gd name="connsiteY1" fmla="*/ 18741 h 38356"/>
                <a:gd name="connsiteX2" fmla="*/ 18738 w 37903"/>
                <a:gd name="connsiteY2" fmla="*/ 38357 h 38356"/>
                <a:gd name="connsiteX3" fmla="*/ 18 w 37903"/>
                <a:gd name="connsiteY3" fmla="*/ 20078 h 38356"/>
                <a:gd name="connsiteX4" fmla="*/ 18292 w 37903"/>
                <a:gd name="connsiteY4" fmla="*/ 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56">
                  <a:moveTo>
                    <a:pt x="18292" y="16"/>
                  </a:moveTo>
                  <a:cubicBezTo>
                    <a:pt x="28989" y="-430"/>
                    <a:pt x="37904" y="8487"/>
                    <a:pt x="37904" y="18741"/>
                  </a:cubicBezTo>
                  <a:cubicBezTo>
                    <a:pt x="37904" y="28995"/>
                    <a:pt x="28989" y="38357"/>
                    <a:pt x="18738" y="38357"/>
                  </a:cubicBezTo>
                  <a:cubicBezTo>
                    <a:pt x="8486" y="38357"/>
                    <a:pt x="18" y="30332"/>
                    <a:pt x="18" y="20078"/>
                  </a:cubicBezTo>
                  <a:cubicBezTo>
                    <a:pt x="-428" y="8487"/>
                    <a:pt x="7595" y="16"/>
                    <a:pt x="18292" y="16"/>
                  </a:cubicBezTo>
                  <a:close/>
                </a:path>
              </a:pathLst>
            </a:custGeom>
            <a:grpFill/>
            <a:ln w="445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3A45DB4-417B-8829-4958-E17FB8913BB1}"/>
                </a:ext>
              </a:extLst>
            </p:cNvPr>
            <p:cNvSpPr/>
            <p:nvPr/>
          </p:nvSpPr>
          <p:spPr>
            <a:xfrm>
              <a:off x="7622672" y="3104017"/>
              <a:ext cx="38366" cy="38356"/>
            </a:xfrm>
            <a:custGeom>
              <a:avLst/>
              <a:gdLst>
                <a:gd name="connsiteX0" fmla="*/ 38349 w 38366"/>
                <a:gd name="connsiteY0" fmla="*/ 19616 h 38356"/>
                <a:gd name="connsiteX1" fmla="*/ 18292 w 38366"/>
                <a:gd name="connsiteY1" fmla="*/ 38341 h 38356"/>
                <a:gd name="connsiteX2" fmla="*/ 18 w 38366"/>
                <a:gd name="connsiteY2" fmla="*/ 17833 h 38356"/>
                <a:gd name="connsiteX3" fmla="*/ 19184 w 38366"/>
                <a:gd name="connsiteY3" fmla="*/ 0 h 38356"/>
                <a:gd name="connsiteX4" fmla="*/ 38349 w 38366"/>
                <a:gd name="connsiteY4" fmla="*/ 196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56">
                  <a:moveTo>
                    <a:pt x="38349" y="19616"/>
                  </a:moveTo>
                  <a:cubicBezTo>
                    <a:pt x="37904" y="29870"/>
                    <a:pt x="28544" y="38787"/>
                    <a:pt x="18292" y="38341"/>
                  </a:cubicBezTo>
                  <a:cubicBezTo>
                    <a:pt x="7595" y="37895"/>
                    <a:pt x="-428" y="28978"/>
                    <a:pt x="18" y="17833"/>
                  </a:cubicBezTo>
                  <a:cubicBezTo>
                    <a:pt x="463" y="7579"/>
                    <a:pt x="8932" y="0"/>
                    <a:pt x="19184" y="0"/>
                  </a:cubicBezTo>
                  <a:cubicBezTo>
                    <a:pt x="30327" y="446"/>
                    <a:pt x="38795" y="9362"/>
                    <a:pt x="38349" y="19616"/>
                  </a:cubicBezTo>
                  <a:close/>
                </a:path>
              </a:pathLst>
            </a:custGeom>
            <a:grpFill/>
            <a:ln w="445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0CEC0FD-FCFD-0600-992B-924400F3AB8D}"/>
                </a:ext>
              </a:extLst>
            </p:cNvPr>
            <p:cNvSpPr/>
            <p:nvPr/>
          </p:nvSpPr>
          <p:spPr>
            <a:xfrm>
              <a:off x="7472912" y="3117837"/>
              <a:ext cx="37902" cy="38356"/>
            </a:xfrm>
            <a:custGeom>
              <a:avLst/>
              <a:gdLst>
                <a:gd name="connsiteX0" fmla="*/ 37902 w 37902"/>
                <a:gd name="connsiteY0" fmla="*/ 19170 h 38356"/>
                <a:gd name="connsiteX1" fmla="*/ 18736 w 37902"/>
                <a:gd name="connsiteY1" fmla="*/ 38341 h 38356"/>
                <a:gd name="connsiteX2" fmla="*/ 16 w 37902"/>
                <a:gd name="connsiteY2" fmla="*/ 18279 h 38356"/>
                <a:gd name="connsiteX3" fmla="*/ 19182 w 37902"/>
                <a:gd name="connsiteY3" fmla="*/ 0 h 38356"/>
                <a:gd name="connsiteX4" fmla="*/ 37902 w 37902"/>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2" h="38356">
                  <a:moveTo>
                    <a:pt x="37902" y="19170"/>
                  </a:moveTo>
                  <a:cubicBezTo>
                    <a:pt x="37902" y="29870"/>
                    <a:pt x="28988" y="38787"/>
                    <a:pt x="18736" y="38341"/>
                  </a:cubicBezTo>
                  <a:cubicBezTo>
                    <a:pt x="8485" y="37895"/>
                    <a:pt x="-430" y="28978"/>
                    <a:pt x="16" y="18279"/>
                  </a:cubicBezTo>
                  <a:cubicBezTo>
                    <a:pt x="462" y="8025"/>
                    <a:pt x="8930" y="0"/>
                    <a:pt x="19182" y="0"/>
                  </a:cubicBezTo>
                  <a:cubicBezTo>
                    <a:pt x="29879" y="0"/>
                    <a:pt x="37902" y="8025"/>
                    <a:pt x="37902" y="19170"/>
                  </a:cubicBezTo>
                  <a:close/>
                </a:path>
              </a:pathLst>
            </a:custGeom>
            <a:grpFill/>
            <a:ln w="445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C5BA444-C4B9-9575-EDE8-0C6EC8D6CE0A}"/>
                </a:ext>
              </a:extLst>
            </p:cNvPr>
            <p:cNvSpPr/>
            <p:nvPr/>
          </p:nvSpPr>
          <p:spPr>
            <a:xfrm>
              <a:off x="7540659" y="3185585"/>
              <a:ext cx="38366" cy="38375"/>
            </a:xfrm>
            <a:custGeom>
              <a:avLst/>
              <a:gdLst>
                <a:gd name="connsiteX0" fmla="*/ 38349 w 38366"/>
                <a:gd name="connsiteY0" fmla="*/ 19634 h 38375"/>
                <a:gd name="connsiteX1" fmla="*/ 18292 w 38366"/>
                <a:gd name="connsiteY1" fmla="*/ 38359 h 38375"/>
                <a:gd name="connsiteX2" fmla="*/ 18 w 38366"/>
                <a:gd name="connsiteY2" fmla="*/ 17851 h 38375"/>
                <a:gd name="connsiteX3" fmla="*/ 19184 w 38366"/>
                <a:gd name="connsiteY3" fmla="*/ 18 h 38375"/>
                <a:gd name="connsiteX4" fmla="*/ 38349 w 38366"/>
                <a:gd name="connsiteY4" fmla="*/ 19634 h 3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75">
                  <a:moveTo>
                    <a:pt x="38349" y="19634"/>
                  </a:moveTo>
                  <a:cubicBezTo>
                    <a:pt x="37904" y="30334"/>
                    <a:pt x="28989" y="38804"/>
                    <a:pt x="18292" y="38359"/>
                  </a:cubicBezTo>
                  <a:cubicBezTo>
                    <a:pt x="7595" y="37913"/>
                    <a:pt x="-428" y="28550"/>
                    <a:pt x="18" y="17851"/>
                  </a:cubicBezTo>
                  <a:cubicBezTo>
                    <a:pt x="463" y="7597"/>
                    <a:pt x="8932" y="-428"/>
                    <a:pt x="19184" y="18"/>
                  </a:cubicBezTo>
                  <a:cubicBezTo>
                    <a:pt x="30327" y="464"/>
                    <a:pt x="38795" y="8934"/>
                    <a:pt x="38349" y="19634"/>
                  </a:cubicBezTo>
                  <a:close/>
                </a:path>
              </a:pathLst>
            </a:custGeom>
            <a:grpFill/>
            <a:ln w="445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CEFC118-13B8-D525-5231-9673E7EDCD81}"/>
                </a:ext>
              </a:extLst>
            </p:cNvPr>
            <p:cNvSpPr/>
            <p:nvPr/>
          </p:nvSpPr>
          <p:spPr>
            <a:xfrm>
              <a:off x="7554923" y="3035806"/>
              <a:ext cx="37903" cy="38340"/>
            </a:xfrm>
            <a:custGeom>
              <a:avLst/>
              <a:gdLst>
                <a:gd name="connsiteX0" fmla="*/ 37904 w 37903"/>
                <a:gd name="connsiteY0" fmla="*/ 19616 h 38340"/>
                <a:gd name="connsiteX1" fmla="*/ 18292 w 37903"/>
                <a:gd name="connsiteY1" fmla="*/ 38341 h 38340"/>
                <a:gd name="connsiteX2" fmla="*/ 18 w 37903"/>
                <a:gd name="connsiteY2" fmla="*/ 18279 h 38340"/>
                <a:gd name="connsiteX3" fmla="*/ 19184 w 37903"/>
                <a:gd name="connsiteY3" fmla="*/ 0 h 38340"/>
                <a:gd name="connsiteX4" fmla="*/ 37904 w 37903"/>
                <a:gd name="connsiteY4" fmla="*/ 19616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40">
                  <a:moveTo>
                    <a:pt x="37904" y="19616"/>
                  </a:moveTo>
                  <a:cubicBezTo>
                    <a:pt x="37458" y="30316"/>
                    <a:pt x="28989" y="38341"/>
                    <a:pt x="18292" y="38341"/>
                  </a:cubicBezTo>
                  <a:cubicBezTo>
                    <a:pt x="7595" y="37895"/>
                    <a:pt x="-428" y="28978"/>
                    <a:pt x="18" y="18279"/>
                  </a:cubicBezTo>
                  <a:cubicBezTo>
                    <a:pt x="463" y="8025"/>
                    <a:pt x="8932" y="0"/>
                    <a:pt x="19184" y="0"/>
                  </a:cubicBezTo>
                  <a:cubicBezTo>
                    <a:pt x="29435" y="0"/>
                    <a:pt x="37904" y="8916"/>
                    <a:pt x="37904" y="19616"/>
                  </a:cubicBezTo>
                  <a:close/>
                </a:path>
              </a:pathLst>
            </a:custGeom>
            <a:grpFill/>
            <a:ln w="445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1B67AB-742C-C513-CB68-DEEF42D9B541}"/>
                </a:ext>
              </a:extLst>
            </p:cNvPr>
            <p:cNvSpPr/>
            <p:nvPr/>
          </p:nvSpPr>
          <p:spPr>
            <a:xfrm>
              <a:off x="7213055" y="3764528"/>
              <a:ext cx="95867" cy="39207"/>
            </a:xfrm>
            <a:custGeom>
              <a:avLst/>
              <a:gdLst>
                <a:gd name="connsiteX0" fmla="*/ 48156 w 95867"/>
                <a:gd name="connsiteY0" fmla="*/ 198 h 39207"/>
                <a:gd name="connsiteX1" fmla="*/ 76237 w 95867"/>
                <a:gd name="connsiteY1" fmla="*/ 198 h 39207"/>
                <a:gd name="connsiteX2" fmla="*/ 95848 w 95867"/>
                <a:gd name="connsiteY2" fmla="*/ 18031 h 39207"/>
                <a:gd name="connsiteX3" fmla="*/ 77574 w 95867"/>
                <a:gd name="connsiteY3" fmla="*/ 38539 h 39207"/>
                <a:gd name="connsiteX4" fmla="*/ 17847 w 95867"/>
                <a:gd name="connsiteY4" fmla="*/ 38539 h 39207"/>
                <a:gd name="connsiteX5" fmla="*/ 19 w 95867"/>
                <a:gd name="connsiteY5" fmla="*/ 18923 h 39207"/>
                <a:gd name="connsiteX6" fmla="*/ 19185 w 95867"/>
                <a:gd name="connsiteY6" fmla="*/ 644 h 39207"/>
                <a:gd name="connsiteX7" fmla="*/ 48156 w 95867"/>
                <a:gd name="connsiteY7" fmla="*/ 198 h 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7" h="39207">
                  <a:moveTo>
                    <a:pt x="48156" y="198"/>
                  </a:moveTo>
                  <a:cubicBezTo>
                    <a:pt x="57517" y="198"/>
                    <a:pt x="66877" y="-248"/>
                    <a:pt x="76237" y="198"/>
                  </a:cubicBezTo>
                  <a:cubicBezTo>
                    <a:pt x="87825" y="644"/>
                    <a:pt x="95403" y="7777"/>
                    <a:pt x="95848" y="18031"/>
                  </a:cubicBezTo>
                  <a:cubicBezTo>
                    <a:pt x="96294" y="28731"/>
                    <a:pt x="88717" y="38093"/>
                    <a:pt x="77574" y="38539"/>
                  </a:cubicBezTo>
                  <a:cubicBezTo>
                    <a:pt x="57517" y="39431"/>
                    <a:pt x="37459" y="39431"/>
                    <a:pt x="17847" y="38539"/>
                  </a:cubicBezTo>
                  <a:cubicBezTo>
                    <a:pt x="7150" y="38093"/>
                    <a:pt x="-427" y="29177"/>
                    <a:pt x="19" y="18923"/>
                  </a:cubicBezTo>
                  <a:cubicBezTo>
                    <a:pt x="464" y="8669"/>
                    <a:pt x="8042" y="1090"/>
                    <a:pt x="19185" y="644"/>
                  </a:cubicBezTo>
                  <a:cubicBezTo>
                    <a:pt x="28545" y="198"/>
                    <a:pt x="38350" y="198"/>
                    <a:pt x="48156" y="198"/>
                  </a:cubicBezTo>
                  <a:close/>
                </a:path>
              </a:pathLst>
            </a:custGeom>
            <a:grpFill/>
            <a:ln w="445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5D46FEA-A1BC-8E71-E0AC-87E31AA88CC1}"/>
                </a:ext>
              </a:extLst>
            </p:cNvPr>
            <p:cNvSpPr/>
            <p:nvPr/>
          </p:nvSpPr>
          <p:spPr>
            <a:xfrm>
              <a:off x="7058408" y="3764726"/>
              <a:ext cx="38331" cy="38357"/>
            </a:xfrm>
            <a:custGeom>
              <a:avLst/>
              <a:gdLst>
                <a:gd name="connsiteX0" fmla="*/ 38332 w 38331"/>
                <a:gd name="connsiteY0" fmla="*/ 19616 h 38357"/>
                <a:gd name="connsiteX1" fmla="*/ 18720 w 38331"/>
                <a:gd name="connsiteY1" fmla="*/ 38341 h 38357"/>
                <a:gd name="connsiteX2" fmla="*/ 0 w 38331"/>
                <a:gd name="connsiteY2" fmla="*/ 19170 h 38357"/>
                <a:gd name="connsiteX3" fmla="*/ 19166 w 38331"/>
                <a:gd name="connsiteY3" fmla="*/ 0 h 38357"/>
                <a:gd name="connsiteX4" fmla="*/ 38332 w 38331"/>
                <a:gd name="connsiteY4" fmla="*/ 19616 h 3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1" h="38357">
                  <a:moveTo>
                    <a:pt x="38332" y="19616"/>
                  </a:moveTo>
                  <a:cubicBezTo>
                    <a:pt x="38332" y="30316"/>
                    <a:pt x="28972" y="38787"/>
                    <a:pt x="18720" y="38341"/>
                  </a:cubicBezTo>
                  <a:cubicBezTo>
                    <a:pt x="8914" y="37895"/>
                    <a:pt x="446" y="28978"/>
                    <a:pt x="0" y="19170"/>
                  </a:cubicBezTo>
                  <a:cubicBezTo>
                    <a:pt x="0" y="8471"/>
                    <a:pt x="8469" y="0"/>
                    <a:pt x="19166" y="0"/>
                  </a:cubicBezTo>
                  <a:cubicBezTo>
                    <a:pt x="30309" y="446"/>
                    <a:pt x="38332" y="8471"/>
                    <a:pt x="38332" y="19616"/>
                  </a:cubicBezTo>
                  <a:close/>
                </a:path>
              </a:pathLst>
            </a:custGeom>
            <a:grpFill/>
            <a:ln w="445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A8269C8-4985-9B02-860E-8238D4D670F5}"/>
                </a:ext>
              </a:extLst>
            </p:cNvPr>
            <p:cNvSpPr/>
            <p:nvPr/>
          </p:nvSpPr>
          <p:spPr>
            <a:xfrm>
              <a:off x="7135502" y="3764726"/>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4"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grpSp>
    </p:spTree>
    <p:extLst>
      <p:ext uri="{BB962C8B-B14F-4D97-AF65-F5344CB8AC3E}">
        <p14:creationId xmlns:p14="http://schemas.microsoft.com/office/powerpoint/2010/main" val="348547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711174" y="1795049"/>
            <a:ext cx="10245750" cy="4335803"/>
          </a:xfrm>
        </p:spPr>
        <p:txBody>
          <a:bodyPr>
            <a:noAutofit/>
          </a:bodyPr>
          <a:lstStyle/>
          <a:p>
            <a:pPr marL="12700" indent="-12700"/>
            <a:r>
              <a:rPr lang="en-US" dirty="0"/>
              <a:t>Natural disasters can lead to the loss of personnel in multiple ways, and regrettably, people lose their lives during natural disasters. </a:t>
            </a:r>
            <a:r>
              <a:rPr lang="en-US" dirty="0" err="1"/>
              <a:t>Gl</a:t>
            </a:r>
            <a:r>
              <a:rPr lang="en-GB" dirty="0" err="1"/>
              <a:t>obally</a:t>
            </a:r>
            <a:r>
              <a:rPr lang="en-GB" dirty="0"/>
              <a:t>, around 60,000 people die each year as a result of disasters such as droughts, floods, earthquakes and tsunamis, and a further 150 million people are impacted by these events. </a:t>
            </a:r>
            <a:r>
              <a:rPr lang="en-GB" dirty="0">
                <a:hlinkClick r:id="rId2"/>
              </a:rPr>
              <a:t>Source. </a:t>
            </a:r>
            <a:endParaRPr lang="en-GB" dirty="0"/>
          </a:p>
          <a:p>
            <a:pPr marL="12700" indent="-12700"/>
            <a:endParaRPr lang="en-GB" dirty="0"/>
          </a:p>
          <a:p>
            <a:pPr marL="12700" indent="-12700"/>
            <a:r>
              <a:rPr lang="en-GB" dirty="0"/>
              <a:t>Examples of people lost in disasters in 2020:</a:t>
            </a:r>
          </a:p>
          <a:p>
            <a:pPr marL="12700" indent="-12700"/>
            <a:endParaRPr lang="en-GB" dirty="0"/>
          </a:p>
          <a:p>
            <a:pPr marL="342900" indent="-342900">
              <a:buFont typeface="Arial" panose="020B0604020202020204" pitchFamily="34" charset="0"/>
              <a:buChar char="•"/>
            </a:pPr>
            <a:r>
              <a:rPr lang="en-GB" dirty="0"/>
              <a:t>January 24th: Earthquake in Turkey, 41 fatalities</a:t>
            </a:r>
          </a:p>
          <a:p>
            <a:pPr marL="342900" indent="-342900">
              <a:buFont typeface="Arial" panose="020B0604020202020204" pitchFamily="34" charset="0"/>
              <a:buChar char="•"/>
            </a:pPr>
            <a:r>
              <a:rPr lang="en-GB" dirty="0"/>
              <a:t>October 30th, Earthquake in Turkey and Greece, 117 fatalities</a:t>
            </a:r>
          </a:p>
          <a:p>
            <a:pPr marL="12700" indent="-12700"/>
            <a:endParaRPr lang="en-US" dirty="0"/>
          </a:p>
          <a:p>
            <a:pPr marL="0" indent="0" algn="l" fontAlgn="base"/>
            <a:r>
              <a:rPr lang="en-GB" b="0" i="0" dirty="0">
                <a:solidFill>
                  <a:srgbClr val="616161"/>
                </a:solidFill>
                <a:effectLst/>
                <a:latin typeface="AvenirNext"/>
              </a:rPr>
              <a:t>Climate change is now also expected to worsen with damages caused by natural disasters due to rising temperatures and the inevitable increase in humidity. These climates are also favourable for the onset of severe weather events such as floods, storm surges, and wildfires.  Climate change is likely going to increase damages caused by natural disasters and, therefore, the costs of recovery for society and our personnel availability will make an impact.</a:t>
            </a:r>
            <a:endParaRPr lang="en-US"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Loss of Personnel</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05</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15" name="Graphic 3">
            <a:extLst>
              <a:ext uri="{FF2B5EF4-FFF2-40B4-BE49-F238E27FC236}">
                <a16:creationId xmlns:a16="http://schemas.microsoft.com/office/drawing/2014/main" id="{4F7BBA78-6DC5-B4C4-C52C-56FF6A6E225E}"/>
              </a:ext>
            </a:extLst>
          </p:cNvPr>
          <p:cNvGrpSpPr/>
          <p:nvPr/>
        </p:nvGrpSpPr>
        <p:grpSpPr>
          <a:xfrm>
            <a:off x="10619463" y="703429"/>
            <a:ext cx="1097482" cy="800886"/>
            <a:chOff x="8408232" y="3880051"/>
            <a:chExt cx="1097482" cy="800886"/>
          </a:xfrm>
          <a:solidFill>
            <a:srgbClr val="616161"/>
          </a:solidFill>
        </p:grpSpPr>
        <p:sp>
          <p:nvSpPr>
            <p:cNvPr id="16" name="Freeform 15">
              <a:extLst>
                <a:ext uri="{FF2B5EF4-FFF2-40B4-BE49-F238E27FC236}">
                  <a16:creationId xmlns:a16="http://schemas.microsoft.com/office/drawing/2014/main" id="{AF30620B-687C-5656-D10C-348035BD2236}"/>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8B3794EC-3D7A-5FC2-8447-F49037AF68BD}"/>
                </a:ext>
              </a:extLst>
            </p:cNvPr>
            <p:cNvGrpSpPr/>
            <p:nvPr/>
          </p:nvGrpSpPr>
          <p:grpSpPr>
            <a:xfrm>
              <a:off x="8408232" y="3880051"/>
              <a:ext cx="1097482" cy="800886"/>
              <a:chOff x="8408232" y="3880051"/>
              <a:chExt cx="1097482" cy="800886"/>
            </a:xfrm>
            <a:grpFill/>
          </p:grpSpPr>
          <p:sp>
            <p:nvSpPr>
              <p:cNvPr id="18" name="Freeform 17">
                <a:extLst>
                  <a:ext uri="{FF2B5EF4-FFF2-40B4-BE49-F238E27FC236}">
                    <a16:creationId xmlns:a16="http://schemas.microsoft.com/office/drawing/2014/main" id="{41A5A13B-6A3D-479C-0B49-25500998A999}"/>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A823B34-27D2-0592-2FA5-C70BBCFA1711}"/>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8232BD-38EA-DDD8-2E02-936F90DFF8F1}"/>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526E15A-D1E6-7657-B01C-54D3C7ED6D25}"/>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A3DD9A7-6728-DCFF-2051-E511C17C97C6}"/>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3A1A090-083A-D44E-3BBF-2D3713048B50}"/>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B41F7A"/>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177670D-6CA4-EB52-8925-62F52E473EC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B41F7A"/>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409B08-7D3B-3C93-D77E-843836A8981E}"/>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4423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2164944"/>
            <a:ext cx="9850266" cy="4335803"/>
          </a:xfrm>
        </p:spPr>
        <p:txBody>
          <a:bodyPr>
            <a:noAutofit/>
          </a:bodyPr>
          <a:lstStyle/>
          <a:p>
            <a:pPr marL="12700" indent="-12700"/>
            <a:r>
              <a:rPr lang="en-US" dirty="0"/>
              <a:t>Natural disasters lead to the loss of clients as well because people move away from the affected area. It is worth noting that the ones who remain often spend their money on rebuilding their homes and businesses. That means specific establishments such as entertainment venues  will see a drop in the number of patrons visiting them. Damaged goods are also another consequence of natural disasters for many companies.</a:t>
            </a:r>
          </a:p>
          <a:p>
            <a:pPr marL="12700" indent="-12700"/>
            <a:endParaRPr lang="en-US" dirty="0"/>
          </a:p>
          <a:p>
            <a:pPr marL="12700" indent="-12700"/>
            <a:r>
              <a:rPr lang="en-US" dirty="0"/>
              <a:t>For example, it happens when fires burn existing stock or floods immerse them in water. Preventing these consequences is possible if one has a business continuity plan. Some of the measures in this plan should be relocating stock before a disaster hits and enhancing communication while it is ongoing.</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16924"/>
                </a:solidFill>
              </a:rPr>
              <a:t>Loss of Clients</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06</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BF10AD2-780E-EB6C-B65E-5D6B0639D7B0}"/>
              </a:ext>
            </a:extLst>
          </p:cNvPr>
          <p:cNvGrpSpPr/>
          <p:nvPr/>
        </p:nvGrpSpPr>
        <p:grpSpPr>
          <a:xfrm>
            <a:off x="10582453" y="421959"/>
            <a:ext cx="1022692" cy="1034696"/>
            <a:chOff x="7190753" y="5365577"/>
            <a:chExt cx="745522" cy="754273"/>
          </a:xfrm>
          <a:solidFill>
            <a:srgbClr val="616161"/>
          </a:solidFill>
        </p:grpSpPr>
        <p:grpSp>
          <p:nvGrpSpPr>
            <p:cNvPr id="28" name="Graphic 2">
              <a:extLst>
                <a:ext uri="{FF2B5EF4-FFF2-40B4-BE49-F238E27FC236}">
                  <a16:creationId xmlns:a16="http://schemas.microsoft.com/office/drawing/2014/main" id="{C47FDD22-05F5-35F4-A166-CB10507570F5}"/>
                </a:ext>
              </a:extLst>
            </p:cNvPr>
            <p:cNvGrpSpPr/>
            <p:nvPr/>
          </p:nvGrpSpPr>
          <p:grpSpPr>
            <a:xfrm>
              <a:off x="7353351" y="5647412"/>
              <a:ext cx="420044" cy="75879"/>
              <a:chOff x="7353351" y="5647412"/>
              <a:chExt cx="420044" cy="75879"/>
            </a:xfrm>
            <a:grpFill/>
          </p:grpSpPr>
          <p:sp>
            <p:nvSpPr>
              <p:cNvPr id="44" name="Freeform 43">
                <a:extLst>
                  <a:ext uri="{FF2B5EF4-FFF2-40B4-BE49-F238E27FC236}">
                    <a16:creationId xmlns:a16="http://schemas.microsoft.com/office/drawing/2014/main" id="{C690E4C0-F609-A630-4A92-16ED9E69C151}"/>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26216AF9-8F39-FDDA-E5EB-88E8B1E4564D}"/>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9" name="Graphic 2">
              <a:extLst>
                <a:ext uri="{FF2B5EF4-FFF2-40B4-BE49-F238E27FC236}">
                  <a16:creationId xmlns:a16="http://schemas.microsoft.com/office/drawing/2014/main" id="{858618DD-45B4-578A-78A8-DC6E73C75CBF}"/>
                </a:ext>
              </a:extLst>
            </p:cNvPr>
            <p:cNvGrpSpPr/>
            <p:nvPr/>
          </p:nvGrpSpPr>
          <p:grpSpPr>
            <a:xfrm>
              <a:off x="7190753" y="5365577"/>
              <a:ext cx="745522" cy="754273"/>
              <a:chOff x="7190753" y="5365577"/>
              <a:chExt cx="745522" cy="754273"/>
            </a:xfrm>
            <a:grpFill/>
          </p:grpSpPr>
          <p:sp>
            <p:nvSpPr>
              <p:cNvPr id="30" name="Freeform 29">
                <a:extLst>
                  <a:ext uri="{FF2B5EF4-FFF2-40B4-BE49-F238E27FC236}">
                    <a16:creationId xmlns:a16="http://schemas.microsoft.com/office/drawing/2014/main" id="{28B30D77-F531-559C-E47C-0A2E1D96B690}"/>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E4885FB-6426-3923-A63F-8EFBCFB35D5F}"/>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4BC89FA-5314-3BA3-055B-A8208997830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C590CF70-4975-8DCB-7D11-FEC352FE37A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F456C33B-2EC7-13A5-0D98-DD8674CBD225}"/>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7CC9103D-4D04-38C1-5B97-5E8D2E94DC3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4E4D8A59-561F-AFE3-D140-6337FE45C3C2}"/>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46E6F5CB-8E9E-86C4-71AE-59B553677AA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5DFA3D76-08D3-F54D-C28D-390D879531A3}"/>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83329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6E26CD-1870-0F33-F98E-51BC1463D3AC}"/>
              </a:ext>
            </a:extLst>
          </p:cNvPr>
          <p:cNvPicPr>
            <a:picLocks noGrp="1" noChangeAspect="1"/>
          </p:cNvPicPr>
          <p:nvPr>
            <p:ph type="pic" sz="quarter" idx="10"/>
          </p:nvPr>
        </p:nvPicPr>
        <p:blipFill rotWithShape="1">
          <a:blip r:embed="rId2"/>
          <a:srcRect l="8595" r="8595"/>
          <a:stretch/>
        </p:blipFill>
        <p:spPr>
          <a:xfrm>
            <a:off x="5029200" y="228600"/>
            <a:ext cx="6927983" cy="6362700"/>
          </a:xfrm>
        </p:spPr>
      </p:pic>
      <p:sp>
        <p:nvSpPr>
          <p:cNvPr id="2" name="Text Placeholder 1">
            <a:extLst>
              <a:ext uri="{FF2B5EF4-FFF2-40B4-BE49-F238E27FC236}">
                <a16:creationId xmlns:a16="http://schemas.microsoft.com/office/drawing/2014/main" id="{27418B8E-A75B-4C4A-9ED7-AA7DC441C474}"/>
              </a:ext>
            </a:extLst>
          </p:cNvPr>
          <p:cNvSpPr>
            <a:spLocks noGrp="1"/>
          </p:cNvSpPr>
          <p:nvPr>
            <p:ph type="body" sz="quarter" idx="16"/>
          </p:nvPr>
        </p:nvSpPr>
        <p:spPr>
          <a:xfrm>
            <a:off x="1379575" y="682112"/>
            <a:ext cx="3649625" cy="4132776"/>
          </a:xfrm>
        </p:spPr>
        <p:txBody>
          <a:bodyPr>
            <a:normAutofit/>
          </a:bodyPr>
          <a:lstStyle/>
          <a:p>
            <a:r>
              <a:rPr lang="en-US" sz="4000" dirty="0"/>
              <a:t>Natural Disaster Protection</a:t>
            </a:r>
            <a:endParaRPr lang="en-IE" sz="4000" dirty="0">
              <a:solidFill>
                <a:schemeClr val="bg1"/>
              </a:solidFill>
            </a:endParaRPr>
          </a:p>
          <a:p>
            <a:endParaRPr lang="en-IE" sz="4000" dirty="0"/>
          </a:p>
          <a:p>
            <a:r>
              <a:rPr lang="en-US" sz="4000" b="1" dirty="0">
                <a:solidFill>
                  <a:srgbClr val="EDA13E"/>
                </a:solidFill>
              </a:rPr>
              <a:t>4 Ways</a:t>
            </a:r>
            <a:r>
              <a:rPr lang="en-US" sz="4000" dirty="0"/>
              <a:t> To Prepare a Business</a:t>
            </a:r>
            <a:endParaRPr lang="en-IE" sz="4000" dirty="0">
              <a:solidFill>
                <a:schemeClr val="bg1"/>
              </a:solidFill>
            </a:endParaRPr>
          </a:p>
        </p:txBody>
      </p:sp>
      <p:sp>
        <p:nvSpPr>
          <p:cNvPr id="9" name="Rectangle 8">
            <a:extLst>
              <a:ext uri="{FF2B5EF4-FFF2-40B4-BE49-F238E27FC236}">
                <a16:creationId xmlns:a16="http://schemas.microsoft.com/office/drawing/2014/main" id="{075A9676-7BCB-430F-E332-781368F6637C}"/>
              </a:ext>
            </a:extLst>
          </p:cNvPr>
          <p:cNvSpPr/>
          <p:nvPr/>
        </p:nvSpPr>
        <p:spPr>
          <a:xfrm>
            <a:off x="11715753" y="471488"/>
            <a:ext cx="327158" cy="241458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9956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529760" y="1644723"/>
            <a:ext cx="8220836" cy="4493589"/>
          </a:xfrm>
        </p:spPr>
        <p:txBody>
          <a:bodyPr>
            <a:normAutofit fontScale="77500" lnSpcReduction="20000"/>
          </a:bodyPr>
          <a:lstStyle/>
          <a:p>
            <a:pPr marL="12700" indent="-12700"/>
            <a:r>
              <a:rPr lang="en-US" sz="2800" dirty="0"/>
              <a:t>Whether the disaster is a hurricane, a tornado, an earthquake, mudslides or anything else, it can throw a business’s carefully laid plans and projections into disarray. Supply chains may be broken, employees might be unable to get to work, and vital facilities or equipment could be damaged. In any event, businesses may find themselves needing to react to the reality of the situation and find a way around it. That’s why planning for natural disasters should be just as high of a priority for businesses as having a proactive growth plan for the future. </a:t>
            </a:r>
          </a:p>
          <a:p>
            <a:pPr marL="12700" indent="-12700"/>
            <a:endParaRPr lang="en-US" sz="2800" dirty="0"/>
          </a:p>
          <a:p>
            <a:pPr marL="12700" indent="-12700"/>
            <a:r>
              <a:rPr lang="en-US" sz="2800" dirty="0"/>
              <a:t>What natural disasters one should prepare for will depend on factors such as the geographical area they are located in and what type of operations their business runs. However, at the bare minimum, one should have a generalized plan of action to address their business interests in the event of a large-scale emergency.</a:t>
            </a:r>
          </a:p>
          <a:p>
            <a:endParaRPr lang="en-US" dirty="0"/>
          </a:p>
          <a:p>
            <a:endParaRPr lang="en-US" dirty="0"/>
          </a:p>
          <a:p>
            <a:endParaRPr lang="en-US" dirty="0"/>
          </a:p>
          <a:p>
            <a:endParaRPr lang="en-US" dirty="0"/>
          </a:p>
        </p:txBody>
      </p:sp>
      <p:sp>
        <p:nvSpPr>
          <p:cNvPr id="2" name="Text Placeholder 1">
            <a:extLst>
              <a:ext uri="{FF2B5EF4-FFF2-40B4-BE49-F238E27FC236}">
                <a16:creationId xmlns:a16="http://schemas.microsoft.com/office/drawing/2014/main" id="{4D6BE7E6-7C2E-4C67-911E-C7F10858BE01}"/>
              </a:ext>
            </a:extLst>
          </p:cNvPr>
          <p:cNvSpPr>
            <a:spLocks noGrp="1"/>
          </p:cNvSpPr>
          <p:nvPr>
            <p:ph type="body" sz="quarter" idx="16"/>
          </p:nvPr>
        </p:nvSpPr>
        <p:spPr/>
        <p:txBody>
          <a:bodyPr>
            <a:normAutofit lnSpcReduction="10000"/>
          </a:bodyPr>
          <a:lstStyle/>
          <a:p>
            <a:pPr algn="just"/>
            <a:r>
              <a:rPr lang="en-US" dirty="0">
                <a:solidFill>
                  <a:schemeClr val="bg1"/>
                </a:solidFill>
              </a:rPr>
              <a:t>Natural Disaster Protection</a:t>
            </a:r>
          </a:p>
        </p:txBody>
      </p:sp>
      <p:pic>
        <p:nvPicPr>
          <p:cNvPr id="7" name="Picture 6" descr="A picture containing water, river, nature, shore&#10;&#10;Description automatically generated">
            <a:extLst>
              <a:ext uri="{FF2B5EF4-FFF2-40B4-BE49-F238E27FC236}">
                <a16:creationId xmlns:a16="http://schemas.microsoft.com/office/drawing/2014/main" id="{730A1F56-0604-59A8-2CBB-B7618FE9C59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162" r="36512"/>
          <a:stretch/>
        </p:blipFill>
        <p:spPr>
          <a:xfrm>
            <a:off x="8614836" y="1580345"/>
            <a:ext cx="3577164" cy="5031432"/>
          </a:xfrm>
          <a:prstGeom prst="rect">
            <a:avLst/>
          </a:prstGeom>
        </p:spPr>
      </p:pic>
      <p:sp>
        <p:nvSpPr>
          <p:cNvPr id="8" name="TextBox 7">
            <a:extLst>
              <a:ext uri="{FF2B5EF4-FFF2-40B4-BE49-F238E27FC236}">
                <a16:creationId xmlns:a16="http://schemas.microsoft.com/office/drawing/2014/main" id="{8263F6EB-15E3-A969-539D-F8DA886E1664}"/>
              </a:ext>
            </a:extLst>
          </p:cNvPr>
          <p:cNvSpPr txBox="1"/>
          <p:nvPr/>
        </p:nvSpPr>
        <p:spPr>
          <a:xfrm>
            <a:off x="0" y="6629400"/>
            <a:ext cx="12192000" cy="230832"/>
          </a:xfrm>
          <a:prstGeom prst="rect">
            <a:avLst/>
          </a:prstGeom>
          <a:noFill/>
        </p:spPr>
        <p:txBody>
          <a:bodyPr wrap="square" rtlCol="0">
            <a:spAutoFit/>
          </a:bodyPr>
          <a:lstStyle/>
          <a:p>
            <a:r>
              <a:rPr lang="en-IE" sz="900">
                <a:hlinkClick r:id="rId3" tooltip="https://famvin.org/en/2019/05/01/mozambique-disaster/"/>
              </a:rPr>
              <a:t>This Photo</a:t>
            </a:r>
            <a:r>
              <a:rPr lang="en-IE" sz="900"/>
              <a:t> by Unknown Author is licensed under </a:t>
            </a:r>
            <a:r>
              <a:rPr lang="en-IE" sz="900">
                <a:hlinkClick r:id="rId4" tooltip="https://creativecommons.org/licenses/by/3.0/"/>
              </a:rPr>
              <a:t>CC BY</a:t>
            </a:r>
            <a:endParaRPr lang="en-IE" sz="900"/>
          </a:p>
        </p:txBody>
      </p:sp>
    </p:spTree>
    <p:extLst>
      <p:ext uri="{BB962C8B-B14F-4D97-AF65-F5344CB8AC3E}">
        <p14:creationId xmlns:p14="http://schemas.microsoft.com/office/powerpoint/2010/main" val="137020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730159" y="681695"/>
            <a:ext cx="8114178" cy="5719105"/>
          </a:xfrm>
        </p:spPr>
        <p:txBody>
          <a:bodyPr>
            <a:normAutofit/>
          </a:bodyPr>
          <a:lstStyle/>
          <a:p>
            <a:pPr marL="12700" indent="-12700"/>
            <a:r>
              <a:rPr lang="en-US" b="1" dirty="0"/>
              <a:t>A good Emergency Operations Plan should answer the following questions:</a:t>
            </a:r>
          </a:p>
          <a:p>
            <a:pPr marL="12700" indent="-12700"/>
            <a:endParaRPr lang="en-US" b="1" dirty="0"/>
          </a:p>
          <a:p>
            <a:pPr marL="342900" indent="-342900">
              <a:buClr>
                <a:srgbClr val="F16924"/>
              </a:buClr>
              <a:buFont typeface="Arial" panose="020B0604020202020204" pitchFamily="34" charset="0"/>
              <a:buChar char="•"/>
            </a:pPr>
            <a:r>
              <a:rPr lang="en-US" dirty="0"/>
              <a:t>What does leadership look like during a natural disaster? Who will be in charge? How will responsibilities be delegated to employees, both on- and off-site? </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How will the business operate if its physical space has been compromised? Will there be remote work options available?</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Are emergency kits available? Are the kits fully stocked and ready to go? Do employees know where to find them?</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What methods will be used to communicate with employees? A wide variety of options should be outlined, ranging from email to phone calls to text messaging. The contact information with each employee should be updated on a regular basis.</a:t>
            </a:r>
          </a:p>
          <a:p>
            <a:pPr marL="342900" indent="-342900">
              <a:buClr>
                <a:srgbClr val="F16924"/>
              </a:buClr>
              <a:buFont typeface="Arial" panose="020B0604020202020204" pitchFamily="34" charset="0"/>
              <a:buChar char="•"/>
            </a:pPr>
            <a:endParaRPr lang="en-US" dirty="0"/>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4"/>
            <a:ext cx="2813516" cy="2714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dirty="0">
                <a:solidFill>
                  <a:schemeClr val="bg1"/>
                </a:solidFill>
              </a:rPr>
              <a:t>1. Create an Emergency Operations Plan</a:t>
            </a:r>
            <a:endParaRPr lang="en-IE" dirty="0">
              <a:solidFill>
                <a:schemeClr val="bg1"/>
              </a:solidFill>
            </a:endParaRPr>
          </a:p>
        </p:txBody>
      </p:sp>
    </p:spTree>
    <p:extLst>
      <p:ext uri="{BB962C8B-B14F-4D97-AF65-F5344CB8AC3E}">
        <p14:creationId xmlns:p14="http://schemas.microsoft.com/office/powerpoint/2010/main" val="230694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90938" y="570627"/>
            <a:ext cx="8114178" cy="5716745"/>
          </a:xfrm>
        </p:spPr>
        <p:txBody>
          <a:bodyPr>
            <a:normAutofit/>
          </a:bodyPr>
          <a:lstStyle/>
          <a:p>
            <a:pPr marL="342900" indent="-342900">
              <a:buClr>
                <a:srgbClr val="F16924"/>
              </a:buClr>
              <a:buFont typeface="Arial" panose="020B0604020202020204" pitchFamily="34" charset="0"/>
              <a:buChar char="•"/>
            </a:pPr>
            <a:r>
              <a:rPr lang="en-US" dirty="0"/>
              <a:t>If the natural disaster occurs while people are at work, does everyone know how to safely evacuate the building? </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Are safety and evacuation drills conducted? Much like updated contact information, it’s always a good idea to review these procedures with the team seasonally.</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How will the communication with clients and customers look like?</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What kind of messaging will be used to keep everyone in the loop about the business?</a:t>
            </a:r>
          </a:p>
          <a:p>
            <a:pPr marL="342900" indent="-342900">
              <a:buClr>
                <a:srgbClr val="F16924"/>
              </a:buClr>
              <a:buFont typeface="Arial" panose="020B0604020202020204" pitchFamily="34" charset="0"/>
              <a:buChar char="•"/>
            </a:pPr>
            <a:endParaRPr lang="en-US" dirty="0"/>
          </a:p>
          <a:p>
            <a:pPr marL="0" indent="0">
              <a:buClr>
                <a:srgbClr val="F16924"/>
              </a:buClr>
            </a:pPr>
            <a:r>
              <a:rPr lang="en-US" dirty="0"/>
              <a:t>Creating an emergency operations plan also means getting feedback from the team members. Reviewing the plan with the employees is required, as well as  making sure everyone feels comfortable with the procedures outlined, understands each part of the plan, and is ready to implement it when—and if—it’s necessary.</a:t>
            </a:r>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4"/>
            <a:ext cx="2813516" cy="2714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dirty="0">
                <a:solidFill>
                  <a:schemeClr val="bg1"/>
                </a:solidFill>
              </a:rPr>
              <a:t>1. Create an Emergency Operations Plan</a:t>
            </a:r>
            <a:endParaRPr lang="en-IE" dirty="0">
              <a:solidFill>
                <a:schemeClr val="bg1"/>
              </a:solidFill>
            </a:endParaRPr>
          </a:p>
        </p:txBody>
      </p:sp>
    </p:spTree>
    <p:extLst>
      <p:ext uri="{BB962C8B-B14F-4D97-AF65-F5344CB8AC3E}">
        <p14:creationId xmlns:p14="http://schemas.microsoft.com/office/powerpoint/2010/main" val="1666266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90938" y="959370"/>
            <a:ext cx="8114178" cy="5398900"/>
          </a:xfrm>
        </p:spPr>
        <p:txBody>
          <a:bodyPr>
            <a:normAutofit/>
          </a:bodyPr>
          <a:lstStyle/>
          <a:p>
            <a:pPr marL="0" indent="0">
              <a:buClr>
                <a:srgbClr val="F16924"/>
              </a:buClr>
            </a:pPr>
            <a:r>
              <a:rPr lang="en-US" dirty="0"/>
              <a:t>No matter where the business is located or what season it is, it is essential to safely store business data in an off-site location and make copies as needed. </a:t>
            </a:r>
          </a:p>
          <a:p>
            <a:pPr marL="0" indent="0">
              <a:buClr>
                <a:srgbClr val="F16924"/>
              </a:buClr>
            </a:pPr>
            <a:endParaRPr lang="en-US" dirty="0"/>
          </a:p>
          <a:p>
            <a:pPr marL="0" indent="0">
              <a:buClr>
                <a:srgbClr val="F16924"/>
              </a:buClr>
            </a:pPr>
            <a:r>
              <a:rPr lang="en-US" dirty="0"/>
              <a:t>Backups of electronic files should be created by scanning, uploading, and syncing them into a cloud-based storage system. Creating backups allows access to the information regardless of location and helps keep businesses running smoothly. </a:t>
            </a:r>
          </a:p>
          <a:p>
            <a:pPr marL="0" indent="0">
              <a:buClr>
                <a:srgbClr val="F16924"/>
              </a:buClr>
            </a:pPr>
            <a:endParaRPr lang="en-US" dirty="0"/>
          </a:p>
          <a:p>
            <a:pPr marL="0" indent="0">
              <a:buClr>
                <a:srgbClr val="F16924"/>
              </a:buClr>
            </a:pPr>
            <a:endParaRPr lang="en-US" dirty="0"/>
          </a:p>
          <a:p>
            <a:pPr marL="0" indent="0">
              <a:buClr>
                <a:srgbClr val="F16924"/>
              </a:buClr>
            </a:pPr>
            <a:endParaRPr lang="en-US" dirty="0"/>
          </a:p>
          <a:p>
            <a:pPr marL="0" indent="0">
              <a:buClr>
                <a:srgbClr val="F16924"/>
              </a:buClr>
            </a:pPr>
            <a:r>
              <a:rPr lang="en-US" dirty="0"/>
              <a:t>Connect  with an insurance advisor and review the company’s existing coverage. Looking into the current policy’s limits is a good way to make sure it is high enough to cover a full property replacement. As a result, It may reveal you need to invest in additional coverage, outside of the business’s general policies, depending on the area where the business is conducted.</a:t>
            </a:r>
          </a:p>
          <a:p>
            <a:pPr marL="0" indent="0">
              <a:buClr>
                <a:srgbClr val="F16924"/>
              </a:buClr>
            </a:pPr>
            <a:endParaRPr lang="en-US" dirty="0"/>
          </a:p>
          <a:p>
            <a:pPr marL="0" indent="0">
              <a:buClr>
                <a:srgbClr val="F16924"/>
              </a:buClr>
            </a:pPr>
            <a:endParaRPr lang="en-US" dirty="0"/>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4"/>
            <a:ext cx="2813516" cy="40072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dirty="0">
                <a:solidFill>
                  <a:schemeClr val="bg1"/>
                </a:solidFill>
              </a:rPr>
              <a:t>2. Back up important data</a:t>
            </a:r>
          </a:p>
          <a:p>
            <a:pPr>
              <a:lnSpc>
                <a:spcPts val="3620"/>
              </a:lnSpc>
              <a:spcBef>
                <a:spcPts val="0"/>
              </a:spcBef>
            </a:pPr>
            <a:endParaRPr lang="en-US" dirty="0">
              <a:solidFill>
                <a:schemeClr val="bg1"/>
              </a:solidFill>
            </a:endParaRPr>
          </a:p>
          <a:p>
            <a:pPr>
              <a:lnSpc>
                <a:spcPts val="3620"/>
              </a:lnSpc>
              <a:spcBef>
                <a:spcPts val="0"/>
              </a:spcBef>
            </a:pPr>
            <a:endParaRPr lang="en-US" dirty="0">
              <a:solidFill>
                <a:schemeClr val="bg1"/>
              </a:solidFill>
            </a:endParaRPr>
          </a:p>
          <a:p>
            <a:pPr>
              <a:lnSpc>
                <a:spcPts val="3620"/>
              </a:lnSpc>
              <a:spcBef>
                <a:spcPts val="0"/>
              </a:spcBef>
            </a:pPr>
            <a:r>
              <a:rPr lang="en-US" dirty="0">
                <a:solidFill>
                  <a:schemeClr val="bg1"/>
                </a:solidFill>
              </a:rPr>
              <a:t>3. Meet with an insurance advisor</a:t>
            </a:r>
          </a:p>
        </p:txBody>
      </p:sp>
      <p:cxnSp>
        <p:nvCxnSpPr>
          <p:cNvPr id="7" name="Straight Connector 6">
            <a:extLst>
              <a:ext uri="{FF2B5EF4-FFF2-40B4-BE49-F238E27FC236}">
                <a16:creationId xmlns:a16="http://schemas.microsoft.com/office/drawing/2014/main" id="{7246070B-3A3A-6A59-2F04-A3FA18029942}"/>
              </a:ext>
            </a:extLst>
          </p:cNvPr>
          <p:cNvCxnSpPr/>
          <p:nvPr/>
        </p:nvCxnSpPr>
        <p:spPr>
          <a:xfrm>
            <a:off x="3912781" y="3710763"/>
            <a:ext cx="7272670" cy="0"/>
          </a:xfrm>
          <a:prstGeom prst="line">
            <a:avLst/>
          </a:prstGeom>
          <a:ln w="22225">
            <a:solidFill>
              <a:srgbClr val="F16924"/>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80528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544422"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730159" y="136394"/>
            <a:ext cx="8114178" cy="6858000"/>
          </a:xfrm>
        </p:spPr>
        <p:txBody>
          <a:bodyPr>
            <a:normAutofit/>
          </a:bodyPr>
          <a:lstStyle/>
          <a:p>
            <a:pPr marL="0" indent="0">
              <a:buClr>
                <a:srgbClr val="F16924"/>
              </a:buClr>
            </a:pPr>
            <a:r>
              <a:rPr lang="en-US" dirty="0"/>
              <a:t>An Emergency Operations Plan should emphasise more than what to do before a natural disaster impacts the SME. It also should detail how communication will be maintained during the disaster and its aftermath.</a:t>
            </a:r>
          </a:p>
          <a:p>
            <a:pPr marL="0" indent="0">
              <a:buClr>
                <a:srgbClr val="F16924"/>
              </a:buClr>
            </a:pPr>
            <a:endParaRPr lang="en-US" dirty="0"/>
          </a:p>
          <a:p>
            <a:pPr marL="0" indent="0">
              <a:buClr>
                <a:srgbClr val="F16924"/>
              </a:buClr>
            </a:pPr>
            <a:r>
              <a:rPr lang="en-US" b="1" dirty="0"/>
              <a:t>Areas to focus on in a crisis communications plan include:</a:t>
            </a:r>
          </a:p>
          <a:p>
            <a:pPr marL="0" indent="0">
              <a:buClr>
                <a:srgbClr val="F16924"/>
              </a:buClr>
            </a:pPr>
            <a:endParaRPr lang="en-US" b="1" dirty="0"/>
          </a:p>
          <a:p>
            <a:pPr marL="342900" indent="-342900">
              <a:buClr>
                <a:srgbClr val="F16924"/>
              </a:buClr>
              <a:buFont typeface="Arial" panose="020B0604020202020204" pitchFamily="34" charset="0"/>
              <a:buChar char="•"/>
            </a:pPr>
            <a:r>
              <a:rPr lang="en-US" b="1" dirty="0">
                <a:solidFill>
                  <a:srgbClr val="B41F7A"/>
                </a:solidFill>
              </a:rPr>
              <a:t>Communication with customers: </a:t>
            </a:r>
            <a:r>
              <a:rPr lang="en-US" dirty="0"/>
              <a:t>This may include additional messaging through social media posts, emails, or press releases to inform the audience of the impact of the natural disaster on a small business. If the company has shortened hours or will be closed for an indefinite amount of time, customers should be informed how the delay may impact the method in which the business operates.</a:t>
            </a:r>
          </a:p>
          <a:p>
            <a:pPr marL="342900" indent="-342900">
              <a:buClr>
                <a:srgbClr val="F16924"/>
              </a:buClr>
              <a:buFont typeface="Arial" panose="020B0604020202020204" pitchFamily="34" charset="0"/>
              <a:buChar char="•"/>
            </a:pPr>
            <a:r>
              <a:rPr lang="en-US" b="1" dirty="0">
                <a:solidFill>
                  <a:srgbClr val="B41F7A"/>
                </a:solidFill>
              </a:rPr>
              <a:t>Communication with the team: </a:t>
            </a:r>
            <a:r>
              <a:rPr lang="en-US" dirty="0">
                <a:solidFill>
                  <a:srgbClr val="616161"/>
                </a:solidFill>
              </a:rPr>
              <a:t>Keeping up with the team during and after the disaster is crucial, as well as checking in with each member individually to make sure they are safe, particularly if they needed to relocate. Perhaps you need to set aside a disaster fund if the business cannot generate revenue, even on a temporary basis. Having a fund like this allows employees to be paid and keep them on the payroll. </a:t>
            </a:r>
          </a:p>
          <a:p>
            <a:pPr marL="342900" indent="-342900">
              <a:buClr>
                <a:srgbClr val="F16924"/>
              </a:buClr>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3"/>
            <a:ext cx="3157538" cy="41740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dirty="0">
                <a:solidFill>
                  <a:schemeClr val="bg1"/>
                </a:solidFill>
              </a:rPr>
              <a:t>4. Maintain communication with employees, clients, and customers</a:t>
            </a:r>
          </a:p>
          <a:p>
            <a:pPr>
              <a:lnSpc>
                <a:spcPts val="3620"/>
              </a:lnSpc>
              <a:spcBef>
                <a:spcPts val="0"/>
              </a:spcBef>
            </a:pPr>
            <a:endParaRPr lang="en-US" dirty="0">
              <a:solidFill>
                <a:schemeClr val="bg1"/>
              </a:solidFill>
            </a:endParaRPr>
          </a:p>
        </p:txBody>
      </p:sp>
    </p:spTree>
    <p:extLst>
      <p:ext uri="{BB962C8B-B14F-4D97-AF65-F5344CB8AC3E}">
        <p14:creationId xmlns:p14="http://schemas.microsoft.com/office/powerpoint/2010/main" val="2807496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76F93-2184-9CFD-CE2B-6180C58ED3A0}"/>
              </a:ext>
            </a:extLst>
          </p:cNvPr>
          <p:cNvSpPr>
            <a:spLocks noGrp="1"/>
          </p:cNvSpPr>
          <p:nvPr>
            <p:ph type="body" sz="quarter" idx="17"/>
          </p:nvPr>
        </p:nvSpPr>
        <p:spPr/>
        <p:txBody>
          <a:bodyPr/>
          <a:lstStyle/>
          <a:p>
            <a:r>
              <a:rPr lang="en-US" dirty="0"/>
              <a:t>03</a:t>
            </a:r>
          </a:p>
        </p:txBody>
      </p:sp>
      <p:sp>
        <p:nvSpPr>
          <p:cNvPr id="7" name="Text Placeholder 6">
            <a:extLst>
              <a:ext uri="{FF2B5EF4-FFF2-40B4-BE49-F238E27FC236}">
                <a16:creationId xmlns:a16="http://schemas.microsoft.com/office/drawing/2014/main" id="{07A2B15D-C9D1-108C-D0DE-8F8BB6EAF50A}"/>
              </a:ext>
            </a:extLst>
          </p:cNvPr>
          <p:cNvSpPr>
            <a:spLocks noGrp="1"/>
          </p:cNvSpPr>
          <p:nvPr>
            <p:ph type="body" sz="quarter" idx="16"/>
          </p:nvPr>
        </p:nvSpPr>
        <p:spPr>
          <a:xfrm>
            <a:off x="2149153" y="1379071"/>
            <a:ext cx="4453665" cy="3833009"/>
          </a:xfrm>
        </p:spPr>
        <p:txBody>
          <a:bodyPr>
            <a:normAutofit/>
          </a:bodyPr>
          <a:lstStyle/>
          <a:p>
            <a:r>
              <a:rPr lang="en-US" dirty="0"/>
              <a:t>Financial Crisis (external)</a:t>
            </a:r>
          </a:p>
          <a:p>
            <a:r>
              <a:rPr lang="en-US" sz="2200" i="1" dirty="0"/>
              <a:t>(Internal crisis is covered in Module 3)</a:t>
            </a:r>
          </a:p>
          <a:p>
            <a:endParaRPr lang="en-US" dirty="0"/>
          </a:p>
        </p:txBody>
      </p:sp>
    </p:spTree>
    <p:extLst>
      <p:ext uri="{BB962C8B-B14F-4D97-AF65-F5344CB8AC3E}">
        <p14:creationId xmlns:p14="http://schemas.microsoft.com/office/powerpoint/2010/main" val="368785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234C30-EA0A-6728-B0E3-D704E9CD12FD}"/>
              </a:ext>
            </a:extLst>
          </p:cNvPr>
          <p:cNvSpPr/>
          <p:nvPr/>
        </p:nvSpPr>
        <p:spPr>
          <a:xfrm>
            <a:off x="2668249" y="0"/>
            <a:ext cx="9523751"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E27B37E-3361-AC46-9DD3-9E11E0F319D4}"/>
              </a:ext>
            </a:extLst>
          </p:cNvPr>
          <p:cNvSpPr>
            <a:spLocks noGrp="1"/>
          </p:cNvSpPr>
          <p:nvPr>
            <p:ph type="body" sz="quarter" idx="16"/>
          </p:nvPr>
        </p:nvSpPr>
        <p:spPr>
          <a:xfrm>
            <a:off x="356219" y="400655"/>
            <a:ext cx="2207099" cy="5458587"/>
          </a:xfrm>
          <a:solidFill>
            <a:schemeClr val="bg1"/>
          </a:solidFill>
          <a:ln>
            <a:solidFill>
              <a:schemeClr val="bg1"/>
            </a:solidFill>
          </a:ln>
        </p:spPr>
        <p:txBody>
          <a:bodyPr>
            <a:normAutofit lnSpcReduction="10000"/>
          </a:bodyPr>
          <a:lstStyle/>
          <a:p>
            <a:r>
              <a:rPr lang="en-IE" sz="2400" dirty="0">
                <a:effectLst/>
                <a:latin typeface="Calibri" panose="020F0502020204030204" pitchFamily="34" charset="0"/>
                <a:ea typeface="Calibri" panose="020F0502020204030204" pitchFamily="34" charset="0"/>
                <a:cs typeface="Calibri" panose="020F0502020204030204" pitchFamily="34" charset="0"/>
              </a:rPr>
              <a:t>Based on the findings of the </a:t>
            </a:r>
            <a:r>
              <a:rPr lang="en-IE" sz="24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SECure International Early Warning System Learning Framework </a:t>
            </a:r>
            <a:r>
              <a:rPr lang="en-IE" sz="24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(IO1) </a:t>
            </a:r>
            <a:r>
              <a:rPr lang="en-IE" sz="2400" dirty="0">
                <a:effectLst/>
                <a:latin typeface="Calibri" panose="020F0502020204030204" pitchFamily="34" charset="0"/>
                <a:ea typeface="Calibri" panose="020F0502020204030204" pitchFamily="34" charset="0"/>
                <a:cs typeface="Calibri" panose="020F0502020204030204" pitchFamily="34" charset="0"/>
              </a:rPr>
              <a:t>, the SECure VET Package and learning model has been designed across six engaging training modules:-</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7" name="Rounded Rectangle 16">
            <a:extLst>
              <a:ext uri="{FF2B5EF4-FFF2-40B4-BE49-F238E27FC236}">
                <a16:creationId xmlns:a16="http://schemas.microsoft.com/office/drawing/2014/main" id="{55EC57C1-33DE-1216-353C-2D3394601420}"/>
              </a:ext>
            </a:extLst>
          </p:cNvPr>
          <p:cNvSpPr/>
          <p:nvPr/>
        </p:nvSpPr>
        <p:spPr>
          <a:xfrm>
            <a:off x="2962494" y="166765"/>
            <a:ext cx="9009846" cy="1145020"/>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Text Placeholder 5">
            <a:extLst>
              <a:ext uri="{FF2B5EF4-FFF2-40B4-BE49-F238E27FC236}">
                <a16:creationId xmlns:a16="http://schemas.microsoft.com/office/drawing/2014/main" id="{70A571B5-D1B8-88CE-9EAE-243C1C33F8BA}"/>
              </a:ext>
            </a:extLst>
          </p:cNvPr>
          <p:cNvSpPr txBox="1">
            <a:spLocks/>
          </p:cNvSpPr>
          <p:nvPr/>
        </p:nvSpPr>
        <p:spPr>
          <a:xfrm>
            <a:off x="3013348" y="557910"/>
            <a:ext cx="8944014"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lgn="l">
              <a:lnSpc>
                <a:spcPts val="1520"/>
              </a:lnSpc>
              <a:buClr>
                <a:srgbClr val="94C33D"/>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What is a business crisis and what are early detection mechanisms?</a:t>
            </a:r>
          </a:p>
          <a:p>
            <a:pPr marL="285750" indent="-285750" algn="l">
              <a:lnSpc>
                <a:spcPts val="1520"/>
              </a:lnSpc>
              <a:buClr>
                <a:srgbClr val="94C33D"/>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Knowing when –an overview of the 3 phases on SME/business crisis - main stages, the pre-crisis, the management and response stage itself and the post-crisis</a:t>
            </a:r>
          </a:p>
        </p:txBody>
      </p:sp>
      <p:sp>
        <p:nvSpPr>
          <p:cNvPr id="20" name="Rectangle 19">
            <a:extLst>
              <a:ext uri="{FF2B5EF4-FFF2-40B4-BE49-F238E27FC236}">
                <a16:creationId xmlns:a16="http://schemas.microsoft.com/office/drawing/2014/main" id="{F7F0EB08-604D-129F-741D-2948D51A8919}"/>
              </a:ext>
            </a:extLst>
          </p:cNvPr>
          <p:cNvSpPr/>
          <p:nvPr/>
        </p:nvSpPr>
        <p:spPr>
          <a:xfrm>
            <a:off x="5855677" y="189922"/>
            <a:ext cx="5975302"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THE FUNDAMENTALS </a:t>
            </a:r>
            <a:endParaRPr lang="en-US" sz="1700" b="1" dirty="0">
              <a:solidFill>
                <a:srgbClr val="B41F7A"/>
              </a:solidFill>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1F37A575-2ED8-1EBC-F2B2-1449E8AAF1DB}"/>
              </a:ext>
            </a:extLst>
          </p:cNvPr>
          <p:cNvCxnSpPr>
            <a:cxnSpLocks/>
          </p:cNvCxnSpPr>
          <p:nvPr/>
        </p:nvCxnSpPr>
        <p:spPr>
          <a:xfrm>
            <a:off x="2962494" y="529444"/>
            <a:ext cx="9009845"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7580A485-61BC-7608-B2CB-90500B2D835F}"/>
              </a:ext>
            </a:extLst>
          </p:cNvPr>
          <p:cNvSpPr/>
          <p:nvPr/>
        </p:nvSpPr>
        <p:spPr>
          <a:xfrm>
            <a:off x="2967295" y="1382668"/>
            <a:ext cx="9009846" cy="1094723"/>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Text Placeholder 5">
            <a:extLst>
              <a:ext uri="{FF2B5EF4-FFF2-40B4-BE49-F238E27FC236}">
                <a16:creationId xmlns:a16="http://schemas.microsoft.com/office/drawing/2014/main" id="{EFB34814-D436-4A99-1CB4-0BF730F067F4}"/>
              </a:ext>
            </a:extLst>
          </p:cNvPr>
          <p:cNvSpPr txBox="1">
            <a:spLocks/>
          </p:cNvSpPr>
          <p:nvPr/>
        </p:nvSpPr>
        <p:spPr>
          <a:xfrm>
            <a:off x="3018449" y="1773812"/>
            <a:ext cx="8938417"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520"/>
              </a:lnSpc>
              <a:buClr>
                <a:srgbClr val="94C33D"/>
              </a:buClr>
            </a:pPr>
            <a:r>
              <a:rPr lang="en-GB" sz="1600" dirty="0">
                <a:solidFill>
                  <a:srgbClr val="4B4B4B"/>
                </a:solidFill>
                <a:latin typeface="Calibri" panose="020F0502020204030204" pitchFamily="34" charset="0"/>
                <a:cs typeface="Calibri" panose="020F0502020204030204" pitchFamily="34" charset="0"/>
              </a:rPr>
              <a:t>You did not see this coming, it’s not usually something you’re prepared for, but once it happens, you wish you were, e.g.  natural crisis, weakening economy and calamities, market environment e.g., supply chains , technology related issues .</a:t>
            </a:r>
          </a:p>
        </p:txBody>
      </p:sp>
      <p:sp>
        <p:nvSpPr>
          <p:cNvPr id="24" name="Rectangle 23">
            <a:extLst>
              <a:ext uri="{FF2B5EF4-FFF2-40B4-BE49-F238E27FC236}">
                <a16:creationId xmlns:a16="http://schemas.microsoft.com/office/drawing/2014/main" id="{D263234C-8544-8496-E925-CA8F026DDDAF}"/>
              </a:ext>
            </a:extLst>
          </p:cNvPr>
          <p:cNvSpPr/>
          <p:nvPr/>
        </p:nvSpPr>
        <p:spPr>
          <a:xfrm>
            <a:off x="5860478" y="1405824"/>
            <a:ext cx="5975302" cy="353943"/>
          </a:xfrm>
          <a:prstGeom prst="rect">
            <a:avLst/>
          </a:prstGeom>
        </p:spPr>
        <p:txBody>
          <a:bodyPr wrap="square">
            <a:spAutoFit/>
          </a:bodyPr>
          <a:lstStyle/>
          <a:p>
            <a:pPr algn="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A CRISIS THAT COMES FROM EXTERNAL UNAVOIDABLE FACTORS</a:t>
            </a:r>
            <a:r>
              <a:rPr lang="en-IE" sz="1700" b="1" dirty="0">
                <a:solidFill>
                  <a:schemeClr val="bg1"/>
                </a:solidFill>
                <a:highlight>
                  <a:srgbClr val="B41F7A"/>
                </a:highlight>
                <a:latin typeface="Calibri" panose="020F0502020204030204" pitchFamily="34" charset="0"/>
                <a:cs typeface="Calibri" panose="020F0502020204030204" pitchFamily="34" charset="0"/>
              </a:rPr>
              <a:t> </a:t>
            </a:r>
            <a:endParaRPr lang="en-US" sz="1700" b="1" dirty="0">
              <a:solidFill>
                <a:schemeClr val="bg1"/>
              </a:solidFill>
              <a:highlight>
                <a:srgbClr val="B41F7A"/>
              </a:highlight>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920CF90D-E0D8-A668-9DCD-8727CE29DB81}"/>
              </a:ext>
            </a:extLst>
          </p:cNvPr>
          <p:cNvCxnSpPr>
            <a:cxnSpLocks/>
          </p:cNvCxnSpPr>
          <p:nvPr/>
        </p:nvCxnSpPr>
        <p:spPr>
          <a:xfrm>
            <a:off x="2962494" y="1745346"/>
            <a:ext cx="9060698"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25D18A4-7E7D-2EDA-6680-A7CBAB8377B4}"/>
              </a:ext>
            </a:extLst>
          </p:cNvPr>
          <p:cNvSpPr/>
          <p:nvPr/>
        </p:nvSpPr>
        <p:spPr>
          <a:xfrm>
            <a:off x="2968052" y="2572320"/>
            <a:ext cx="8989309" cy="1513058"/>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Text Placeholder 5">
            <a:extLst>
              <a:ext uri="{FF2B5EF4-FFF2-40B4-BE49-F238E27FC236}">
                <a16:creationId xmlns:a16="http://schemas.microsoft.com/office/drawing/2014/main" id="{152C3B65-705B-FC5C-EDAD-B56FFE2E7561}"/>
              </a:ext>
            </a:extLst>
          </p:cNvPr>
          <p:cNvSpPr txBox="1">
            <a:spLocks/>
          </p:cNvSpPr>
          <p:nvPr/>
        </p:nvSpPr>
        <p:spPr>
          <a:xfrm>
            <a:off x="3017939" y="2963465"/>
            <a:ext cx="8947952"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lnSpc>
                <a:spcPts val="1520"/>
              </a:lnSpc>
              <a:buClr>
                <a:srgbClr val="F29E38"/>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Management skills and culture, </a:t>
            </a:r>
          </a:p>
          <a:p>
            <a:pPr marL="171450" indent="-171450" algn="l">
              <a:lnSpc>
                <a:spcPts val="1520"/>
              </a:lnSpc>
              <a:buClr>
                <a:srgbClr val="F29E38"/>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Product sales crisis, Customer base, dependency, relationships.</a:t>
            </a:r>
          </a:p>
          <a:p>
            <a:pPr marL="171450" indent="-171450" algn="l">
              <a:lnSpc>
                <a:spcPts val="1520"/>
              </a:lnSpc>
              <a:buClr>
                <a:srgbClr val="F29E38"/>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Data systems and tools of internal and external analysis within the business</a:t>
            </a:r>
          </a:p>
          <a:p>
            <a:pPr marL="171450" indent="-171450" algn="l">
              <a:lnSpc>
                <a:spcPts val="1520"/>
              </a:lnSpc>
              <a:buClr>
                <a:srgbClr val="F29E38"/>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Earnings and liquidity crisis</a:t>
            </a:r>
          </a:p>
          <a:p>
            <a:pPr marL="171450" indent="-171450" algn="l">
              <a:lnSpc>
                <a:spcPts val="1520"/>
              </a:lnSpc>
              <a:buClr>
                <a:srgbClr val="F29E38"/>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Operational crisis</a:t>
            </a:r>
          </a:p>
          <a:p>
            <a:pPr marL="171450" indent="-171450" algn="l">
              <a:lnSpc>
                <a:spcPts val="1520"/>
              </a:lnSpc>
              <a:buClr>
                <a:srgbClr val="F29E38"/>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Technology deficits – lack of skills and resources </a:t>
            </a:r>
          </a:p>
          <a:p>
            <a:pPr marL="171450" indent="-171450" algn="l">
              <a:lnSpc>
                <a:spcPts val="1520"/>
              </a:lnSpc>
              <a:buClr>
                <a:srgbClr val="F29E38"/>
              </a:buClr>
              <a:buFont typeface="Arial" panose="020B0604020202020204" pitchFamily="34" charset="0"/>
              <a:buChar char="•"/>
            </a:pPr>
            <a:r>
              <a:rPr lang="en-GB" sz="1600" dirty="0">
                <a:solidFill>
                  <a:srgbClr val="4B4B4B"/>
                </a:solidFill>
                <a:latin typeface="Calibri" panose="020F0502020204030204" pitchFamily="34" charset="0"/>
                <a:cs typeface="Calibri" panose="020F0502020204030204" pitchFamily="34" charset="0"/>
              </a:rPr>
              <a:t>Organisational/personnel crisis</a:t>
            </a:r>
          </a:p>
        </p:txBody>
      </p:sp>
      <p:sp>
        <p:nvSpPr>
          <p:cNvPr id="29" name="Rectangle 28">
            <a:extLst>
              <a:ext uri="{FF2B5EF4-FFF2-40B4-BE49-F238E27FC236}">
                <a16:creationId xmlns:a16="http://schemas.microsoft.com/office/drawing/2014/main" id="{BDD3F0A1-DF76-3CC5-EA43-D7F0F2F8F0B1}"/>
              </a:ext>
            </a:extLst>
          </p:cNvPr>
          <p:cNvSpPr/>
          <p:nvPr/>
        </p:nvSpPr>
        <p:spPr>
          <a:xfrm>
            <a:off x="5860479" y="2595477"/>
            <a:ext cx="5975302"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A CRISIS THAT COMES FROM INTERNAL FACTORS </a:t>
            </a:r>
            <a:endParaRPr lang="en-US" sz="1700" b="1" dirty="0">
              <a:solidFill>
                <a:srgbClr val="B41F7A"/>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2CAA178B-D257-47AD-3AE8-7D0126905FD7}"/>
              </a:ext>
            </a:extLst>
          </p:cNvPr>
          <p:cNvCxnSpPr>
            <a:cxnSpLocks/>
          </p:cNvCxnSpPr>
          <p:nvPr/>
        </p:nvCxnSpPr>
        <p:spPr>
          <a:xfrm>
            <a:off x="2944049" y="2934430"/>
            <a:ext cx="9012816"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529FD0A8-E1E8-3716-5B14-A030FDBBBC6C}"/>
              </a:ext>
            </a:extLst>
          </p:cNvPr>
          <p:cNvSpPr/>
          <p:nvPr/>
        </p:nvSpPr>
        <p:spPr>
          <a:xfrm>
            <a:off x="2980442" y="4197308"/>
            <a:ext cx="9009846" cy="392400"/>
          </a:xfrm>
          <a:prstGeom prst="roundRect">
            <a:avLst>
              <a:gd name="adj" fmla="val 31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6" name="Rectangle 45">
            <a:extLst>
              <a:ext uri="{FF2B5EF4-FFF2-40B4-BE49-F238E27FC236}">
                <a16:creationId xmlns:a16="http://schemas.microsoft.com/office/drawing/2014/main" id="{68030157-0956-DA93-62D7-1169188D5467}"/>
              </a:ext>
            </a:extLst>
          </p:cNvPr>
          <p:cNvSpPr/>
          <p:nvPr/>
        </p:nvSpPr>
        <p:spPr>
          <a:xfrm>
            <a:off x="3510035" y="4219575"/>
            <a:ext cx="8320943"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LEADERSHIP CULTURE, STAKEHOLDER MANAGEMENT AND COMMUNICATIONS</a:t>
            </a:r>
          </a:p>
        </p:txBody>
      </p:sp>
      <p:sp>
        <p:nvSpPr>
          <p:cNvPr id="49" name="Rounded Rectangle 48">
            <a:extLst>
              <a:ext uri="{FF2B5EF4-FFF2-40B4-BE49-F238E27FC236}">
                <a16:creationId xmlns:a16="http://schemas.microsoft.com/office/drawing/2014/main" id="{777D8D7E-0D9A-0455-CBEF-1371A6716F34}"/>
              </a:ext>
            </a:extLst>
          </p:cNvPr>
          <p:cNvSpPr/>
          <p:nvPr/>
        </p:nvSpPr>
        <p:spPr>
          <a:xfrm>
            <a:off x="2980442" y="4701081"/>
            <a:ext cx="9009846" cy="518349"/>
          </a:xfrm>
          <a:prstGeom prst="roundRect">
            <a:avLst>
              <a:gd name="adj" fmla="val 30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0" name="Rectangle 49">
            <a:extLst>
              <a:ext uri="{FF2B5EF4-FFF2-40B4-BE49-F238E27FC236}">
                <a16:creationId xmlns:a16="http://schemas.microsoft.com/office/drawing/2014/main" id="{ADF52507-0383-9169-CA75-DFEBCD0269F8}"/>
              </a:ext>
            </a:extLst>
          </p:cNvPr>
          <p:cNvSpPr/>
          <p:nvPr/>
        </p:nvSpPr>
        <p:spPr>
          <a:xfrm>
            <a:off x="5855676" y="4723452"/>
            <a:ext cx="6101189" cy="486543"/>
          </a:xfrm>
          <a:prstGeom prst="rect">
            <a:avLst/>
          </a:prstGeom>
        </p:spPr>
        <p:txBody>
          <a:bodyPr wrap="square">
            <a:spAutoFit/>
          </a:bodyPr>
          <a:lstStyle/>
          <a:p>
            <a:pPr algn="r">
              <a:lnSpc>
                <a:spcPts val="1540"/>
              </a:lnSpc>
            </a:pP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UNDERSTANDING FINANCIAL AND LIQUIDITY RATIOS &amp; INSOLVENCY AS A RESTRUCTURING APPROACH</a:t>
            </a:r>
          </a:p>
        </p:txBody>
      </p:sp>
      <p:sp>
        <p:nvSpPr>
          <p:cNvPr id="51" name="Rounded Rectangle 50">
            <a:extLst>
              <a:ext uri="{FF2B5EF4-FFF2-40B4-BE49-F238E27FC236}">
                <a16:creationId xmlns:a16="http://schemas.microsoft.com/office/drawing/2014/main" id="{9639D44A-E93B-DC5B-8D95-6C4C97BF0661}"/>
              </a:ext>
            </a:extLst>
          </p:cNvPr>
          <p:cNvSpPr/>
          <p:nvPr/>
        </p:nvSpPr>
        <p:spPr>
          <a:xfrm>
            <a:off x="3013347" y="5336331"/>
            <a:ext cx="9009846" cy="1366924"/>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2" name="Text Placeholder 5">
            <a:extLst>
              <a:ext uri="{FF2B5EF4-FFF2-40B4-BE49-F238E27FC236}">
                <a16:creationId xmlns:a16="http://schemas.microsoft.com/office/drawing/2014/main" id="{78EF06B1-79E9-0704-E024-BFD25937B8B6}"/>
              </a:ext>
            </a:extLst>
          </p:cNvPr>
          <p:cNvSpPr txBox="1">
            <a:spLocks/>
          </p:cNvSpPr>
          <p:nvPr/>
        </p:nvSpPr>
        <p:spPr>
          <a:xfrm>
            <a:off x="3067106" y="5745569"/>
            <a:ext cx="8889760" cy="529301"/>
          </a:xfrm>
          <a:prstGeom prst="rect">
            <a:avLst/>
          </a:prstGeom>
        </p:spPr>
        <p:txBody>
          <a:bodyPr vert="horz" lIns="91440" tIns="45720" rIns="91440" bIns="45720" numCol="1"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520"/>
              </a:lnSpc>
              <a:buClr>
                <a:srgbClr val="F29E38"/>
              </a:buClr>
            </a:pPr>
            <a:r>
              <a:rPr lang="en-GB" sz="1600" dirty="0">
                <a:solidFill>
                  <a:srgbClr val="4B4B4B"/>
                </a:solidFill>
                <a:latin typeface="Calibri" panose="020F0502020204030204" pitchFamily="34" charset="0"/>
                <a:cs typeface="Calibri" panose="020F0502020204030204" pitchFamily="34" charset="0"/>
              </a:rPr>
              <a:t>As an SME with limited resources, how can you implement early warning systems that enable you to detect crises at an early stage before they take on dimensions that threaten the company's existence.</a:t>
            </a:r>
          </a:p>
        </p:txBody>
      </p:sp>
      <p:sp>
        <p:nvSpPr>
          <p:cNvPr id="53" name="Rectangle 52">
            <a:extLst>
              <a:ext uri="{FF2B5EF4-FFF2-40B4-BE49-F238E27FC236}">
                <a16:creationId xmlns:a16="http://schemas.microsoft.com/office/drawing/2014/main" id="{A6E1A3DB-C358-5E1A-FC80-75C73A25FF48}"/>
              </a:ext>
            </a:extLst>
          </p:cNvPr>
          <p:cNvSpPr/>
          <p:nvPr/>
        </p:nvSpPr>
        <p:spPr>
          <a:xfrm>
            <a:off x="3527984" y="5387397"/>
            <a:ext cx="8302994" cy="353943"/>
          </a:xfrm>
          <a:prstGeom prst="rect">
            <a:avLst/>
          </a:prstGeom>
        </p:spPr>
        <p:txBody>
          <a:bodyPr wrap="square">
            <a:spAutoFit/>
          </a:bodyPr>
          <a:lstStyle/>
          <a:p>
            <a:pPr algn="r"/>
            <a:r>
              <a:rPr lang="en-IE" sz="1700" b="1">
                <a:solidFill>
                  <a:srgbClr val="B41F7A"/>
                </a:solidFill>
                <a:latin typeface="Calibri" panose="020F0502020204030204" pitchFamily="34" charset="0"/>
                <a:ea typeface="Calibri" panose="020F0502020204030204" pitchFamily="34" charset="0"/>
                <a:cs typeface="Calibri" panose="020F0502020204030204" pitchFamily="34" charset="0"/>
              </a:rPr>
              <a:t>EARLY WARNING SYSTEMS </a:t>
            </a:r>
            <a:endPar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48E79B4A-2FC3-30C4-023E-4DA3AB0B8C49}"/>
              </a:ext>
            </a:extLst>
          </p:cNvPr>
          <p:cNvCxnSpPr>
            <a:cxnSpLocks/>
          </p:cNvCxnSpPr>
          <p:nvPr/>
        </p:nvCxnSpPr>
        <p:spPr>
          <a:xfrm>
            <a:off x="2944049" y="5709308"/>
            <a:ext cx="9079143"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57" name="Text Placeholder 4">
            <a:extLst>
              <a:ext uri="{FF2B5EF4-FFF2-40B4-BE49-F238E27FC236}">
                <a16:creationId xmlns:a16="http://schemas.microsoft.com/office/drawing/2014/main" id="{496F6F45-D811-6B5B-132C-DE6E739F8E65}"/>
              </a:ext>
            </a:extLst>
          </p:cNvPr>
          <p:cNvSpPr txBox="1">
            <a:spLocks/>
          </p:cNvSpPr>
          <p:nvPr/>
        </p:nvSpPr>
        <p:spPr>
          <a:xfrm>
            <a:off x="2569773" y="14237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MODULE 01</a:t>
            </a:r>
            <a:endParaRPr lang="en-US" sz="1600" dirty="0">
              <a:solidFill>
                <a:schemeClr val="bg1"/>
              </a:solidFill>
              <a:latin typeface="Calibri" panose="020F0502020204030204" pitchFamily="34" charset="0"/>
              <a:cs typeface="Calibri" panose="020F0502020204030204" pitchFamily="34" charset="0"/>
            </a:endParaRPr>
          </a:p>
        </p:txBody>
      </p:sp>
      <p:sp>
        <p:nvSpPr>
          <p:cNvPr id="62" name="Text Placeholder 4">
            <a:extLst>
              <a:ext uri="{FF2B5EF4-FFF2-40B4-BE49-F238E27FC236}">
                <a16:creationId xmlns:a16="http://schemas.microsoft.com/office/drawing/2014/main" id="{16534864-1C25-1182-C98F-DD21FEECF91E}"/>
              </a:ext>
            </a:extLst>
          </p:cNvPr>
          <p:cNvSpPr txBox="1">
            <a:spLocks/>
          </p:cNvSpPr>
          <p:nvPr/>
        </p:nvSpPr>
        <p:spPr>
          <a:xfrm>
            <a:off x="2569773" y="1377379"/>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MODULE 02</a:t>
            </a:r>
            <a:endParaRPr lang="en-US" sz="1600" dirty="0">
              <a:solidFill>
                <a:schemeClr val="bg1"/>
              </a:solidFill>
              <a:latin typeface="Calibri" panose="020F0502020204030204" pitchFamily="34" charset="0"/>
              <a:cs typeface="Calibri" panose="020F0502020204030204" pitchFamily="34" charset="0"/>
            </a:endParaRPr>
          </a:p>
        </p:txBody>
      </p:sp>
      <p:sp>
        <p:nvSpPr>
          <p:cNvPr id="64" name="Text Placeholder 4">
            <a:extLst>
              <a:ext uri="{FF2B5EF4-FFF2-40B4-BE49-F238E27FC236}">
                <a16:creationId xmlns:a16="http://schemas.microsoft.com/office/drawing/2014/main" id="{A5F664FE-7982-7DC0-7903-5F2A59708D6F}"/>
              </a:ext>
            </a:extLst>
          </p:cNvPr>
          <p:cNvSpPr txBox="1">
            <a:spLocks/>
          </p:cNvSpPr>
          <p:nvPr/>
        </p:nvSpPr>
        <p:spPr>
          <a:xfrm>
            <a:off x="2569773" y="2555744"/>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MODULE 03</a:t>
            </a:r>
            <a:endParaRPr lang="en-US" sz="1600" dirty="0">
              <a:solidFill>
                <a:schemeClr val="bg1"/>
              </a:solidFill>
              <a:latin typeface="Calibri" panose="020F0502020204030204" pitchFamily="34" charset="0"/>
              <a:cs typeface="Calibri" panose="020F0502020204030204" pitchFamily="34" charset="0"/>
            </a:endParaRPr>
          </a:p>
        </p:txBody>
      </p:sp>
      <p:sp>
        <p:nvSpPr>
          <p:cNvPr id="65" name="Text Placeholder 4">
            <a:extLst>
              <a:ext uri="{FF2B5EF4-FFF2-40B4-BE49-F238E27FC236}">
                <a16:creationId xmlns:a16="http://schemas.microsoft.com/office/drawing/2014/main" id="{CB0473A0-F62E-1EE0-F713-F5CC99DD5045}"/>
              </a:ext>
            </a:extLst>
          </p:cNvPr>
          <p:cNvSpPr txBox="1">
            <a:spLocks/>
          </p:cNvSpPr>
          <p:nvPr/>
        </p:nvSpPr>
        <p:spPr>
          <a:xfrm>
            <a:off x="2569773" y="4208602"/>
            <a:ext cx="1463952" cy="392400"/>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MODULE 04</a:t>
            </a:r>
            <a:endParaRPr lang="en-US" sz="1600" dirty="0">
              <a:solidFill>
                <a:schemeClr val="bg1"/>
              </a:solidFill>
              <a:latin typeface="Calibri" panose="020F0502020204030204" pitchFamily="34" charset="0"/>
              <a:cs typeface="Calibri" panose="020F0502020204030204" pitchFamily="34" charset="0"/>
            </a:endParaRPr>
          </a:p>
        </p:txBody>
      </p:sp>
      <p:sp>
        <p:nvSpPr>
          <p:cNvPr id="66" name="Text Placeholder 4">
            <a:extLst>
              <a:ext uri="{FF2B5EF4-FFF2-40B4-BE49-F238E27FC236}">
                <a16:creationId xmlns:a16="http://schemas.microsoft.com/office/drawing/2014/main" id="{0B100C19-528C-CBCC-D5B7-058C07509ECC}"/>
              </a:ext>
            </a:extLst>
          </p:cNvPr>
          <p:cNvSpPr txBox="1">
            <a:spLocks/>
          </p:cNvSpPr>
          <p:nvPr/>
        </p:nvSpPr>
        <p:spPr>
          <a:xfrm>
            <a:off x="2569773" y="4715494"/>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MODULE 05</a:t>
            </a:r>
            <a:endParaRPr lang="en-US" sz="1600" dirty="0">
              <a:solidFill>
                <a:schemeClr val="bg1"/>
              </a:solidFill>
              <a:latin typeface="Calibri" panose="020F0502020204030204" pitchFamily="34" charset="0"/>
              <a:cs typeface="Calibri" panose="020F0502020204030204" pitchFamily="34" charset="0"/>
            </a:endParaRPr>
          </a:p>
        </p:txBody>
      </p:sp>
      <p:sp>
        <p:nvSpPr>
          <p:cNvPr id="69" name="Text Placeholder 4">
            <a:extLst>
              <a:ext uri="{FF2B5EF4-FFF2-40B4-BE49-F238E27FC236}">
                <a16:creationId xmlns:a16="http://schemas.microsoft.com/office/drawing/2014/main" id="{43DCCEA6-6A2A-CCBA-2094-FA8DC0EC4CA1}"/>
              </a:ext>
            </a:extLst>
          </p:cNvPr>
          <p:cNvSpPr txBox="1">
            <a:spLocks/>
          </p:cNvSpPr>
          <p:nvPr/>
        </p:nvSpPr>
        <p:spPr>
          <a:xfrm>
            <a:off x="2559632" y="533367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MODULE 06</a:t>
            </a:r>
            <a:endParaRPr lang="en-US"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0833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AFBDBD-B693-7D37-DC88-A311BD1DC201}"/>
              </a:ext>
            </a:extLst>
          </p:cNvPr>
          <p:cNvSpPr>
            <a:spLocks noGrp="1"/>
          </p:cNvSpPr>
          <p:nvPr>
            <p:ph type="body" sz="quarter" idx="18"/>
          </p:nvPr>
        </p:nvSpPr>
        <p:spPr>
          <a:xfrm>
            <a:off x="633709" y="1538864"/>
            <a:ext cx="5625646" cy="4237488"/>
          </a:xfrm>
        </p:spPr>
        <p:txBody>
          <a:bodyPr>
            <a:normAutofit fontScale="92500" lnSpcReduction="20000"/>
          </a:bodyPr>
          <a:lstStyle/>
          <a:p>
            <a:pPr marL="12700" indent="-12700">
              <a:lnSpc>
                <a:spcPct val="110000"/>
              </a:lnSpc>
            </a:pPr>
            <a:r>
              <a:rPr lang="en-US" dirty="0"/>
              <a:t>Global financial markets have been subjected to gyrations that seem to come in greater numbers. These have been associated with so called </a:t>
            </a:r>
            <a:r>
              <a:rPr lang="en-US" b="1" dirty="0"/>
              <a:t>domino effects</a:t>
            </a:r>
            <a:r>
              <a:rPr lang="en-US" dirty="0"/>
              <a:t>, chain reactions caused by something unexpected. Often times a chain reaction occurs because there is linkage between markets, economies, societies and politics.</a:t>
            </a:r>
          </a:p>
          <a:p>
            <a:pPr marL="12700" indent="-12700">
              <a:lnSpc>
                <a:spcPct val="110000"/>
              </a:lnSpc>
            </a:pPr>
            <a:r>
              <a:rPr lang="en-GB" sz="2400" b="0" i="0" dirty="0">
                <a:solidFill>
                  <a:schemeClr val="bg2"/>
                </a:solidFill>
                <a:effectLst/>
              </a:rPr>
              <a:t>SMEs are the first and the most important victims of a prolonged economic crisis, because of their limited financial resources and dependence on banks’ lending, paying such high interest rates. </a:t>
            </a:r>
            <a:endParaRPr lang="en-GB" sz="2400" dirty="0">
              <a:solidFill>
                <a:schemeClr val="bg2"/>
              </a:solidFill>
            </a:endParaRPr>
          </a:p>
          <a:p>
            <a:pPr marL="12700" indent="-12700"/>
            <a:endParaRPr lang="en-US" dirty="0"/>
          </a:p>
          <a:p>
            <a:pPr marL="12700" indent="-12700"/>
            <a:endParaRPr lang="en-US" dirty="0"/>
          </a:p>
        </p:txBody>
      </p:sp>
      <p:sp>
        <p:nvSpPr>
          <p:cNvPr id="2" name="Text Placeholder 1">
            <a:extLst>
              <a:ext uri="{FF2B5EF4-FFF2-40B4-BE49-F238E27FC236}">
                <a16:creationId xmlns:a16="http://schemas.microsoft.com/office/drawing/2014/main" id="{63D9BCA4-B1FB-404A-AFA2-3BB7ED57A05A}"/>
              </a:ext>
            </a:extLst>
          </p:cNvPr>
          <p:cNvSpPr>
            <a:spLocks noGrp="1"/>
          </p:cNvSpPr>
          <p:nvPr>
            <p:ph type="body" sz="quarter" idx="16"/>
          </p:nvPr>
        </p:nvSpPr>
        <p:spPr/>
        <p:txBody>
          <a:bodyPr>
            <a:normAutofit lnSpcReduction="10000"/>
          </a:bodyPr>
          <a:lstStyle/>
          <a:p>
            <a:r>
              <a:rPr lang="en-US" dirty="0"/>
              <a:t>Domino Effect</a:t>
            </a:r>
          </a:p>
        </p:txBody>
      </p:sp>
      <p:grpSp>
        <p:nvGrpSpPr>
          <p:cNvPr id="3" name="Graphic 126">
            <a:extLst>
              <a:ext uri="{FF2B5EF4-FFF2-40B4-BE49-F238E27FC236}">
                <a16:creationId xmlns:a16="http://schemas.microsoft.com/office/drawing/2014/main" id="{CE51B6A4-95AB-C6C5-0123-FD9B4022CFD6}"/>
              </a:ext>
            </a:extLst>
          </p:cNvPr>
          <p:cNvGrpSpPr/>
          <p:nvPr/>
        </p:nvGrpSpPr>
        <p:grpSpPr>
          <a:xfrm>
            <a:off x="9790812" y="4454436"/>
            <a:ext cx="1767479" cy="1760592"/>
            <a:chOff x="9877550" y="2119962"/>
            <a:chExt cx="1455145" cy="1449475"/>
          </a:xfrm>
          <a:solidFill>
            <a:schemeClr val="bg1"/>
          </a:solidFill>
        </p:grpSpPr>
        <p:sp>
          <p:nvSpPr>
            <p:cNvPr id="5" name="Freeform 4">
              <a:extLst>
                <a:ext uri="{FF2B5EF4-FFF2-40B4-BE49-F238E27FC236}">
                  <a16:creationId xmlns:a16="http://schemas.microsoft.com/office/drawing/2014/main" id="{B2DE7FD6-F718-7B74-6878-95A95CFAEC2D}"/>
                </a:ext>
              </a:extLst>
            </p:cNvPr>
            <p:cNvSpPr/>
            <p:nvPr/>
          </p:nvSpPr>
          <p:spPr>
            <a:xfrm>
              <a:off x="9877550" y="2119962"/>
              <a:ext cx="1455145" cy="1449475"/>
            </a:xfrm>
            <a:custGeom>
              <a:avLst/>
              <a:gdLst>
                <a:gd name="connsiteX0" fmla="*/ 1455145 w 1455145"/>
                <a:gd name="connsiteY0" fmla="*/ 232737 h 1449475"/>
                <a:gd name="connsiteX1" fmla="*/ 1432820 w 1455145"/>
                <a:gd name="connsiteY1" fmla="*/ 353755 h 1449475"/>
                <a:gd name="connsiteX2" fmla="*/ 1346398 w 1455145"/>
                <a:gd name="connsiteY2" fmla="*/ 846111 h 1449475"/>
                <a:gd name="connsiteX3" fmla="*/ 1262137 w 1455145"/>
                <a:gd name="connsiteY3" fmla="*/ 1324421 h 1449475"/>
                <a:gd name="connsiteX4" fmla="*/ 1113060 w 1455145"/>
                <a:gd name="connsiteY4" fmla="*/ 1428511 h 1449475"/>
                <a:gd name="connsiteX5" fmla="*/ 763413 w 1455145"/>
                <a:gd name="connsiteY5" fmla="*/ 1367282 h 1449475"/>
                <a:gd name="connsiteX6" fmla="*/ 742888 w 1455145"/>
                <a:gd name="connsiteY6" fmla="*/ 1369443 h 1449475"/>
                <a:gd name="connsiteX7" fmla="*/ 548080 w 1455145"/>
                <a:gd name="connsiteY7" fmla="*/ 1440037 h 1449475"/>
                <a:gd name="connsiteX8" fmla="*/ 400083 w 1455145"/>
                <a:gd name="connsiteY8" fmla="*/ 1396095 h 1449475"/>
                <a:gd name="connsiteX9" fmla="*/ 383519 w 1455145"/>
                <a:gd name="connsiteY9" fmla="*/ 1361879 h 1449475"/>
                <a:gd name="connsiteX10" fmla="*/ 9746 w 1455145"/>
                <a:gd name="connsiteY10" fmla="*/ 335026 h 1449475"/>
                <a:gd name="connsiteX11" fmla="*/ 52957 w 1455145"/>
                <a:gd name="connsiteY11" fmla="*/ 185554 h 1449475"/>
                <a:gd name="connsiteX12" fmla="*/ 86085 w 1455145"/>
                <a:gd name="connsiteY12" fmla="*/ 169346 h 1449475"/>
                <a:gd name="connsiteX13" fmla="*/ 526114 w 1455145"/>
                <a:gd name="connsiteY13" fmla="*/ 9069 h 1449475"/>
                <a:gd name="connsiteX14" fmla="*/ 689595 w 1455145"/>
                <a:gd name="connsiteY14" fmla="*/ 85426 h 1449475"/>
                <a:gd name="connsiteX15" fmla="*/ 727404 w 1455145"/>
                <a:gd name="connsiteY15" fmla="*/ 182313 h 1449475"/>
                <a:gd name="connsiteX16" fmla="*/ 738567 w 1455145"/>
                <a:gd name="connsiteY16" fmla="*/ 120003 h 1449475"/>
                <a:gd name="connsiteX17" fmla="*/ 831830 w 1455145"/>
                <a:gd name="connsiteY17" fmla="*/ 15553 h 1449475"/>
                <a:gd name="connsiteX18" fmla="*/ 916091 w 1455145"/>
                <a:gd name="connsiteY18" fmla="*/ 20235 h 1449475"/>
                <a:gd name="connsiteX19" fmla="*/ 1343877 w 1455145"/>
                <a:gd name="connsiteY19" fmla="*/ 95511 h 1449475"/>
                <a:gd name="connsiteX20" fmla="*/ 1453345 w 1455145"/>
                <a:gd name="connsiteY20" fmla="*/ 198881 h 1449475"/>
                <a:gd name="connsiteX21" fmla="*/ 1454785 w 1455145"/>
                <a:gd name="connsiteY21" fmla="*/ 201042 h 1449475"/>
                <a:gd name="connsiteX22" fmla="*/ 1455145 w 1455145"/>
                <a:gd name="connsiteY22" fmla="*/ 232737 h 1449475"/>
                <a:gd name="connsiteX23" fmla="*/ 823188 w 1455145"/>
                <a:gd name="connsiteY23" fmla="*/ 595071 h 1449475"/>
                <a:gd name="connsiteX24" fmla="*/ 819227 w 1455145"/>
                <a:gd name="connsiteY24" fmla="*/ 582825 h 1449475"/>
                <a:gd name="connsiteX25" fmla="*/ 644584 w 1455145"/>
                <a:gd name="connsiteY25" fmla="*/ 102714 h 1449475"/>
                <a:gd name="connsiteX26" fmla="*/ 541238 w 1455145"/>
                <a:gd name="connsiteY26" fmla="*/ 55172 h 1449475"/>
                <a:gd name="connsiteX27" fmla="*/ 103729 w 1455145"/>
                <a:gd name="connsiteY27" fmla="*/ 214368 h 1449475"/>
                <a:gd name="connsiteX28" fmla="*/ 55117 w 1455145"/>
                <a:gd name="connsiteY28" fmla="*/ 319178 h 1449475"/>
                <a:gd name="connsiteX29" fmla="*/ 199153 w 1455145"/>
                <a:gd name="connsiteY29" fmla="*/ 715369 h 1449475"/>
                <a:gd name="connsiteX30" fmla="*/ 233722 w 1455145"/>
                <a:gd name="connsiteY30" fmla="*/ 809374 h 1449475"/>
                <a:gd name="connsiteX31" fmla="*/ 823188 w 1455145"/>
                <a:gd name="connsiteY31" fmla="*/ 595071 h 1449475"/>
                <a:gd name="connsiteX32" fmla="*/ 840112 w 1455145"/>
                <a:gd name="connsiteY32" fmla="*/ 640092 h 1449475"/>
                <a:gd name="connsiteX33" fmla="*/ 251006 w 1455145"/>
                <a:gd name="connsiteY33" fmla="*/ 854395 h 1449475"/>
                <a:gd name="connsiteX34" fmla="*/ 253887 w 1455145"/>
                <a:gd name="connsiteY34" fmla="*/ 864120 h 1449475"/>
                <a:gd name="connsiteX35" fmla="*/ 429970 w 1455145"/>
                <a:gd name="connsiteY35" fmla="*/ 1348192 h 1449475"/>
                <a:gd name="connsiteX36" fmla="*/ 531516 w 1455145"/>
                <a:gd name="connsiteY36" fmla="*/ 1394655 h 1449475"/>
                <a:gd name="connsiteX37" fmla="*/ 970105 w 1455145"/>
                <a:gd name="connsiteY37" fmla="*/ 1234738 h 1449475"/>
                <a:gd name="connsiteX38" fmla="*/ 1018357 w 1455145"/>
                <a:gd name="connsiteY38" fmla="*/ 1129928 h 1449475"/>
                <a:gd name="connsiteX39" fmla="*/ 914291 w 1455145"/>
                <a:gd name="connsiteY39" fmla="*/ 843230 h 1449475"/>
                <a:gd name="connsiteX40" fmla="*/ 840112 w 1455145"/>
                <a:gd name="connsiteY40" fmla="*/ 640092 h 1449475"/>
                <a:gd name="connsiteX41" fmla="*/ 1312550 w 1455145"/>
                <a:gd name="connsiteY41" fmla="*/ 752827 h 1449475"/>
                <a:gd name="connsiteX42" fmla="*/ 1315790 w 1455145"/>
                <a:gd name="connsiteY42" fmla="*/ 742382 h 1449475"/>
                <a:gd name="connsiteX43" fmla="*/ 1405093 w 1455145"/>
                <a:gd name="connsiteY43" fmla="*/ 233457 h 1449475"/>
                <a:gd name="connsiteX44" fmla="*/ 1343877 w 1455145"/>
                <a:gd name="connsiteY44" fmla="*/ 145215 h 1449475"/>
                <a:gd name="connsiteX45" fmla="*/ 877202 w 1455145"/>
                <a:gd name="connsiteY45" fmla="*/ 63095 h 1449475"/>
                <a:gd name="connsiteX46" fmla="*/ 787179 w 1455145"/>
                <a:gd name="connsiteY46" fmla="*/ 127206 h 1449475"/>
                <a:gd name="connsiteX47" fmla="*/ 762693 w 1455145"/>
                <a:gd name="connsiteY47" fmla="*/ 265513 h 1449475"/>
                <a:gd name="connsiteX48" fmla="*/ 763773 w 1455145"/>
                <a:gd name="connsiteY48" fmla="*/ 287483 h 1449475"/>
                <a:gd name="connsiteX49" fmla="*/ 903488 w 1455145"/>
                <a:gd name="connsiteY49" fmla="*/ 671427 h 1449475"/>
                <a:gd name="connsiteX50" fmla="*/ 915731 w 1455145"/>
                <a:gd name="connsiteY50" fmla="*/ 682233 h 1449475"/>
                <a:gd name="connsiteX51" fmla="*/ 1312550 w 1455145"/>
                <a:gd name="connsiteY51" fmla="*/ 752827 h 1449475"/>
                <a:gd name="connsiteX52" fmla="*/ 848394 w 1455145"/>
                <a:gd name="connsiteY52" fmla="*/ 1331625 h 1449475"/>
                <a:gd name="connsiteX53" fmla="*/ 852355 w 1455145"/>
                <a:gd name="connsiteY53" fmla="*/ 1333786 h 1449475"/>
                <a:gd name="connsiteX54" fmla="*/ 1124943 w 1455145"/>
                <a:gd name="connsiteY54" fmla="*/ 1381689 h 1449475"/>
                <a:gd name="connsiteX55" fmla="*/ 1213885 w 1455145"/>
                <a:gd name="connsiteY55" fmla="*/ 1317938 h 1449475"/>
                <a:gd name="connsiteX56" fmla="*/ 1292745 w 1455145"/>
                <a:gd name="connsiteY56" fmla="*/ 872044 h 1449475"/>
                <a:gd name="connsiteX57" fmla="*/ 1304988 w 1455145"/>
                <a:gd name="connsiteY57" fmla="*/ 800369 h 1449475"/>
                <a:gd name="connsiteX58" fmla="*/ 925454 w 1455145"/>
                <a:gd name="connsiteY58" fmla="*/ 733377 h 1449475"/>
                <a:gd name="connsiteX59" fmla="*/ 931215 w 1455145"/>
                <a:gd name="connsiteY59" fmla="*/ 749225 h 1449475"/>
                <a:gd name="connsiteX60" fmla="*/ 1064448 w 1455145"/>
                <a:gd name="connsiteY60" fmla="*/ 1115881 h 1449475"/>
                <a:gd name="connsiteX61" fmla="*/ 988469 w 1455145"/>
                <a:gd name="connsiteY61" fmla="*/ 1279760 h 1449475"/>
                <a:gd name="connsiteX62" fmla="*/ 879362 w 1455145"/>
                <a:gd name="connsiteY62" fmla="*/ 1319739 h 1449475"/>
                <a:gd name="connsiteX63" fmla="*/ 848394 w 1455145"/>
                <a:gd name="connsiteY63" fmla="*/ 1331625 h 14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55145" h="1449475">
                  <a:moveTo>
                    <a:pt x="1455145" y="232737"/>
                  </a:moveTo>
                  <a:cubicBezTo>
                    <a:pt x="1447583" y="273076"/>
                    <a:pt x="1439661" y="313416"/>
                    <a:pt x="1432820" y="353755"/>
                  </a:cubicBezTo>
                  <a:cubicBezTo>
                    <a:pt x="1404012" y="517994"/>
                    <a:pt x="1375205" y="681872"/>
                    <a:pt x="1346398" y="846111"/>
                  </a:cubicBezTo>
                  <a:cubicBezTo>
                    <a:pt x="1318311" y="1005668"/>
                    <a:pt x="1289864" y="1164864"/>
                    <a:pt x="1262137" y="1324421"/>
                  </a:cubicBezTo>
                  <a:cubicBezTo>
                    <a:pt x="1249174" y="1398977"/>
                    <a:pt x="1187599" y="1441837"/>
                    <a:pt x="1113060" y="1428511"/>
                  </a:cubicBezTo>
                  <a:cubicBezTo>
                    <a:pt x="996751" y="1407621"/>
                    <a:pt x="880082" y="1387451"/>
                    <a:pt x="763413" y="1367282"/>
                  </a:cubicBezTo>
                  <a:cubicBezTo>
                    <a:pt x="756932" y="1366201"/>
                    <a:pt x="749370" y="1367282"/>
                    <a:pt x="742888" y="1369443"/>
                  </a:cubicBezTo>
                  <a:cubicBezTo>
                    <a:pt x="677712" y="1392854"/>
                    <a:pt x="612896" y="1416625"/>
                    <a:pt x="548080" y="1440037"/>
                  </a:cubicBezTo>
                  <a:cubicBezTo>
                    <a:pt x="488665" y="1461647"/>
                    <a:pt x="434292" y="1445799"/>
                    <a:pt x="400083" y="1396095"/>
                  </a:cubicBezTo>
                  <a:cubicBezTo>
                    <a:pt x="392881" y="1385651"/>
                    <a:pt x="387840" y="1373765"/>
                    <a:pt x="383519" y="1361879"/>
                  </a:cubicBezTo>
                  <a:cubicBezTo>
                    <a:pt x="258928" y="1019715"/>
                    <a:pt x="134337" y="677550"/>
                    <a:pt x="9746" y="335026"/>
                  </a:cubicBezTo>
                  <a:cubicBezTo>
                    <a:pt x="-12219" y="274517"/>
                    <a:pt x="3264" y="220131"/>
                    <a:pt x="52957" y="185554"/>
                  </a:cubicBezTo>
                  <a:cubicBezTo>
                    <a:pt x="63039" y="178711"/>
                    <a:pt x="74562" y="173668"/>
                    <a:pt x="86085" y="169346"/>
                  </a:cubicBezTo>
                  <a:cubicBezTo>
                    <a:pt x="232641" y="115681"/>
                    <a:pt x="379198" y="62015"/>
                    <a:pt x="526114" y="9069"/>
                  </a:cubicBezTo>
                  <a:cubicBezTo>
                    <a:pt x="597412" y="-16863"/>
                    <a:pt x="663308" y="14112"/>
                    <a:pt x="689595" y="85426"/>
                  </a:cubicBezTo>
                  <a:cubicBezTo>
                    <a:pt x="701478" y="117842"/>
                    <a:pt x="713001" y="150257"/>
                    <a:pt x="727404" y="182313"/>
                  </a:cubicBezTo>
                  <a:cubicBezTo>
                    <a:pt x="731005" y="161423"/>
                    <a:pt x="734966" y="140893"/>
                    <a:pt x="738567" y="120003"/>
                  </a:cubicBezTo>
                  <a:cubicBezTo>
                    <a:pt x="748289" y="65977"/>
                    <a:pt x="778177" y="29599"/>
                    <a:pt x="831830" y="15553"/>
                  </a:cubicBezTo>
                  <a:cubicBezTo>
                    <a:pt x="860277" y="7989"/>
                    <a:pt x="888364" y="15192"/>
                    <a:pt x="916091" y="20235"/>
                  </a:cubicBezTo>
                  <a:cubicBezTo>
                    <a:pt x="1058687" y="45447"/>
                    <a:pt x="1201282" y="71379"/>
                    <a:pt x="1343877" y="95511"/>
                  </a:cubicBezTo>
                  <a:cubicBezTo>
                    <a:pt x="1401852" y="105236"/>
                    <a:pt x="1444342" y="143414"/>
                    <a:pt x="1453345" y="198881"/>
                  </a:cubicBezTo>
                  <a:cubicBezTo>
                    <a:pt x="1453345" y="199601"/>
                    <a:pt x="1454425" y="200321"/>
                    <a:pt x="1454785" y="201042"/>
                  </a:cubicBezTo>
                  <a:cubicBezTo>
                    <a:pt x="1455145" y="212207"/>
                    <a:pt x="1455145" y="222292"/>
                    <a:pt x="1455145" y="232737"/>
                  </a:cubicBezTo>
                  <a:close/>
                  <a:moveTo>
                    <a:pt x="823188" y="595071"/>
                  </a:moveTo>
                  <a:cubicBezTo>
                    <a:pt x="821388" y="590028"/>
                    <a:pt x="820307" y="586427"/>
                    <a:pt x="819227" y="582825"/>
                  </a:cubicBezTo>
                  <a:cubicBezTo>
                    <a:pt x="760893" y="422908"/>
                    <a:pt x="702918" y="262631"/>
                    <a:pt x="644584" y="102714"/>
                  </a:cubicBezTo>
                  <a:cubicBezTo>
                    <a:pt x="627299" y="55172"/>
                    <a:pt x="589130" y="37883"/>
                    <a:pt x="541238" y="55172"/>
                  </a:cubicBezTo>
                  <a:cubicBezTo>
                    <a:pt x="395402" y="108117"/>
                    <a:pt x="249566" y="161062"/>
                    <a:pt x="103729" y="214368"/>
                  </a:cubicBezTo>
                  <a:cubicBezTo>
                    <a:pt x="54037" y="232377"/>
                    <a:pt x="37113" y="269474"/>
                    <a:pt x="55117" y="319178"/>
                  </a:cubicBezTo>
                  <a:cubicBezTo>
                    <a:pt x="103009" y="451362"/>
                    <a:pt x="151261" y="583185"/>
                    <a:pt x="199153" y="715369"/>
                  </a:cubicBezTo>
                  <a:cubicBezTo>
                    <a:pt x="210316" y="746343"/>
                    <a:pt x="221839" y="777318"/>
                    <a:pt x="233722" y="809374"/>
                  </a:cubicBezTo>
                  <a:cubicBezTo>
                    <a:pt x="430691" y="737699"/>
                    <a:pt x="626219" y="666745"/>
                    <a:pt x="823188" y="595071"/>
                  </a:cubicBezTo>
                  <a:close/>
                  <a:moveTo>
                    <a:pt x="840112" y="640092"/>
                  </a:moveTo>
                  <a:cubicBezTo>
                    <a:pt x="643143" y="711767"/>
                    <a:pt x="447255" y="783081"/>
                    <a:pt x="251006" y="854395"/>
                  </a:cubicBezTo>
                  <a:cubicBezTo>
                    <a:pt x="252446" y="859078"/>
                    <a:pt x="252806" y="861599"/>
                    <a:pt x="253887" y="864120"/>
                  </a:cubicBezTo>
                  <a:cubicBezTo>
                    <a:pt x="312581" y="1025478"/>
                    <a:pt x="371276" y="1186835"/>
                    <a:pt x="429970" y="1348192"/>
                  </a:cubicBezTo>
                  <a:cubicBezTo>
                    <a:pt x="446535" y="1393934"/>
                    <a:pt x="485424" y="1411223"/>
                    <a:pt x="531516" y="1394655"/>
                  </a:cubicBezTo>
                  <a:cubicBezTo>
                    <a:pt x="677712" y="1341349"/>
                    <a:pt x="823908" y="1288044"/>
                    <a:pt x="970105" y="1234738"/>
                  </a:cubicBezTo>
                  <a:cubicBezTo>
                    <a:pt x="1019437" y="1216729"/>
                    <a:pt x="1036361" y="1179632"/>
                    <a:pt x="1018357" y="1129928"/>
                  </a:cubicBezTo>
                  <a:cubicBezTo>
                    <a:pt x="983788" y="1034482"/>
                    <a:pt x="948859" y="938676"/>
                    <a:pt x="914291" y="843230"/>
                  </a:cubicBezTo>
                  <a:cubicBezTo>
                    <a:pt x="889805" y="776238"/>
                    <a:pt x="865319" y="709246"/>
                    <a:pt x="840112" y="640092"/>
                  </a:cubicBezTo>
                  <a:close/>
                  <a:moveTo>
                    <a:pt x="1312550" y="752827"/>
                  </a:moveTo>
                  <a:cubicBezTo>
                    <a:pt x="1313990" y="748504"/>
                    <a:pt x="1315070" y="745623"/>
                    <a:pt x="1315790" y="742382"/>
                  </a:cubicBezTo>
                  <a:cubicBezTo>
                    <a:pt x="1345678" y="572740"/>
                    <a:pt x="1375565" y="403099"/>
                    <a:pt x="1405093" y="233457"/>
                  </a:cubicBezTo>
                  <a:cubicBezTo>
                    <a:pt x="1413015" y="188796"/>
                    <a:pt x="1388168" y="153139"/>
                    <a:pt x="1343877" y="145215"/>
                  </a:cubicBezTo>
                  <a:cubicBezTo>
                    <a:pt x="1188319" y="117481"/>
                    <a:pt x="1032760" y="90108"/>
                    <a:pt x="877202" y="63095"/>
                  </a:cubicBezTo>
                  <a:cubicBezTo>
                    <a:pt x="830030" y="54811"/>
                    <a:pt x="795461" y="79663"/>
                    <a:pt x="787179" y="127206"/>
                  </a:cubicBezTo>
                  <a:cubicBezTo>
                    <a:pt x="778897" y="173308"/>
                    <a:pt x="770615" y="219410"/>
                    <a:pt x="762693" y="265513"/>
                  </a:cubicBezTo>
                  <a:cubicBezTo>
                    <a:pt x="761613" y="272716"/>
                    <a:pt x="761253" y="281000"/>
                    <a:pt x="763773" y="287483"/>
                  </a:cubicBezTo>
                  <a:cubicBezTo>
                    <a:pt x="809865" y="415705"/>
                    <a:pt x="856676" y="543566"/>
                    <a:pt x="903488" y="671427"/>
                  </a:cubicBezTo>
                  <a:cubicBezTo>
                    <a:pt x="905288" y="676110"/>
                    <a:pt x="911050" y="681152"/>
                    <a:pt x="915731" y="682233"/>
                  </a:cubicBezTo>
                  <a:cubicBezTo>
                    <a:pt x="1047164" y="706004"/>
                    <a:pt x="1178956" y="729055"/>
                    <a:pt x="1312550" y="752827"/>
                  </a:cubicBezTo>
                  <a:close/>
                  <a:moveTo>
                    <a:pt x="848394" y="1331625"/>
                  </a:moveTo>
                  <a:cubicBezTo>
                    <a:pt x="850915" y="1333065"/>
                    <a:pt x="851635" y="1333425"/>
                    <a:pt x="852355" y="1333786"/>
                  </a:cubicBezTo>
                  <a:cubicBezTo>
                    <a:pt x="943098" y="1349993"/>
                    <a:pt x="1033840" y="1366561"/>
                    <a:pt x="1124943" y="1381689"/>
                  </a:cubicBezTo>
                  <a:cubicBezTo>
                    <a:pt x="1172115" y="1389612"/>
                    <a:pt x="1205603" y="1364760"/>
                    <a:pt x="1213885" y="1317938"/>
                  </a:cubicBezTo>
                  <a:cubicBezTo>
                    <a:pt x="1240172" y="1169187"/>
                    <a:pt x="1266458" y="1020795"/>
                    <a:pt x="1292745" y="872044"/>
                  </a:cubicBezTo>
                  <a:cubicBezTo>
                    <a:pt x="1297066" y="848633"/>
                    <a:pt x="1300667" y="824861"/>
                    <a:pt x="1304988" y="800369"/>
                  </a:cubicBezTo>
                  <a:cubicBezTo>
                    <a:pt x="1177876" y="778039"/>
                    <a:pt x="1052565" y="756068"/>
                    <a:pt x="925454" y="733377"/>
                  </a:cubicBezTo>
                  <a:cubicBezTo>
                    <a:pt x="927974" y="740581"/>
                    <a:pt x="929775" y="744903"/>
                    <a:pt x="931215" y="749225"/>
                  </a:cubicBezTo>
                  <a:cubicBezTo>
                    <a:pt x="975866" y="871323"/>
                    <a:pt x="1020157" y="993422"/>
                    <a:pt x="1064448" y="1115881"/>
                  </a:cubicBezTo>
                  <a:cubicBezTo>
                    <a:pt x="1090374" y="1187555"/>
                    <a:pt x="1059767" y="1253107"/>
                    <a:pt x="988469" y="1279760"/>
                  </a:cubicBezTo>
                  <a:cubicBezTo>
                    <a:pt x="952100" y="1293446"/>
                    <a:pt x="915731" y="1306412"/>
                    <a:pt x="879362" y="1319739"/>
                  </a:cubicBezTo>
                  <a:cubicBezTo>
                    <a:pt x="869640" y="1323341"/>
                    <a:pt x="859557" y="1327302"/>
                    <a:pt x="848394" y="1331625"/>
                  </a:cubicBezTo>
                  <a:close/>
                </a:path>
              </a:pathLst>
            </a:custGeom>
            <a:grpFill/>
            <a:ln w="359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0D51C8A-7546-484E-B4FE-BCA08395E09F}"/>
                </a:ext>
              </a:extLst>
            </p:cNvPr>
            <p:cNvSpPr/>
            <p:nvPr/>
          </p:nvSpPr>
          <p:spPr>
            <a:xfrm>
              <a:off x="10128556" y="2767258"/>
              <a:ext cx="774354" cy="760876"/>
            </a:xfrm>
            <a:custGeom>
              <a:avLst/>
              <a:gdLst>
                <a:gd name="connsiteX0" fmla="*/ 589106 w 774354"/>
                <a:gd name="connsiteY0" fmla="*/ 0 h 760876"/>
                <a:gd name="connsiteX1" fmla="*/ 663285 w 774354"/>
                <a:gd name="connsiteY1" fmla="*/ 203138 h 760876"/>
                <a:gd name="connsiteX2" fmla="*/ 767351 w 774354"/>
                <a:gd name="connsiteY2" fmla="*/ 489835 h 760876"/>
                <a:gd name="connsiteX3" fmla="*/ 719099 w 774354"/>
                <a:gd name="connsiteY3" fmla="*/ 594645 h 760876"/>
                <a:gd name="connsiteX4" fmla="*/ 280510 w 774354"/>
                <a:gd name="connsiteY4" fmla="*/ 754562 h 760876"/>
                <a:gd name="connsiteX5" fmla="*/ 178964 w 774354"/>
                <a:gd name="connsiteY5" fmla="*/ 708100 h 760876"/>
                <a:gd name="connsiteX6" fmla="*/ 2881 w 774354"/>
                <a:gd name="connsiteY6" fmla="*/ 224028 h 760876"/>
                <a:gd name="connsiteX7" fmla="*/ 0 w 774354"/>
                <a:gd name="connsiteY7" fmla="*/ 214303 h 760876"/>
                <a:gd name="connsiteX8" fmla="*/ 589106 w 774354"/>
                <a:gd name="connsiteY8" fmla="*/ 0 h 760876"/>
                <a:gd name="connsiteX9" fmla="*/ 712977 w 774354"/>
                <a:gd name="connsiteY9" fmla="*/ 494878 h 760876"/>
                <a:gd name="connsiteX10" fmla="*/ 641679 w 774354"/>
                <a:gd name="connsiteY10" fmla="*/ 423203 h 760876"/>
                <a:gd name="connsiteX11" fmla="*/ 568221 w 774354"/>
                <a:gd name="connsiteY11" fmla="*/ 495958 h 760876"/>
                <a:gd name="connsiteX12" fmla="*/ 640959 w 774354"/>
                <a:gd name="connsiteY12" fmla="*/ 567993 h 760876"/>
                <a:gd name="connsiteX13" fmla="*/ 712977 w 774354"/>
                <a:gd name="connsiteY13" fmla="*/ 494878 h 760876"/>
                <a:gd name="connsiteX14" fmla="*/ 401860 w 774354"/>
                <a:gd name="connsiteY14" fmla="*/ 474708 h 760876"/>
                <a:gd name="connsiteX15" fmla="*/ 473518 w 774354"/>
                <a:gd name="connsiteY15" fmla="*/ 401953 h 760876"/>
                <a:gd name="connsiteX16" fmla="*/ 400780 w 774354"/>
                <a:gd name="connsiteY16" fmla="*/ 329918 h 760876"/>
                <a:gd name="connsiteX17" fmla="*/ 328762 w 774354"/>
                <a:gd name="connsiteY17" fmla="*/ 402673 h 760876"/>
                <a:gd name="connsiteX18" fmla="*/ 401860 w 774354"/>
                <a:gd name="connsiteY18" fmla="*/ 474708 h 760876"/>
                <a:gd name="connsiteX19" fmla="*/ 444710 w 774354"/>
                <a:gd name="connsiteY19" fmla="*/ 155595 h 760876"/>
                <a:gd name="connsiteX20" fmla="*/ 517449 w 774354"/>
                <a:gd name="connsiteY20" fmla="*/ 226909 h 760876"/>
                <a:gd name="connsiteX21" fmla="*/ 589106 w 774354"/>
                <a:gd name="connsiteY21" fmla="*/ 155234 h 760876"/>
                <a:gd name="connsiteX22" fmla="*/ 516008 w 774354"/>
                <a:gd name="connsiteY22" fmla="*/ 82119 h 760876"/>
                <a:gd name="connsiteX23" fmla="*/ 444710 w 774354"/>
                <a:gd name="connsiteY23" fmla="*/ 155595 h 760876"/>
                <a:gd name="connsiteX24" fmla="*/ 205971 w 774354"/>
                <a:gd name="connsiteY24" fmla="*/ 626701 h 760876"/>
                <a:gd name="connsiteX25" fmla="*/ 277269 w 774354"/>
                <a:gd name="connsiteY25" fmla="*/ 699456 h 760876"/>
                <a:gd name="connsiteX26" fmla="*/ 350367 w 774354"/>
                <a:gd name="connsiteY26" fmla="*/ 627781 h 760876"/>
                <a:gd name="connsiteX27" fmla="*/ 278349 w 774354"/>
                <a:gd name="connsiteY27" fmla="*/ 554666 h 760876"/>
                <a:gd name="connsiteX28" fmla="*/ 205971 w 774354"/>
                <a:gd name="connsiteY28" fmla="*/ 626701 h 760876"/>
                <a:gd name="connsiteX29" fmla="*/ 153758 w 774354"/>
                <a:gd name="connsiteY29" fmla="*/ 215023 h 760876"/>
                <a:gd name="connsiteX30" fmla="*/ 81740 w 774354"/>
                <a:gd name="connsiteY30" fmla="*/ 287418 h 760876"/>
                <a:gd name="connsiteX31" fmla="*/ 154478 w 774354"/>
                <a:gd name="connsiteY31" fmla="*/ 359092 h 760876"/>
                <a:gd name="connsiteX32" fmla="*/ 226496 w 774354"/>
                <a:gd name="connsiteY32" fmla="*/ 286698 h 760876"/>
                <a:gd name="connsiteX33" fmla="*/ 153758 w 774354"/>
                <a:gd name="connsiteY33" fmla="*/ 215023 h 76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4354" h="760876">
                  <a:moveTo>
                    <a:pt x="589106" y="0"/>
                  </a:moveTo>
                  <a:cubicBezTo>
                    <a:pt x="614313" y="69153"/>
                    <a:pt x="638799" y="136145"/>
                    <a:pt x="663285" y="203138"/>
                  </a:cubicBezTo>
                  <a:cubicBezTo>
                    <a:pt x="698213" y="298583"/>
                    <a:pt x="732782" y="394389"/>
                    <a:pt x="767351" y="489835"/>
                  </a:cubicBezTo>
                  <a:cubicBezTo>
                    <a:pt x="785355" y="539539"/>
                    <a:pt x="768431" y="576637"/>
                    <a:pt x="719099" y="594645"/>
                  </a:cubicBezTo>
                  <a:cubicBezTo>
                    <a:pt x="572902" y="647951"/>
                    <a:pt x="426706" y="701257"/>
                    <a:pt x="280510" y="754562"/>
                  </a:cubicBezTo>
                  <a:cubicBezTo>
                    <a:pt x="234418" y="771490"/>
                    <a:pt x="195889" y="753842"/>
                    <a:pt x="178964" y="708100"/>
                  </a:cubicBezTo>
                  <a:cubicBezTo>
                    <a:pt x="119910" y="546743"/>
                    <a:pt x="61575" y="385385"/>
                    <a:pt x="2881" y="224028"/>
                  </a:cubicBezTo>
                  <a:cubicBezTo>
                    <a:pt x="1800" y="221506"/>
                    <a:pt x="1440" y="218625"/>
                    <a:pt x="0" y="214303"/>
                  </a:cubicBezTo>
                  <a:cubicBezTo>
                    <a:pt x="196249" y="143349"/>
                    <a:pt x="391777" y="72035"/>
                    <a:pt x="589106" y="0"/>
                  </a:cubicBezTo>
                  <a:close/>
                  <a:moveTo>
                    <a:pt x="712977" y="494878"/>
                  </a:moveTo>
                  <a:cubicBezTo>
                    <a:pt x="712977" y="455259"/>
                    <a:pt x="681289" y="423563"/>
                    <a:pt x="641679" y="423203"/>
                  </a:cubicBezTo>
                  <a:cubicBezTo>
                    <a:pt x="600989" y="423203"/>
                    <a:pt x="567861" y="455619"/>
                    <a:pt x="568221" y="495958"/>
                  </a:cubicBezTo>
                  <a:cubicBezTo>
                    <a:pt x="568581" y="535937"/>
                    <a:pt x="601709" y="568353"/>
                    <a:pt x="640959" y="567993"/>
                  </a:cubicBezTo>
                  <a:cubicBezTo>
                    <a:pt x="680929" y="567632"/>
                    <a:pt x="712977" y="534857"/>
                    <a:pt x="712977" y="494878"/>
                  </a:cubicBezTo>
                  <a:close/>
                  <a:moveTo>
                    <a:pt x="401860" y="474708"/>
                  </a:moveTo>
                  <a:cubicBezTo>
                    <a:pt x="441830" y="474708"/>
                    <a:pt x="473878" y="441932"/>
                    <a:pt x="473518" y="401953"/>
                  </a:cubicBezTo>
                  <a:cubicBezTo>
                    <a:pt x="473158" y="361974"/>
                    <a:pt x="440750" y="329918"/>
                    <a:pt x="400780" y="329918"/>
                  </a:cubicBezTo>
                  <a:cubicBezTo>
                    <a:pt x="361530" y="329918"/>
                    <a:pt x="328402" y="363414"/>
                    <a:pt x="328762" y="402673"/>
                  </a:cubicBezTo>
                  <a:cubicBezTo>
                    <a:pt x="329482" y="442653"/>
                    <a:pt x="361890" y="474708"/>
                    <a:pt x="401860" y="474708"/>
                  </a:cubicBezTo>
                  <a:close/>
                  <a:moveTo>
                    <a:pt x="444710" y="155595"/>
                  </a:moveTo>
                  <a:cubicBezTo>
                    <a:pt x="444710" y="195574"/>
                    <a:pt x="477479" y="227269"/>
                    <a:pt x="517449" y="226909"/>
                  </a:cubicBezTo>
                  <a:cubicBezTo>
                    <a:pt x="556338" y="226549"/>
                    <a:pt x="589106" y="194133"/>
                    <a:pt x="589106" y="155234"/>
                  </a:cubicBezTo>
                  <a:cubicBezTo>
                    <a:pt x="589106" y="114895"/>
                    <a:pt x="555978" y="81399"/>
                    <a:pt x="516008" y="82119"/>
                  </a:cubicBezTo>
                  <a:cubicBezTo>
                    <a:pt x="476398" y="83200"/>
                    <a:pt x="444710" y="115615"/>
                    <a:pt x="444710" y="155595"/>
                  </a:cubicBezTo>
                  <a:close/>
                  <a:moveTo>
                    <a:pt x="205971" y="626701"/>
                  </a:moveTo>
                  <a:cubicBezTo>
                    <a:pt x="205611" y="667040"/>
                    <a:pt x="237299" y="699096"/>
                    <a:pt x="277269" y="699456"/>
                  </a:cubicBezTo>
                  <a:cubicBezTo>
                    <a:pt x="317239" y="699816"/>
                    <a:pt x="349647" y="667761"/>
                    <a:pt x="350367" y="627781"/>
                  </a:cubicBezTo>
                  <a:cubicBezTo>
                    <a:pt x="350727" y="588883"/>
                    <a:pt x="317599" y="555026"/>
                    <a:pt x="278349" y="554666"/>
                  </a:cubicBezTo>
                  <a:cubicBezTo>
                    <a:pt x="238379" y="554666"/>
                    <a:pt x="205971" y="586722"/>
                    <a:pt x="205971" y="626701"/>
                  </a:cubicBezTo>
                  <a:close/>
                  <a:moveTo>
                    <a:pt x="153758" y="215023"/>
                  </a:moveTo>
                  <a:cubicBezTo>
                    <a:pt x="113428" y="215383"/>
                    <a:pt x="81380" y="247439"/>
                    <a:pt x="81740" y="287418"/>
                  </a:cubicBezTo>
                  <a:cubicBezTo>
                    <a:pt x="82100" y="327397"/>
                    <a:pt x="114508" y="359453"/>
                    <a:pt x="154478" y="359092"/>
                  </a:cubicBezTo>
                  <a:cubicBezTo>
                    <a:pt x="194808" y="358732"/>
                    <a:pt x="226496" y="326677"/>
                    <a:pt x="226496" y="286698"/>
                  </a:cubicBezTo>
                  <a:cubicBezTo>
                    <a:pt x="226136" y="246718"/>
                    <a:pt x="193728" y="214663"/>
                    <a:pt x="153758" y="215023"/>
                  </a:cubicBezTo>
                  <a:close/>
                </a:path>
              </a:pathLst>
            </a:custGeom>
            <a:solidFill>
              <a:srgbClr val="F16924"/>
            </a:solidFill>
            <a:ln w="35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AB04424-2190-CA7F-C34D-8A94CBDD01A7}"/>
                </a:ext>
              </a:extLst>
            </p:cNvPr>
            <p:cNvSpPr/>
            <p:nvPr/>
          </p:nvSpPr>
          <p:spPr>
            <a:xfrm>
              <a:off x="10639059" y="2188687"/>
              <a:ext cx="644684" cy="691305"/>
            </a:xfrm>
            <a:custGeom>
              <a:avLst/>
              <a:gdLst>
                <a:gd name="connsiteX0" fmla="*/ 551041 w 644684"/>
                <a:gd name="connsiteY0" fmla="*/ 691305 h 691305"/>
                <a:gd name="connsiteX1" fmla="*/ 153862 w 644684"/>
                <a:gd name="connsiteY1" fmla="*/ 620712 h 691305"/>
                <a:gd name="connsiteX2" fmla="*/ 141619 w 644684"/>
                <a:gd name="connsiteY2" fmla="*/ 609906 h 691305"/>
                <a:gd name="connsiteX3" fmla="*/ 1904 w 644684"/>
                <a:gd name="connsiteY3" fmla="*/ 225962 h 691305"/>
                <a:gd name="connsiteX4" fmla="*/ 824 w 644684"/>
                <a:gd name="connsiteY4" fmla="*/ 203991 h 691305"/>
                <a:gd name="connsiteX5" fmla="*/ 25310 w 644684"/>
                <a:gd name="connsiteY5" fmla="*/ 65685 h 691305"/>
                <a:gd name="connsiteX6" fmla="*/ 115332 w 644684"/>
                <a:gd name="connsiteY6" fmla="*/ 1574 h 691305"/>
                <a:gd name="connsiteX7" fmla="*/ 582008 w 644684"/>
                <a:gd name="connsiteY7" fmla="*/ 83694 h 691305"/>
                <a:gd name="connsiteX8" fmla="*/ 643224 w 644684"/>
                <a:gd name="connsiteY8" fmla="*/ 171936 h 691305"/>
                <a:gd name="connsiteX9" fmla="*/ 553921 w 644684"/>
                <a:gd name="connsiteY9" fmla="*/ 680860 h 691305"/>
                <a:gd name="connsiteX10" fmla="*/ 551041 w 644684"/>
                <a:gd name="connsiteY10" fmla="*/ 691305 h 691305"/>
                <a:gd name="connsiteX11" fmla="*/ 526195 w 644684"/>
                <a:gd name="connsiteY11" fmla="*/ 552639 h 691305"/>
                <a:gd name="connsiteX12" fmla="*/ 455257 w 644684"/>
                <a:gd name="connsiteY12" fmla="*/ 479164 h 691305"/>
                <a:gd name="connsiteX13" fmla="*/ 381799 w 644684"/>
                <a:gd name="connsiteY13" fmla="*/ 550838 h 691305"/>
                <a:gd name="connsiteX14" fmla="*/ 453096 w 644684"/>
                <a:gd name="connsiteY14" fmla="*/ 623953 h 691305"/>
                <a:gd name="connsiteX15" fmla="*/ 526195 w 644684"/>
                <a:gd name="connsiteY15" fmla="*/ 552639 h 691305"/>
                <a:gd name="connsiteX16" fmla="*/ 65280 w 644684"/>
                <a:gd name="connsiteY16" fmla="*/ 125834 h 691305"/>
                <a:gd name="connsiteX17" fmla="*/ 135137 w 644684"/>
                <a:gd name="connsiteY17" fmla="*/ 199669 h 691305"/>
                <a:gd name="connsiteX18" fmla="*/ 208956 w 644684"/>
                <a:gd name="connsiteY18" fmla="*/ 129436 h 691305"/>
                <a:gd name="connsiteX19" fmla="*/ 137658 w 644684"/>
                <a:gd name="connsiteY19" fmla="*/ 55600 h 691305"/>
                <a:gd name="connsiteX20" fmla="*/ 65280 w 644684"/>
                <a:gd name="connsiteY20" fmla="*/ 125834 h 691305"/>
                <a:gd name="connsiteX21" fmla="*/ 361634 w 644684"/>
                <a:gd name="connsiteY21" fmla="*/ 326810 h 691305"/>
                <a:gd name="connsiteX22" fmla="*/ 289616 w 644684"/>
                <a:gd name="connsiteY22" fmla="*/ 254416 h 691305"/>
                <a:gd name="connsiteX23" fmla="*/ 217598 w 644684"/>
                <a:gd name="connsiteY23" fmla="*/ 328251 h 691305"/>
                <a:gd name="connsiteX24" fmla="*/ 288896 w 644684"/>
                <a:gd name="connsiteY24" fmla="*/ 398845 h 691305"/>
                <a:gd name="connsiteX25" fmla="*/ 361634 w 644684"/>
                <a:gd name="connsiteY25" fmla="*/ 326810 h 691305"/>
                <a:gd name="connsiteX26" fmla="*/ 588850 w 644684"/>
                <a:gd name="connsiteY26" fmla="*/ 194627 h 691305"/>
                <a:gd name="connsiteX27" fmla="*/ 516832 w 644684"/>
                <a:gd name="connsiteY27" fmla="*/ 122953 h 691305"/>
                <a:gd name="connsiteX28" fmla="*/ 445174 w 644684"/>
                <a:gd name="connsiteY28" fmla="*/ 197148 h 691305"/>
                <a:gd name="connsiteX29" fmla="*/ 516832 w 644684"/>
                <a:gd name="connsiteY29" fmla="*/ 267382 h 691305"/>
                <a:gd name="connsiteX30" fmla="*/ 588850 w 644684"/>
                <a:gd name="connsiteY30" fmla="*/ 194627 h 69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4684" h="691305">
                  <a:moveTo>
                    <a:pt x="551041" y="691305"/>
                  </a:moveTo>
                  <a:cubicBezTo>
                    <a:pt x="417447" y="667534"/>
                    <a:pt x="285655" y="644483"/>
                    <a:pt x="153862" y="620712"/>
                  </a:cubicBezTo>
                  <a:cubicBezTo>
                    <a:pt x="149181" y="619991"/>
                    <a:pt x="143419" y="614589"/>
                    <a:pt x="141619" y="609906"/>
                  </a:cubicBezTo>
                  <a:cubicBezTo>
                    <a:pt x="94447" y="482045"/>
                    <a:pt x="47996" y="354184"/>
                    <a:pt x="1904" y="225962"/>
                  </a:cubicBezTo>
                  <a:cubicBezTo>
                    <a:pt x="-616" y="219119"/>
                    <a:pt x="-256" y="210835"/>
                    <a:pt x="824" y="203991"/>
                  </a:cubicBezTo>
                  <a:cubicBezTo>
                    <a:pt x="8746" y="157889"/>
                    <a:pt x="17028" y="111787"/>
                    <a:pt x="25310" y="65685"/>
                  </a:cubicBezTo>
                  <a:cubicBezTo>
                    <a:pt x="33592" y="18142"/>
                    <a:pt x="68161" y="-6710"/>
                    <a:pt x="115332" y="1574"/>
                  </a:cubicBezTo>
                  <a:cubicBezTo>
                    <a:pt x="270891" y="28947"/>
                    <a:pt x="426450" y="56321"/>
                    <a:pt x="582008" y="83694"/>
                  </a:cubicBezTo>
                  <a:cubicBezTo>
                    <a:pt x="626299" y="91618"/>
                    <a:pt x="651146" y="127275"/>
                    <a:pt x="643224" y="171936"/>
                  </a:cubicBezTo>
                  <a:cubicBezTo>
                    <a:pt x="613696" y="341578"/>
                    <a:pt x="583809" y="511219"/>
                    <a:pt x="553921" y="680860"/>
                  </a:cubicBezTo>
                  <a:cubicBezTo>
                    <a:pt x="553561" y="683742"/>
                    <a:pt x="552121" y="686983"/>
                    <a:pt x="551041" y="691305"/>
                  </a:cubicBezTo>
                  <a:close/>
                  <a:moveTo>
                    <a:pt x="526195" y="552639"/>
                  </a:moveTo>
                  <a:cubicBezTo>
                    <a:pt x="526915" y="512660"/>
                    <a:pt x="494867" y="479884"/>
                    <a:pt x="455257" y="479164"/>
                  </a:cubicBezTo>
                  <a:cubicBezTo>
                    <a:pt x="416007" y="478443"/>
                    <a:pt x="382879" y="510859"/>
                    <a:pt x="381799" y="550838"/>
                  </a:cubicBezTo>
                  <a:cubicBezTo>
                    <a:pt x="380718" y="590097"/>
                    <a:pt x="413486" y="623593"/>
                    <a:pt x="453096" y="623953"/>
                  </a:cubicBezTo>
                  <a:cubicBezTo>
                    <a:pt x="493786" y="623953"/>
                    <a:pt x="525834" y="592978"/>
                    <a:pt x="526195" y="552639"/>
                  </a:cubicBezTo>
                  <a:close/>
                  <a:moveTo>
                    <a:pt x="65280" y="125834"/>
                  </a:moveTo>
                  <a:cubicBezTo>
                    <a:pt x="64200" y="166173"/>
                    <a:pt x="95528" y="199309"/>
                    <a:pt x="135137" y="199669"/>
                  </a:cubicBezTo>
                  <a:cubicBezTo>
                    <a:pt x="175467" y="200390"/>
                    <a:pt x="207875" y="169415"/>
                    <a:pt x="208956" y="129436"/>
                  </a:cubicBezTo>
                  <a:cubicBezTo>
                    <a:pt x="210036" y="88736"/>
                    <a:pt x="179428" y="56681"/>
                    <a:pt x="137658" y="55600"/>
                  </a:cubicBezTo>
                  <a:cubicBezTo>
                    <a:pt x="99128" y="54520"/>
                    <a:pt x="66000" y="86575"/>
                    <a:pt x="65280" y="125834"/>
                  </a:cubicBezTo>
                  <a:close/>
                  <a:moveTo>
                    <a:pt x="361634" y="326810"/>
                  </a:moveTo>
                  <a:cubicBezTo>
                    <a:pt x="361994" y="286831"/>
                    <a:pt x="330666" y="255136"/>
                    <a:pt x="289616" y="254416"/>
                  </a:cubicBezTo>
                  <a:cubicBezTo>
                    <a:pt x="249646" y="253695"/>
                    <a:pt x="217958" y="286471"/>
                    <a:pt x="217598" y="328251"/>
                  </a:cubicBezTo>
                  <a:cubicBezTo>
                    <a:pt x="217598" y="365709"/>
                    <a:pt x="250366" y="398485"/>
                    <a:pt x="288896" y="398845"/>
                  </a:cubicBezTo>
                  <a:cubicBezTo>
                    <a:pt x="328865" y="399205"/>
                    <a:pt x="361274" y="367150"/>
                    <a:pt x="361634" y="326810"/>
                  </a:cubicBezTo>
                  <a:close/>
                  <a:moveTo>
                    <a:pt x="588850" y="194627"/>
                  </a:moveTo>
                  <a:cubicBezTo>
                    <a:pt x="588850" y="153927"/>
                    <a:pt x="557882" y="122953"/>
                    <a:pt x="516832" y="122953"/>
                  </a:cubicBezTo>
                  <a:cubicBezTo>
                    <a:pt x="476502" y="122592"/>
                    <a:pt x="445174" y="155008"/>
                    <a:pt x="445174" y="197148"/>
                  </a:cubicBezTo>
                  <a:cubicBezTo>
                    <a:pt x="445174" y="234606"/>
                    <a:pt x="478663" y="267382"/>
                    <a:pt x="516832" y="267382"/>
                  </a:cubicBezTo>
                  <a:cubicBezTo>
                    <a:pt x="556802" y="267382"/>
                    <a:pt x="588850" y="234966"/>
                    <a:pt x="588850" y="194627"/>
                  </a:cubicBezTo>
                  <a:close/>
                </a:path>
              </a:pathLst>
            </a:custGeom>
            <a:solidFill>
              <a:srgbClr val="F16924"/>
            </a:solidFill>
            <a:ln w="359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7FB10D8-0B6E-F193-D081-00FC3F37A5AF}"/>
                </a:ext>
              </a:extLst>
            </p:cNvPr>
            <p:cNvSpPr/>
            <p:nvPr/>
          </p:nvSpPr>
          <p:spPr>
            <a:xfrm>
              <a:off x="10111269" y="2702784"/>
              <a:ext cx="144398" cy="144432"/>
            </a:xfrm>
            <a:custGeom>
              <a:avLst/>
              <a:gdLst>
                <a:gd name="connsiteX0" fmla="*/ 144399 w 144398"/>
                <a:gd name="connsiteY0" fmla="*/ 71678 h 144432"/>
                <a:gd name="connsiteX1" fmla="*/ 72741 w 144398"/>
                <a:gd name="connsiteY1" fmla="*/ 144432 h 144432"/>
                <a:gd name="connsiteX2" fmla="*/ 3 w 144398"/>
                <a:gd name="connsiteY2" fmla="*/ 72398 h 144432"/>
                <a:gd name="connsiteX3" fmla="*/ 72021 w 144398"/>
                <a:gd name="connsiteY3" fmla="*/ 3 h 144432"/>
                <a:gd name="connsiteX4" fmla="*/ 144399 w 144398"/>
                <a:gd name="connsiteY4" fmla="*/ 71678 h 144432"/>
                <a:gd name="connsiteX5" fmla="*/ 95787 w 144398"/>
                <a:gd name="connsiteY5" fmla="*/ 71678 h 144432"/>
                <a:gd name="connsiteX6" fmla="*/ 72741 w 144398"/>
                <a:gd name="connsiteY6" fmla="*/ 47906 h 144432"/>
                <a:gd name="connsiteX7" fmla="*/ 48255 w 144398"/>
                <a:gd name="connsiteY7" fmla="*/ 72038 h 144432"/>
                <a:gd name="connsiteX8" fmla="*/ 71661 w 144398"/>
                <a:gd name="connsiteY8" fmla="*/ 95809 h 144432"/>
                <a:gd name="connsiteX9" fmla="*/ 95787 w 144398"/>
                <a:gd name="connsiteY9" fmla="*/ 71678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432">
                  <a:moveTo>
                    <a:pt x="144399" y="71678"/>
                  </a:moveTo>
                  <a:cubicBezTo>
                    <a:pt x="144399" y="111657"/>
                    <a:pt x="112351" y="144432"/>
                    <a:pt x="72741" y="144432"/>
                  </a:cubicBezTo>
                  <a:cubicBezTo>
                    <a:pt x="33131" y="144432"/>
                    <a:pt x="363" y="111657"/>
                    <a:pt x="3" y="72398"/>
                  </a:cubicBezTo>
                  <a:cubicBezTo>
                    <a:pt x="-357" y="32779"/>
                    <a:pt x="32411" y="3"/>
                    <a:pt x="72021" y="3"/>
                  </a:cubicBezTo>
                  <a:cubicBezTo>
                    <a:pt x="111991" y="-357"/>
                    <a:pt x="144039" y="31698"/>
                    <a:pt x="144399" y="71678"/>
                  </a:cubicBezTo>
                  <a:close/>
                  <a:moveTo>
                    <a:pt x="95787" y="71678"/>
                  </a:moveTo>
                  <a:cubicBezTo>
                    <a:pt x="95787" y="58711"/>
                    <a:pt x="85704" y="48266"/>
                    <a:pt x="72741" y="47906"/>
                  </a:cubicBezTo>
                  <a:cubicBezTo>
                    <a:pt x="59418" y="47546"/>
                    <a:pt x="48255" y="58711"/>
                    <a:pt x="48255" y="72038"/>
                  </a:cubicBezTo>
                  <a:cubicBezTo>
                    <a:pt x="48255" y="84644"/>
                    <a:pt x="59058" y="95449"/>
                    <a:pt x="71661" y="95809"/>
                  </a:cubicBezTo>
                  <a:cubicBezTo>
                    <a:pt x="84624" y="96529"/>
                    <a:pt x="95787" y="85364"/>
                    <a:pt x="95787" y="71678"/>
                  </a:cubicBezTo>
                  <a:close/>
                </a:path>
              </a:pathLst>
            </a:custGeom>
            <a:grpFill/>
            <a:ln w="359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FF0C12-ACA8-36FB-6F23-31B8DFF1F34F}"/>
                </a:ext>
              </a:extLst>
            </p:cNvPr>
            <p:cNvSpPr/>
            <p:nvPr/>
          </p:nvSpPr>
          <p:spPr>
            <a:xfrm>
              <a:off x="9987401" y="2361704"/>
              <a:ext cx="144398" cy="144789"/>
            </a:xfrm>
            <a:custGeom>
              <a:avLst/>
              <a:gdLst>
                <a:gd name="connsiteX0" fmla="*/ 72378 w 144398"/>
                <a:gd name="connsiteY0" fmla="*/ 144790 h 144789"/>
                <a:gd name="connsiteX1" fmla="*/ 0 w 144398"/>
                <a:gd name="connsiteY1" fmla="*/ 72755 h 144789"/>
                <a:gd name="connsiteX2" fmla="*/ 72018 w 144398"/>
                <a:gd name="connsiteY2" fmla="*/ 0 h 144789"/>
                <a:gd name="connsiteX3" fmla="*/ 144396 w 144398"/>
                <a:gd name="connsiteY3" fmla="*/ 72395 h 144789"/>
                <a:gd name="connsiteX4" fmla="*/ 72378 w 144398"/>
                <a:gd name="connsiteY4" fmla="*/ 144790 h 144789"/>
                <a:gd name="connsiteX5" fmla="*/ 72378 w 144398"/>
                <a:gd name="connsiteY5" fmla="*/ 96526 h 144789"/>
                <a:gd name="connsiteX6" fmla="*/ 96504 w 144398"/>
                <a:gd name="connsiteY6" fmla="*/ 73475 h 144789"/>
                <a:gd name="connsiteX7" fmla="*/ 72378 w 144398"/>
                <a:gd name="connsiteY7" fmla="*/ 48983 h 144789"/>
                <a:gd name="connsiteX8" fmla="*/ 48612 w 144398"/>
                <a:gd name="connsiteY8" fmla="*/ 72395 h 144789"/>
                <a:gd name="connsiteX9" fmla="*/ 72378 w 144398"/>
                <a:gd name="connsiteY9" fmla="*/ 96526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789">
                  <a:moveTo>
                    <a:pt x="72378" y="144790"/>
                  </a:moveTo>
                  <a:cubicBezTo>
                    <a:pt x="32408" y="144790"/>
                    <a:pt x="360" y="112734"/>
                    <a:pt x="0" y="72755"/>
                  </a:cubicBezTo>
                  <a:cubicBezTo>
                    <a:pt x="0" y="32776"/>
                    <a:pt x="32408" y="0"/>
                    <a:pt x="72018" y="0"/>
                  </a:cubicBezTo>
                  <a:cubicBezTo>
                    <a:pt x="111628" y="0"/>
                    <a:pt x="144396" y="32776"/>
                    <a:pt x="144396" y="72395"/>
                  </a:cubicBezTo>
                  <a:cubicBezTo>
                    <a:pt x="144756" y="112374"/>
                    <a:pt x="112348" y="144790"/>
                    <a:pt x="72378" y="144790"/>
                  </a:cubicBezTo>
                  <a:close/>
                  <a:moveTo>
                    <a:pt x="72378" y="96526"/>
                  </a:moveTo>
                  <a:cubicBezTo>
                    <a:pt x="84981" y="96526"/>
                    <a:pt x="95784" y="86081"/>
                    <a:pt x="96504" y="73475"/>
                  </a:cubicBezTo>
                  <a:cubicBezTo>
                    <a:pt x="96864" y="60869"/>
                    <a:pt x="84981" y="48623"/>
                    <a:pt x="72378" y="48983"/>
                  </a:cubicBezTo>
                  <a:cubicBezTo>
                    <a:pt x="59775" y="48983"/>
                    <a:pt x="48972" y="59429"/>
                    <a:pt x="48612" y="72395"/>
                  </a:cubicBezTo>
                  <a:cubicBezTo>
                    <a:pt x="48252" y="85721"/>
                    <a:pt x="58695" y="96526"/>
                    <a:pt x="72378" y="96526"/>
                  </a:cubicBezTo>
                  <a:close/>
                </a:path>
              </a:pathLst>
            </a:custGeom>
            <a:grpFill/>
            <a:ln w="359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868BD97-96BD-A460-7B97-E99030945E04}"/>
                </a:ext>
              </a:extLst>
            </p:cNvPr>
            <p:cNvSpPr/>
            <p:nvPr/>
          </p:nvSpPr>
          <p:spPr>
            <a:xfrm>
              <a:off x="10474230" y="2570601"/>
              <a:ext cx="144770" cy="144075"/>
            </a:xfrm>
            <a:custGeom>
              <a:avLst/>
              <a:gdLst>
                <a:gd name="connsiteX0" fmla="*/ 70950 w 144770"/>
                <a:gd name="connsiteY0" fmla="*/ 144072 h 144075"/>
                <a:gd name="connsiteX1" fmla="*/ 12 w 144770"/>
                <a:gd name="connsiteY1" fmla="*/ 70957 h 144075"/>
                <a:gd name="connsiteX2" fmla="*/ 73470 w 144770"/>
                <a:gd name="connsiteY2" fmla="*/ 3 h 144075"/>
                <a:gd name="connsiteX3" fmla="*/ 144768 w 144770"/>
                <a:gd name="connsiteY3" fmla="*/ 73478 h 144075"/>
                <a:gd name="connsiteX4" fmla="*/ 70950 w 144770"/>
                <a:gd name="connsiteY4" fmla="*/ 144072 h 144075"/>
                <a:gd name="connsiteX5" fmla="*/ 72750 w 144770"/>
                <a:gd name="connsiteY5" fmla="*/ 95449 h 144075"/>
                <a:gd name="connsiteX6" fmla="*/ 96156 w 144770"/>
                <a:gd name="connsiteY6" fmla="*/ 72038 h 144075"/>
                <a:gd name="connsiteX7" fmla="*/ 71670 w 144770"/>
                <a:gd name="connsiteY7" fmla="*/ 48266 h 144075"/>
                <a:gd name="connsiteX8" fmla="*/ 48264 w 144770"/>
                <a:gd name="connsiteY8" fmla="*/ 71677 h 144075"/>
                <a:gd name="connsiteX9" fmla="*/ 72750 w 144770"/>
                <a:gd name="connsiteY9" fmla="*/ 95449 h 1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70" h="144075">
                  <a:moveTo>
                    <a:pt x="70950" y="144072"/>
                  </a:moveTo>
                  <a:cubicBezTo>
                    <a:pt x="31340" y="143712"/>
                    <a:pt x="-708" y="110936"/>
                    <a:pt x="12" y="70957"/>
                  </a:cubicBezTo>
                  <a:cubicBezTo>
                    <a:pt x="372" y="31338"/>
                    <a:pt x="33500" y="-357"/>
                    <a:pt x="73470" y="3"/>
                  </a:cubicBezTo>
                  <a:cubicBezTo>
                    <a:pt x="112720" y="363"/>
                    <a:pt x="145128" y="33859"/>
                    <a:pt x="144768" y="73478"/>
                  </a:cubicBezTo>
                  <a:cubicBezTo>
                    <a:pt x="144048" y="112737"/>
                    <a:pt x="111280" y="144432"/>
                    <a:pt x="70950" y="144072"/>
                  </a:cubicBezTo>
                  <a:close/>
                  <a:moveTo>
                    <a:pt x="72750" y="95449"/>
                  </a:moveTo>
                  <a:cubicBezTo>
                    <a:pt x="85713" y="95089"/>
                    <a:pt x="96156" y="85004"/>
                    <a:pt x="96156" y="72038"/>
                  </a:cubicBezTo>
                  <a:cubicBezTo>
                    <a:pt x="96156" y="58711"/>
                    <a:pt x="84993" y="47906"/>
                    <a:pt x="71670" y="48266"/>
                  </a:cubicBezTo>
                  <a:cubicBezTo>
                    <a:pt x="58707" y="48626"/>
                    <a:pt x="48624" y="59071"/>
                    <a:pt x="48264" y="71677"/>
                  </a:cubicBezTo>
                  <a:cubicBezTo>
                    <a:pt x="48264" y="85364"/>
                    <a:pt x="59067" y="95809"/>
                    <a:pt x="72750" y="95449"/>
                  </a:cubicBezTo>
                  <a:close/>
                </a:path>
              </a:pathLst>
            </a:custGeom>
            <a:grpFill/>
            <a:ln w="35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A9794C1-A4CD-9F9A-17A0-25F70AE6AE50}"/>
                </a:ext>
              </a:extLst>
            </p:cNvPr>
            <p:cNvSpPr/>
            <p:nvPr/>
          </p:nvSpPr>
          <p:spPr>
            <a:xfrm>
              <a:off x="10350371" y="2230238"/>
              <a:ext cx="144395" cy="144432"/>
            </a:xfrm>
            <a:custGeom>
              <a:avLst/>
              <a:gdLst>
                <a:gd name="connsiteX0" fmla="*/ 72738 w 144395"/>
                <a:gd name="connsiteY0" fmla="*/ 3 h 144432"/>
                <a:gd name="connsiteX1" fmla="*/ 144396 w 144395"/>
                <a:gd name="connsiteY1" fmla="*/ 72398 h 144432"/>
                <a:gd name="connsiteX2" fmla="*/ 72018 w 144395"/>
                <a:gd name="connsiteY2" fmla="*/ 144432 h 144432"/>
                <a:gd name="connsiteX3" fmla="*/ 0 w 144395"/>
                <a:gd name="connsiteY3" fmla="*/ 71677 h 144432"/>
                <a:gd name="connsiteX4" fmla="*/ 72738 w 144395"/>
                <a:gd name="connsiteY4" fmla="*/ 3 h 144432"/>
                <a:gd name="connsiteX5" fmla="*/ 95784 w 144395"/>
                <a:gd name="connsiteY5" fmla="*/ 72398 h 144432"/>
                <a:gd name="connsiteX6" fmla="*/ 71658 w 144395"/>
                <a:gd name="connsiteY6" fmla="*/ 48626 h 144432"/>
                <a:gd name="connsiteX7" fmla="*/ 48252 w 144395"/>
                <a:gd name="connsiteY7" fmla="*/ 72038 h 144432"/>
                <a:gd name="connsiteX8" fmla="*/ 72378 w 144395"/>
                <a:gd name="connsiteY8" fmla="*/ 96169 h 144432"/>
                <a:gd name="connsiteX9" fmla="*/ 95784 w 144395"/>
                <a:gd name="connsiteY9" fmla="*/ 72398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5" h="144432">
                  <a:moveTo>
                    <a:pt x="72738" y="3"/>
                  </a:moveTo>
                  <a:cubicBezTo>
                    <a:pt x="113068" y="363"/>
                    <a:pt x="144396" y="32058"/>
                    <a:pt x="144396" y="72398"/>
                  </a:cubicBezTo>
                  <a:cubicBezTo>
                    <a:pt x="144036" y="112377"/>
                    <a:pt x="111988" y="144432"/>
                    <a:pt x="72018" y="144432"/>
                  </a:cubicBezTo>
                  <a:cubicBezTo>
                    <a:pt x="32408" y="144072"/>
                    <a:pt x="0" y="111296"/>
                    <a:pt x="0" y="71677"/>
                  </a:cubicBezTo>
                  <a:cubicBezTo>
                    <a:pt x="0" y="31698"/>
                    <a:pt x="32408" y="-357"/>
                    <a:pt x="72738" y="3"/>
                  </a:cubicBezTo>
                  <a:close/>
                  <a:moveTo>
                    <a:pt x="95784" y="72398"/>
                  </a:moveTo>
                  <a:cubicBezTo>
                    <a:pt x="95784" y="58711"/>
                    <a:pt x="85341" y="48266"/>
                    <a:pt x="71658" y="48626"/>
                  </a:cubicBezTo>
                  <a:cubicBezTo>
                    <a:pt x="58695" y="48986"/>
                    <a:pt x="48252" y="59071"/>
                    <a:pt x="48252" y="72038"/>
                  </a:cubicBezTo>
                  <a:cubicBezTo>
                    <a:pt x="48252" y="85364"/>
                    <a:pt x="59415" y="96529"/>
                    <a:pt x="72378" y="96169"/>
                  </a:cubicBezTo>
                  <a:cubicBezTo>
                    <a:pt x="85341" y="95809"/>
                    <a:pt x="95784" y="85364"/>
                    <a:pt x="95784" y="72398"/>
                  </a:cubicBezTo>
                  <a:close/>
                </a:path>
              </a:pathLst>
            </a:custGeom>
            <a:grpFill/>
            <a:ln w="359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2839CEF-ADF1-84B2-33A6-0AEABF11C032}"/>
                </a:ext>
              </a:extLst>
            </p:cNvPr>
            <p:cNvSpPr/>
            <p:nvPr/>
          </p:nvSpPr>
          <p:spPr>
            <a:xfrm>
              <a:off x="10697134" y="3183258"/>
              <a:ext cx="144398" cy="144792"/>
            </a:xfrm>
            <a:custGeom>
              <a:avLst/>
              <a:gdLst>
                <a:gd name="connsiteX0" fmla="*/ 144399 w 144398"/>
                <a:gd name="connsiteY0" fmla="*/ 71674 h 144792"/>
                <a:gd name="connsiteX1" fmla="*/ 72741 w 144398"/>
                <a:gd name="connsiteY1" fmla="*/ 144789 h 144792"/>
                <a:gd name="connsiteX2" fmla="*/ 3 w 144398"/>
                <a:gd name="connsiteY2" fmla="*/ 72755 h 144792"/>
                <a:gd name="connsiteX3" fmla="*/ 73461 w 144398"/>
                <a:gd name="connsiteY3" fmla="*/ 0 h 144792"/>
                <a:gd name="connsiteX4" fmla="*/ 144399 w 144398"/>
                <a:gd name="connsiteY4" fmla="*/ 71674 h 144792"/>
                <a:gd name="connsiteX5" fmla="*/ 71661 w 144398"/>
                <a:gd name="connsiteY5" fmla="*/ 96166 h 144792"/>
                <a:gd name="connsiteX6" fmla="*/ 95787 w 144398"/>
                <a:gd name="connsiteY6" fmla="*/ 73115 h 144792"/>
                <a:gd name="connsiteX7" fmla="*/ 72741 w 144398"/>
                <a:gd name="connsiteY7" fmla="*/ 48263 h 144792"/>
                <a:gd name="connsiteX8" fmla="*/ 48615 w 144398"/>
                <a:gd name="connsiteY8" fmla="*/ 70954 h 144792"/>
                <a:gd name="connsiteX9" fmla="*/ 71661 w 144398"/>
                <a:gd name="connsiteY9" fmla="*/ 96166 h 1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792">
                  <a:moveTo>
                    <a:pt x="144399" y="71674"/>
                  </a:moveTo>
                  <a:cubicBezTo>
                    <a:pt x="144399" y="112014"/>
                    <a:pt x="112711" y="144429"/>
                    <a:pt x="72741" y="144789"/>
                  </a:cubicBezTo>
                  <a:cubicBezTo>
                    <a:pt x="33131" y="145150"/>
                    <a:pt x="363" y="112734"/>
                    <a:pt x="3" y="72755"/>
                  </a:cubicBezTo>
                  <a:cubicBezTo>
                    <a:pt x="-357" y="32776"/>
                    <a:pt x="32411" y="0"/>
                    <a:pt x="73461" y="0"/>
                  </a:cubicBezTo>
                  <a:cubicBezTo>
                    <a:pt x="112351" y="0"/>
                    <a:pt x="144039" y="32055"/>
                    <a:pt x="144399" y="71674"/>
                  </a:cubicBezTo>
                  <a:close/>
                  <a:moveTo>
                    <a:pt x="71661" y="96166"/>
                  </a:moveTo>
                  <a:cubicBezTo>
                    <a:pt x="84264" y="96526"/>
                    <a:pt x="95067" y="86081"/>
                    <a:pt x="95787" y="73115"/>
                  </a:cubicBezTo>
                  <a:cubicBezTo>
                    <a:pt x="96507" y="59429"/>
                    <a:pt x="86064" y="48263"/>
                    <a:pt x="72741" y="48263"/>
                  </a:cubicBezTo>
                  <a:cubicBezTo>
                    <a:pt x="59778" y="48263"/>
                    <a:pt x="48975" y="57988"/>
                    <a:pt x="48615" y="70954"/>
                  </a:cubicBezTo>
                  <a:cubicBezTo>
                    <a:pt x="47895" y="84280"/>
                    <a:pt x="58697" y="95806"/>
                    <a:pt x="71661" y="96166"/>
                  </a:cubicBezTo>
                  <a:close/>
                </a:path>
              </a:pathLst>
            </a:custGeom>
            <a:grpFill/>
            <a:ln w="359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560DE2-40A4-86DF-440D-629270B69E3B}"/>
                </a:ext>
              </a:extLst>
            </p:cNvPr>
            <p:cNvSpPr/>
            <p:nvPr/>
          </p:nvSpPr>
          <p:spPr>
            <a:xfrm>
              <a:off x="10457675" y="3090333"/>
              <a:ext cx="144758" cy="144429"/>
            </a:xfrm>
            <a:custGeom>
              <a:avLst/>
              <a:gdLst>
                <a:gd name="connsiteX0" fmla="*/ 72741 w 144758"/>
                <a:gd name="connsiteY0" fmla="*/ 144429 h 144429"/>
                <a:gd name="connsiteX1" fmla="*/ 3 w 144758"/>
                <a:gd name="connsiteY1" fmla="*/ 72755 h 144429"/>
                <a:gd name="connsiteX2" fmla="*/ 72021 w 144758"/>
                <a:gd name="connsiteY2" fmla="*/ 0 h 144429"/>
                <a:gd name="connsiteX3" fmla="*/ 144759 w 144758"/>
                <a:gd name="connsiteY3" fmla="*/ 72035 h 144429"/>
                <a:gd name="connsiteX4" fmla="*/ 72741 w 144758"/>
                <a:gd name="connsiteY4" fmla="*/ 144429 h 144429"/>
                <a:gd name="connsiteX5" fmla="*/ 96147 w 144758"/>
                <a:gd name="connsiteY5" fmla="*/ 72035 h 144429"/>
                <a:gd name="connsiteX6" fmla="*/ 73101 w 144758"/>
                <a:gd name="connsiteY6" fmla="*/ 48263 h 144429"/>
                <a:gd name="connsiteX7" fmla="*/ 48255 w 144758"/>
                <a:gd name="connsiteY7" fmla="*/ 72395 h 144429"/>
                <a:gd name="connsiteX8" fmla="*/ 73101 w 144758"/>
                <a:gd name="connsiteY8" fmla="*/ 96166 h 144429"/>
                <a:gd name="connsiteX9" fmla="*/ 96147 w 144758"/>
                <a:gd name="connsiteY9" fmla="*/ 72035 h 14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8" h="144429">
                  <a:moveTo>
                    <a:pt x="72741" y="144429"/>
                  </a:moveTo>
                  <a:cubicBezTo>
                    <a:pt x="32771" y="144429"/>
                    <a:pt x="363" y="112734"/>
                    <a:pt x="3" y="72755"/>
                  </a:cubicBezTo>
                  <a:cubicBezTo>
                    <a:pt x="-357" y="33496"/>
                    <a:pt x="32771" y="0"/>
                    <a:pt x="72021" y="0"/>
                  </a:cubicBezTo>
                  <a:cubicBezTo>
                    <a:pt x="111631" y="0"/>
                    <a:pt x="144399" y="32055"/>
                    <a:pt x="144759" y="72035"/>
                  </a:cubicBezTo>
                  <a:cubicBezTo>
                    <a:pt x="144759" y="111654"/>
                    <a:pt x="112711" y="144429"/>
                    <a:pt x="72741" y="144429"/>
                  </a:cubicBezTo>
                  <a:close/>
                  <a:moveTo>
                    <a:pt x="96147" y="72035"/>
                  </a:moveTo>
                  <a:cubicBezTo>
                    <a:pt x="96147" y="59429"/>
                    <a:pt x="85344" y="48263"/>
                    <a:pt x="73101" y="48263"/>
                  </a:cubicBezTo>
                  <a:cubicBezTo>
                    <a:pt x="60498" y="47903"/>
                    <a:pt x="48255" y="59789"/>
                    <a:pt x="48255" y="72395"/>
                  </a:cubicBezTo>
                  <a:cubicBezTo>
                    <a:pt x="48255" y="85361"/>
                    <a:pt x="59778" y="96526"/>
                    <a:pt x="73101" y="96166"/>
                  </a:cubicBezTo>
                  <a:cubicBezTo>
                    <a:pt x="86064" y="95446"/>
                    <a:pt x="96147" y="85001"/>
                    <a:pt x="96147" y="72035"/>
                  </a:cubicBezTo>
                  <a:close/>
                </a:path>
              </a:pathLst>
            </a:custGeom>
            <a:grpFill/>
            <a:ln w="35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8B8CA65-129E-EDBD-510F-6FF0218B8611}"/>
                </a:ext>
              </a:extLst>
            </p:cNvPr>
            <p:cNvSpPr/>
            <p:nvPr/>
          </p:nvSpPr>
          <p:spPr>
            <a:xfrm>
              <a:off x="10573263" y="2842523"/>
              <a:ext cx="144401" cy="144800"/>
            </a:xfrm>
            <a:custGeom>
              <a:avLst/>
              <a:gdLst>
                <a:gd name="connsiteX0" fmla="*/ 3 w 144401"/>
                <a:gd name="connsiteY0" fmla="*/ 73126 h 144800"/>
                <a:gd name="connsiteX1" fmla="*/ 71301 w 144401"/>
                <a:gd name="connsiteY1" fmla="*/ 11 h 144800"/>
                <a:gd name="connsiteX2" fmla="*/ 144399 w 144401"/>
                <a:gd name="connsiteY2" fmla="*/ 73126 h 144800"/>
                <a:gd name="connsiteX3" fmla="*/ 72741 w 144401"/>
                <a:gd name="connsiteY3" fmla="*/ 144801 h 144800"/>
                <a:gd name="connsiteX4" fmla="*/ 3 w 144401"/>
                <a:gd name="connsiteY4" fmla="*/ 73126 h 144800"/>
                <a:gd name="connsiteX5" fmla="*/ 72741 w 144401"/>
                <a:gd name="connsiteY5" fmla="*/ 48275 h 144800"/>
                <a:gd name="connsiteX6" fmla="*/ 48615 w 144401"/>
                <a:gd name="connsiteY6" fmla="*/ 71326 h 144800"/>
                <a:gd name="connsiteX7" fmla="*/ 71301 w 144401"/>
                <a:gd name="connsiteY7" fmla="*/ 95817 h 144800"/>
                <a:gd name="connsiteX8" fmla="*/ 96507 w 144401"/>
                <a:gd name="connsiteY8" fmla="*/ 72046 h 144800"/>
                <a:gd name="connsiteX9" fmla="*/ 72741 w 144401"/>
                <a:gd name="connsiteY9" fmla="*/ 48275 h 1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01" h="144800">
                  <a:moveTo>
                    <a:pt x="3" y="73126"/>
                  </a:moveTo>
                  <a:cubicBezTo>
                    <a:pt x="-357" y="32787"/>
                    <a:pt x="31331" y="372"/>
                    <a:pt x="71301" y="11"/>
                  </a:cubicBezTo>
                  <a:cubicBezTo>
                    <a:pt x="111271" y="-709"/>
                    <a:pt x="144759" y="32787"/>
                    <a:pt x="144399" y="73126"/>
                  </a:cubicBezTo>
                  <a:cubicBezTo>
                    <a:pt x="144399" y="111665"/>
                    <a:pt x="111631" y="144441"/>
                    <a:pt x="72741" y="144801"/>
                  </a:cubicBezTo>
                  <a:cubicBezTo>
                    <a:pt x="32771" y="144801"/>
                    <a:pt x="363" y="113106"/>
                    <a:pt x="3" y="73126"/>
                  </a:cubicBezTo>
                  <a:close/>
                  <a:moveTo>
                    <a:pt x="72741" y="48275"/>
                  </a:moveTo>
                  <a:cubicBezTo>
                    <a:pt x="60138" y="47914"/>
                    <a:pt x="48975" y="58720"/>
                    <a:pt x="48615" y="71326"/>
                  </a:cubicBezTo>
                  <a:cubicBezTo>
                    <a:pt x="48255" y="84292"/>
                    <a:pt x="58338" y="95457"/>
                    <a:pt x="71301" y="95817"/>
                  </a:cubicBezTo>
                  <a:cubicBezTo>
                    <a:pt x="84624" y="96538"/>
                    <a:pt x="96507" y="85372"/>
                    <a:pt x="96507" y="72046"/>
                  </a:cubicBezTo>
                  <a:cubicBezTo>
                    <a:pt x="96147" y="60160"/>
                    <a:pt x="84984" y="48635"/>
                    <a:pt x="72741" y="48275"/>
                  </a:cubicBezTo>
                  <a:close/>
                </a:path>
              </a:pathLst>
            </a:custGeom>
            <a:grpFill/>
            <a:ln w="359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9A70525-BF0A-2FC9-907F-F792E34FD765}"/>
                </a:ext>
              </a:extLst>
            </p:cNvPr>
            <p:cNvSpPr/>
            <p:nvPr/>
          </p:nvSpPr>
          <p:spPr>
            <a:xfrm>
              <a:off x="10334524" y="3314721"/>
              <a:ext cx="144401" cy="144789"/>
            </a:xfrm>
            <a:custGeom>
              <a:avLst/>
              <a:gdLst>
                <a:gd name="connsiteX0" fmla="*/ 3 w 144401"/>
                <a:gd name="connsiteY0" fmla="*/ 72035 h 144789"/>
                <a:gd name="connsiteX1" fmla="*/ 72381 w 144401"/>
                <a:gd name="connsiteY1" fmla="*/ 0 h 144789"/>
                <a:gd name="connsiteX2" fmla="*/ 144399 w 144401"/>
                <a:gd name="connsiteY2" fmla="*/ 73115 h 144789"/>
                <a:gd name="connsiteX3" fmla="*/ 71301 w 144401"/>
                <a:gd name="connsiteY3" fmla="*/ 144789 h 144789"/>
                <a:gd name="connsiteX4" fmla="*/ 3 w 144401"/>
                <a:gd name="connsiteY4" fmla="*/ 72035 h 144789"/>
                <a:gd name="connsiteX5" fmla="*/ 72021 w 144401"/>
                <a:gd name="connsiteY5" fmla="*/ 48983 h 144789"/>
                <a:gd name="connsiteX6" fmla="*/ 48255 w 144401"/>
                <a:gd name="connsiteY6" fmla="*/ 72035 h 144789"/>
                <a:gd name="connsiteX7" fmla="*/ 71661 w 144401"/>
                <a:gd name="connsiteY7" fmla="*/ 96526 h 144789"/>
                <a:gd name="connsiteX8" fmla="*/ 95787 w 144401"/>
                <a:gd name="connsiteY8" fmla="*/ 73835 h 144789"/>
                <a:gd name="connsiteX9" fmla="*/ 72021 w 144401"/>
                <a:gd name="connsiteY9" fmla="*/ 48983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01" h="144789">
                  <a:moveTo>
                    <a:pt x="3" y="72035"/>
                  </a:moveTo>
                  <a:cubicBezTo>
                    <a:pt x="363" y="32055"/>
                    <a:pt x="32771" y="0"/>
                    <a:pt x="72381" y="0"/>
                  </a:cubicBezTo>
                  <a:cubicBezTo>
                    <a:pt x="111631" y="360"/>
                    <a:pt x="144759" y="33856"/>
                    <a:pt x="144399" y="73115"/>
                  </a:cubicBezTo>
                  <a:cubicBezTo>
                    <a:pt x="143679" y="113094"/>
                    <a:pt x="111271" y="144789"/>
                    <a:pt x="71301" y="144789"/>
                  </a:cubicBezTo>
                  <a:cubicBezTo>
                    <a:pt x="30971" y="144429"/>
                    <a:pt x="-357" y="112374"/>
                    <a:pt x="3" y="72035"/>
                  </a:cubicBezTo>
                  <a:close/>
                  <a:moveTo>
                    <a:pt x="72021" y="48983"/>
                  </a:moveTo>
                  <a:cubicBezTo>
                    <a:pt x="59418" y="48983"/>
                    <a:pt x="48615" y="59068"/>
                    <a:pt x="48255" y="72035"/>
                  </a:cubicBezTo>
                  <a:cubicBezTo>
                    <a:pt x="47895" y="85721"/>
                    <a:pt x="57977" y="96526"/>
                    <a:pt x="71661" y="96526"/>
                  </a:cubicBezTo>
                  <a:cubicBezTo>
                    <a:pt x="84624" y="96526"/>
                    <a:pt x="95067" y="86802"/>
                    <a:pt x="95787" y="73835"/>
                  </a:cubicBezTo>
                  <a:cubicBezTo>
                    <a:pt x="96147" y="60509"/>
                    <a:pt x="85344" y="48983"/>
                    <a:pt x="72021" y="48983"/>
                  </a:cubicBezTo>
                  <a:close/>
                </a:path>
              </a:pathLst>
            </a:custGeom>
            <a:grpFill/>
            <a:ln w="359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8A04927-74CE-C0AB-309A-5617261846E0}"/>
                </a:ext>
              </a:extLst>
            </p:cNvPr>
            <p:cNvSpPr/>
            <p:nvPr/>
          </p:nvSpPr>
          <p:spPr>
            <a:xfrm>
              <a:off x="10209936" y="2975075"/>
              <a:ext cx="144759" cy="144075"/>
            </a:xfrm>
            <a:custGeom>
              <a:avLst/>
              <a:gdLst>
                <a:gd name="connsiteX0" fmla="*/ 72378 w 144759"/>
                <a:gd name="connsiteY0" fmla="*/ 3 h 144075"/>
                <a:gd name="connsiteX1" fmla="*/ 144756 w 144759"/>
                <a:gd name="connsiteY1" fmla="*/ 71677 h 144075"/>
                <a:gd name="connsiteX2" fmla="*/ 72738 w 144759"/>
                <a:gd name="connsiteY2" fmla="*/ 144072 h 144075"/>
                <a:gd name="connsiteX3" fmla="*/ 0 w 144759"/>
                <a:gd name="connsiteY3" fmla="*/ 72398 h 144075"/>
                <a:gd name="connsiteX4" fmla="*/ 72378 w 144759"/>
                <a:gd name="connsiteY4" fmla="*/ 3 h 144075"/>
                <a:gd name="connsiteX5" fmla="*/ 96504 w 144759"/>
                <a:gd name="connsiteY5" fmla="*/ 72398 h 144075"/>
                <a:gd name="connsiteX6" fmla="*/ 73818 w 144759"/>
                <a:gd name="connsiteY6" fmla="*/ 48266 h 144075"/>
                <a:gd name="connsiteX7" fmla="*/ 48612 w 144759"/>
                <a:gd name="connsiteY7" fmla="*/ 71677 h 144075"/>
                <a:gd name="connsiteX8" fmla="*/ 71658 w 144759"/>
                <a:gd name="connsiteY8" fmla="*/ 95809 h 144075"/>
                <a:gd name="connsiteX9" fmla="*/ 96504 w 144759"/>
                <a:gd name="connsiteY9" fmla="*/ 72398 h 1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9" h="144075">
                  <a:moveTo>
                    <a:pt x="72378" y="3"/>
                  </a:moveTo>
                  <a:cubicBezTo>
                    <a:pt x="112348" y="-357"/>
                    <a:pt x="144396" y="31698"/>
                    <a:pt x="144756" y="71677"/>
                  </a:cubicBezTo>
                  <a:cubicBezTo>
                    <a:pt x="145116" y="111657"/>
                    <a:pt x="113068" y="143712"/>
                    <a:pt x="72738" y="144072"/>
                  </a:cubicBezTo>
                  <a:cubicBezTo>
                    <a:pt x="32768" y="144432"/>
                    <a:pt x="360" y="112017"/>
                    <a:pt x="0" y="72398"/>
                  </a:cubicBezTo>
                  <a:cubicBezTo>
                    <a:pt x="0" y="32419"/>
                    <a:pt x="32048" y="363"/>
                    <a:pt x="72378" y="3"/>
                  </a:cubicBezTo>
                  <a:close/>
                  <a:moveTo>
                    <a:pt x="96504" y="72398"/>
                  </a:moveTo>
                  <a:cubicBezTo>
                    <a:pt x="96864" y="59432"/>
                    <a:pt x="86782" y="48987"/>
                    <a:pt x="73818" y="48266"/>
                  </a:cubicBezTo>
                  <a:cubicBezTo>
                    <a:pt x="60135" y="47906"/>
                    <a:pt x="48972" y="58351"/>
                    <a:pt x="48612" y="71677"/>
                  </a:cubicBezTo>
                  <a:cubicBezTo>
                    <a:pt x="48252" y="84644"/>
                    <a:pt x="58695" y="95089"/>
                    <a:pt x="71658" y="95809"/>
                  </a:cubicBezTo>
                  <a:cubicBezTo>
                    <a:pt x="85341" y="96169"/>
                    <a:pt x="96144" y="85724"/>
                    <a:pt x="96504" y="72398"/>
                  </a:cubicBezTo>
                  <a:close/>
                </a:path>
              </a:pathLst>
            </a:custGeom>
            <a:grpFill/>
            <a:ln w="35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F64F87B-88A3-6F13-30A1-AFDAC0BB673C}"/>
                </a:ext>
              </a:extLst>
            </p:cNvPr>
            <p:cNvSpPr/>
            <p:nvPr/>
          </p:nvSpPr>
          <p:spPr>
            <a:xfrm>
              <a:off x="11020832" y="2660275"/>
              <a:ext cx="144433" cy="144804"/>
            </a:xfrm>
            <a:custGeom>
              <a:avLst/>
              <a:gdLst>
                <a:gd name="connsiteX0" fmla="*/ 144422 w 144433"/>
                <a:gd name="connsiteY0" fmla="*/ 73847 h 144804"/>
                <a:gd name="connsiteX1" fmla="*/ 71324 w 144433"/>
                <a:gd name="connsiteY1" fmla="*/ 144801 h 144804"/>
                <a:gd name="connsiteX2" fmla="*/ 26 w 144433"/>
                <a:gd name="connsiteY2" fmla="*/ 71686 h 144804"/>
                <a:gd name="connsiteX3" fmla="*/ 73484 w 144433"/>
                <a:gd name="connsiteY3" fmla="*/ 12 h 144804"/>
                <a:gd name="connsiteX4" fmla="*/ 144422 w 144433"/>
                <a:gd name="connsiteY4" fmla="*/ 73847 h 144804"/>
                <a:gd name="connsiteX5" fmla="*/ 72044 w 144433"/>
                <a:gd name="connsiteY5" fmla="*/ 48635 h 144804"/>
                <a:gd name="connsiteX6" fmla="*/ 48638 w 144433"/>
                <a:gd name="connsiteY6" fmla="*/ 72767 h 144804"/>
                <a:gd name="connsiteX7" fmla="*/ 73484 w 144433"/>
                <a:gd name="connsiteY7" fmla="*/ 96538 h 144804"/>
                <a:gd name="connsiteX8" fmla="*/ 95810 w 144433"/>
                <a:gd name="connsiteY8" fmla="*/ 72046 h 144804"/>
                <a:gd name="connsiteX9" fmla="*/ 72044 w 144433"/>
                <a:gd name="connsiteY9" fmla="*/ 48635 h 1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33" h="144804">
                  <a:moveTo>
                    <a:pt x="144422" y="73847"/>
                  </a:moveTo>
                  <a:cubicBezTo>
                    <a:pt x="143702" y="114187"/>
                    <a:pt x="111654" y="145161"/>
                    <a:pt x="71324" y="144801"/>
                  </a:cubicBezTo>
                  <a:cubicBezTo>
                    <a:pt x="31714" y="144441"/>
                    <a:pt x="-1054" y="110585"/>
                    <a:pt x="26" y="71686"/>
                  </a:cubicBezTo>
                  <a:cubicBezTo>
                    <a:pt x="1106" y="31707"/>
                    <a:pt x="34234" y="-709"/>
                    <a:pt x="73484" y="12"/>
                  </a:cubicBezTo>
                  <a:cubicBezTo>
                    <a:pt x="113094" y="1092"/>
                    <a:pt x="145142" y="33868"/>
                    <a:pt x="144422" y="73847"/>
                  </a:cubicBezTo>
                  <a:close/>
                  <a:moveTo>
                    <a:pt x="72044" y="48635"/>
                  </a:moveTo>
                  <a:cubicBezTo>
                    <a:pt x="59441" y="48995"/>
                    <a:pt x="48638" y="60161"/>
                    <a:pt x="48638" y="72767"/>
                  </a:cubicBezTo>
                  <a:cubicBezTo>
                    <a:pt x="48638" y="86093"/>
                    <a:pt x="60161" y="96898"/>
                    <a:pt x="73484" y="96538"/>
                  </a:cubicBezTo>
                  <a:cubicBezTo>
                    <a:pt x="86447" y="95818"/>
                    <a:pt x="96170" y="85013"/>
                    <a:pt x="95810" y="72046"/>
                  </a:cubicBezTo>
                  <a:cubicBezTo>
                    <a:pt x="95450" y="59080"/>
                    <a:pt x="84287" y="48275"/>
                    <a:pt x="72044" y="48635"/>
                  </a:cubicBezTo>
                  <a:close/>
                </a:path>
              </a:pathLst>
            </a:custGeom>
            <a:grpFill/>
            <a:ln w="359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47688C0-3000-84B1-66A9-5F313AF10291}"/>
                </a:ext>
              </a:extLst>
            </p:cNvPr>
            <p:cNvSpPr/>
            <p:nvPr/>
          </p:nvSpPr>
          <p:spPr>
            <a:xfrm>
              <a:off x="10704312" y="2237057"/>
              <a:ext cx="143370" cy="144108"/>
            </a:xfrm>
            <a:custGeom>
              <a:avLst/>
              <a:gdLst>
                <a:gd name="connsiteX0" fmla="*/ 27 w 143370"/>
                <a:gd name="connsiteY0" fmla="*/ 70260 h 144108"/>
                <a:gd name="connsiteX1" fmla="*/ 72045 w 143370"/>
                <a:gd name="connsiteY1" fmla="*/ 27 h 144108"/>
                <a:gd name="connsiteX2" fmla="*/ 143343 w 143370"/>
                <a:gd name="connsiteY2" fmla="*/ 73862 h 144108"/>
                <a:gd name="connsiteX3" fmla="*/ 69524 w 143370"/>
                <a:gd name="connsiteY3" fmla="*/ 144096 h 144108"/>
                <a:gd name="connsiteX4" fmla="*/ 27 w 143370"/>
                <a:gd name="connsiteY4" fmla="*/ 70260 h 144108"/>
                <a:gd name="connsiteX5" fmla="*/ 95091 w 143370"/>
                <a:gd name="connsiteY5" fmla="*/ 72781 h 144108"/>
                <a:gd name="connsiteX6" fmla="*/ 71325 w 143370"/>
                <a:gd name="connsiteY6" fmla="*/ 48290 h 144108"/>
                <a:gd name="connsiteX7" fmla="*/ 47919 w 143370"/>
                <a:gd name="connsiteY7" fmla="*/ 71701 h 144108"/>
                <a:gd name="connsiteX8" fmla="*/ 70245 w 143370"/>
                <a:gd name="connsiteY8" fmla="*/ 96193 h 144108"/>
                <a:gd name="connsiteX9" fmla="*/ 95091 w 143370"/>
                <a:gd name="connsiteY9" fmla="*/ 72781 h 14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70" h="144108">
                  <a:moveTo>
                    <a:pt x="27" y="70260"/>
                  </a:moveTo>
                  <a:cubicBezTo>
                    <a:pt x="747" y="31001"/>
                    <a:pt x="33876" y="-1054"/>
                    <a:pt x="72045" y="27"/>
                  </a:cubicBezTo>
                  <a:cubicBezTo>
                    <a:pt x="113815" y="1467"/>
                    <a:pt x="144423" y="33162"/>
                    <a:pt x="143343" y="73862"/>
                  </a:cubicBezTo>
                  <a:cubicBezTo>
                    <a:pt x="142262" y="113841"/>
                    <a:pt x="109854" y="144816"/>
                    <a:pt x="69524" y="144096"/>
                  </a:cubicBezTo>
                  <a:cubicBezTo>
                    <a:pt x="30275" y="143736"/>
                    <a:pt x="-1053" y="110600"/>
                    <a:pt x="27" y="70260"/>
                  </a:cubicBezTo>
                  <a:close/>
                  <a:moveTo>
                    <a:pt x="95091" y="72781"/>
                  </a:moveTo>
                  <a:cubicBezTo>
                    <a:pt x="95451" y="59455"/>
                    <a:pt x="84648" y="48290"/>
                    <a:pt x="71325" y="48290"/>
                  </a:cubicBezTo>
                  <a:cubicBezTo>
                    <a:pt x="58722" y="48290"/>
                    <a:pt x="48279" y="58735"/>
                    <a:pt x="47919" y="71701"/>
                  </a:cubicBezTo>
                  <a:cubicBezTo>
                    <a:pt x="47559" y="84667"/>
                    <a:pt x="57281" y="95472"/>
                    <a:pt x="70245" y="96193"/>
                  </a:cubicBezTo>
                  <a:cubicBezTo>
                    <a:pt x="83568" y="96553"/>
                    <a:pt x="94731" y="86108"/>
                    <a:pt x="95091" y="72781"/>
                  </a:cubicBezTo>
                  <a:close/>
                </a:path>
              </a:pathLst>
            </a:custGeom>
            <a:grpFill/>
            <a:ln w="359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9C4182-B272-C8CE-12E3-5B6B1D7C5965}"/>
                </a:ext>
              </a:extLst>
            </p:cNvPr>
            <p:cNvSpPr/>
            <p:nvPr/>
          </p:nvSpPr>
          <p:spPr>
            <a:xfrm>
              <a:off x="10857017" y="2435888"/>
              <a:ext cx="143678" cy="144444"/>
            </a:xfrm>
            <a:custGeom>
              <a:avLst/>
              <a:gdLst>
                <a:gd name="connsiteX0" fmla="*/ 143676 w 143678"/>
                <a:gd name="connsiteY0" fmla="*/ 72406 h 144444"/>
                <a:gd name="connsiteX1" fmla="*/ 71298 w 143678"/>
                <a:gd name="connsiteY1" fmla="*/ 144441 h 144444"/>
                <a:gd name="connsiteX2" fmla="*/ 0 w 143678"/>
                <a:gd name="connsiteY2" fmla="*/ 73847 h 144444"/>
                <a:gd name="connsiteX3" fmla="*/ 72018 w 143678"/>
                <a:gd name="connsiteY3" fmla="*/ 12 h 144444"/>
                <a:gd name="connsiteX4" fmla="*/ 143676 w 143678"/>
                <a:gd name="connsiteY4" fmla="*/ 72406 h 144444"/>
                <a:gd name="connsiteX5" fmla="*/ 95424 w 143678"/>
                <a:gd name="connsiteY5" fmla="*/ 72046 h 144444"/>
                <a:gd name="connsiteX6" fmla="*/ 72738 w 143678"/>
                <a:gd name="connsiteY6" fmla="*/ 47915 h 144444"/>
                <a:gd name="connsiteX7" fmla="*/ 48252 w 143678"/>
                <a:gd name="connsiteY7" fmla="*/ 72046 h 144444"/>
                <a:gd name="connsiteX8" fmla="*/ 72738 w 143678"/>
                <a:gd name="connsiteY8" fmla="*/ 96178 h 144444"/>
                <a:gd name="connsiteX9" fmla="*/ 95424 w 143678"/>
                <a:gd name="connsiteY9" fmla="*/ 72046 h 1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78" h="144444">
                  <a:moveTo>
                    <a:pt x="143676" y="72406"/>
                  </a:moveTo>
                  <a:cubicBezTo>
                    <a:pt x="143316" y="112746"/>
                    <a:pt x="110908" y="144801"/>
                    <a:pt x="71298" y="144441"/>
                  </a:cubicBezTo>
                  <a:cubicBezTo>
                    <a:pt x="32768" y="144081"/>
                    <a:pt x="0" y="111305"/>
                    <a:pt x="0" y="73847"/>
                  </a:cubicBezTo>
                  <a:cubicBezTo>
                    <a:pt x="0" y="32067"/>
                    <a:pt x="32048" y="-709"/>
                    <a:pt x="72018" y="12"/>
                  </a:cubicBezTo>
                  <a:cubicBezTo>
                    <a:pt x="112708" y="372"/>
                    <a:pt x="144036" y="32067"/>
                    <a:pt x="143676" y="72406"/>
                  </a:cubicBezTo>
                  <a:close/>
                  <a:moveTo>
                    <a:pt x="95424" y="72046"/>
                  </a:moveTo>
                  <a:cubicBezTo>
                    <a:pt x="95424" y="58720"/>
                    <a:pt x="85341" y="48275"/>
                    <a:pt x="72738" y="47915"/>
                  </a:cubicBezTo>
                  <a:cubicBezTo>
                    <a:pt x="59415" y="47554"/>
                    <a:pt x="48252" y="58360"/>
                    <a:pt x="48252" y="72046"/>
                  </a:cubicBezTo>
                  <a:cubicBezTo>
                    <a:pt x="48252" y="85733"/>
                    <a:pt x="59415" y="96538"/>
                    <a:pt x="72738" y="96178"/>
                  </a:cubicBezTo>
                  <a:cubicBezTo>
                    <a:pt x="85341" y="95457"/>
                    <a:pt x="95424" y="85012"/>
                    <a:pt x="95424" y="72046"/>
                  </a:cubicBezTo>
                  <a:close/>
                </a:path>
              </a:pathLst>
            </a:custGeom>
            <a:grpFill/>
            <a:ln w="359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4E138DB-40D5-64FF-051D-53012B3DA4DB}"/>
                </a:ext>
              </a:extLst>
            </p:cNvPr>
            <p:cNvSpPr/>
            <p:nvPr/>
          </p:nvSpPr>
          <p:spPr>
            <a:xfrm>
              <a:off x="11084233" y="2304076"/>
              <a:ext cx="143678" cy="144432"/>
            </a:xfrm>
            <a:custGeom>
              <a:avLst/>
              <a:gdLst>
                <a:gd name="connsiteX0" fmla="*/ 143676 w 143678"/>
                <a:gd name="connsiteY0" fmla="*/ 72035 h 144432"/>
                <a:gd name="connsiteX1" fmla="*/ 71658 w 143678"/>
                <a:gd name="connsiteY1" fmla="*/ 144429 h 144432"/>
                <a:gd name="connsiteX2" fmla="*/ 0 w 143678"/>
                <a:gd name="connsiteY2" fmla="*/ 74196 h 144432"/>
                <a:gd name="connsiteX3" fmla="*/ 71658 w 143678"/>
                <a:gd name="connsiteY3" fmla="*/ 0 h 144432"/>
                <a:gd name="connsiteX4" fmla="*/ 143676 w 143678"/>
                <a:gd name="connsiteY4" fmla="*/ 72035 h 144432"/>
                <a:gd name="connsiteX5" fmla="*/ 95424 w 143678"/>
                <a:gd name="connsiteY5" fmla="*/ 72755 h 144432"/>
                <a:gd name="connsiteX6" fmla="*/ 72738 w 143678"/>
                <a:gd name="connsiteY6" fmla="*/ 48623 h 144432"/>
                <a:gd name="connsiteX7" fmla="*/ 48252 w 143678"/>
                <a:gd name="connsiteY7" fmla="*/ 72395 h 144432"/>
                <a:gd name="connsiteX8" fmla="*/ 71658 w 143678"/>
                <a:gd name="connsiteY8" fmla="*/ 96166 h 144432"/>
                <a:gd name="connsiteX9" fmla="*/ 95424 w 143678"/>
                <a:gd name="connsiteY9" fmla="*/ 72755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78" h="144432">
                  <a:moveTo>
                    <a:pt x="143676" y="72035"/>
                  </a:moveTo>
                  <a:cubicBezTo>
                    <a:pt x="143676" y="112374"/>
                    <a:pt x="111268" y="144790"/>
                    <a:pt x="71658" y="144429"/>
                  </a:cubicBezTo>
                  <a:cubicBezTo>
                    <a:pt x="33488" y="144429"/>
                    <a:pt x="0" y="111654"/>
                    <a:pt x="0" y="74196"/>
                  </a:cubicBezTo>
                  <a:cubicBezTo>
                    <a:pt x="0" y="32055"/>
                    <a:pt x="30968" y="0"/>
                    <a:pt x="71658" y="0"/>
                  </a:cubicBezTo>
                  <a:cubicBezTo>
                    <a:pt x="112708" y="720"/>
                    <a:pt x="144036" y="31695"/>
                    <a:pt x="143676" y="72035"/>
                  </a:cubicBezTo>
                  <a:close/>
                  <a:moveTo>
                    <a:pt x="95424" y="72755"/>
                  </a:moveTo>
                  <a:cubicBezTo>
                    <a:pt x="95784" y="59429"/>
                    <a:pt x="86061" y="48983"/>
                    <a:pt x="72738" y="48623"/>
                  </a:cubicBezTo>
                  <a:cubicBezTo>
                    <a:pt x="58695" y="48263"/>
                    <a:pt x="48252" y="58348"/>
                    <a:pt x="48252" y="72395"/>
                  </a:cubicBezTo>
                  <a:cubicBezTo>
                    <a:pt x="48252" y="85721"/>
                    <a:pt x="58335" y="95806"/>
                    <a:pt x="71658" y="96166"/>
                  </a:cubicBezTo>
                  <a:cubicBezTo>
                    <a:pt x="84621" y="96166"/>
                    <a:pt x="95063" y="85721"/>
                    <a:pt x="95424" y="72755"/>
                  </a:cubicBezTo>
                  <a:close/>
                </a:path>
              </a:pathLst>
            </a:custGeom>
            <a:grpFill/>
            <a:ln w="359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35AFEDA-9616-688C-3683-965BFB6822A8}"/>
                </a:ext>
              </a:extLst>
            </p:cNvPr>
            <p:cNvSpPr/>
            <p:nvPr/>
          </p:nvSpPr>
          <p:spPr>
            <a:xfrm>
              <a:off x="10963600" y="2941939"/>
              <a:ext cx="144758" cy="144792"/>
            </a:xfrm>
            <a:custGeom>
              <a:avLst/>
              <a:gdLst>
                <a:gd name="connsiteX0" fmla="*/ 72741 w 144758"/>
                <a:gd name="connsiteY0" fmla="*/ 144792 h 144792"/>
                <a:gd name="connsiteX1" fmla="*/ 3 w 144758"/>
                <a:gd name="connsiteY1" fmla="*/ 73118 h 144792"/>
                <a:gd name="connsiteX2" fmla="*/ 72021 w 144758"/>
                <a:gd name="connsiteY2" fmla="*/ 3 h 144792"/>
                <a:gd name="connsiteX3" fmla="*/ 144759 w 144758"/>
                <a:gd name="connsiteY3" fmla="*/ 72038 h 144792"/>
                <a:gd name="connsiteX4" fmla="*/ 72741 w 144758"/>
                <a:gd name="connsiteY4" fmla="*/ 144792 h 144792"/>
                <a:gd name="connsiteX5" fmla="*/ 96147 w 144758"/>
                <a:gd name="connsiteY5" fmla="*/ 72398 h 144792"/>
                <a:gd name="connsiteX6" fmla="*/ 72741 w 144758"/>
                <a:gd name="connsiteY6" fmla="*/ 48626 h 144792"/>
                <a:gd name="connsiteX7" fmla="*/ 48255 w 144758"/>
                <a:gd name="connsiteY7" fmla="*/ 72758 h 144792"/>
                <a:gd name="connsiteX8" fmla="*/ 71661 w 144758"/>
                <a:gd name="connsiteY8" fmla="*/ 96169 h 144792"/>
                <a:gd name="connsiteX9" fmla="*/ 96147 w 144758"/>
                <a:gd name="connsiteY9" fmla="*/ 72398 h 1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8" h="144792">
                  <a:moveTo>
                    <a:pt x="72741" y="144792"/>
                  </a:moveTo>
                  <a:cubicBezTo>
                    <a:pt x="32411" y="144792"/>
                    <a:pt x="3" y="113097"/>
                    <a:pt x="3" y="73118"/>
                  </a:cubicBezTo>
                  <a:cubicBezTo>
                    <a:pt x="-357" y="33499"/>
                    <a:pt x="32051" y="723"/>
                    <a:pt x="72021" y="3"/>
                  </a:cubicBezTo>
                  <a:cubicBezTo>
                    <a:pt x="111271" y="-357"/>
                    <a:pt x="144759" y="32779"/>
                    <a:pt x="144759" y="72038"/>
                  </a:cubicBezTo>
                  <a:cubicBezTo>
                    <a:pt x="144759" y="112377"/>
                    <a:pt x="112711" y="144792"/>
                    <a:pt x="72741" y="144792"/>
                  </a:cubicBezTo>
                  <a:close/>
                  <a:moveTo>
                    <a:pt x="96147" y="72398"/>
                  </a:moveTo>
                  <a:cubicBezTo>
                    <a:pt x="96147" y="59792"/>
                    <a:pt x="85344" y="48986"/>
                    <a:pt x="72741" y="48626"/>
                  </a:cubicBezTo>
                  <a:cubicBezTo>
                    <a:pt x="59778" y="48266"/>
                    <a:pt x="48255" y="59792"/>
                    <a:pt x="48255" y="72758"/>
                  </a:cubicBezTo>
                  <a:cubicBezTo>
                    <a:pt x="48255" y="85724"/>
                    <a:pt x="58698" y="96169"/>
                    <a:pt x="71661" y="96169"/>
                  </a:cubicBezTo>
                  <a:cubicBezTo>
                    <a:pt x="84984" y="96529"/>
                    <a:pt x="96147" y="85724"/>
                    <a:pt x="96147" y="72398"/>
                  </a:cubicBezTo>
                  <a:close/>
                </a:path>
              </a:pathLst>
            </a:custGeom>
            <a:grpFill/>
            <a:ln w="359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ED9CFDB-03E9-FDA6-A584-486D7E1029DE}"/>
                </a:ext>
              </a:extLst>
            </p:cNvPr>
            <p:cNvSpPr/>
            <p:nvPr/>
          </p:nvSpPr>
          <p:spPr>
            <a:xfrm>
              <a:off x="10745355" y="3231521"/>
              <a:ext cx="47242" cy="47902"/>
            </a:xfrm>
            <a:custGeom>
              <a:avLst/>
              <a:gdLst>
                <a:gd name="connsiteX0" fmla="*/ 23440 w 47242"/>
                <a:gd name="connsiteY0" fmla="*/ 47903 h 47902"/>
                <a:gd name="connsiteX1" fmla="*/ 34 w 47242"/>
                <a:gd name="connsiteY1" fmla="*/ 22691 h 47902"/>
                <a:gd name="connsiteX2" fmla="*/ 24160 w 47242"/>
                <a:gd name="connsiteY2" fmla="*/ 0 h 47902"/>
                <a:gd name="connsiteX3" fmla="*/ 47206 w 47242"/>
                <a:gd name="connsiteY3" fmla="*/ 24852 h 47902"/>
                <a:gd name="connsiteX4" fmla="*/ 23440 w 47242"/>
                <a:gd name="connsiteY4" fmla="*/ 47903 h 4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2" h="47902">
                  <a:moveTo>
                    <a:pt x="23440" y="47903"/>
                  </a:moveTo>
                  <a:cubicBezTo>
                    <a:pt x="10117" y="47543"/>
                    <a:pt x="-686" y="36017"/>
                    <a:pt x="34" y="22691"/>
                  </a:cubicBezTo>
                  <a:cubicBezTo>
                    <a:pt x="754" y="9725"/>
                    <a:pt x="11197" y="0"/>
                    <a:pt x="24160" y="0"/>
                  </a:cubicBezTo>
                  <a:cubicBezTo>
                    <a:pt x="37843" y="0"/>
                    <a:pt x="47926" y="11165"/>
                    <a:pt x="47206" y="24852"/>
                  </a:cubicBezTo>
                  <a:cubicBezTo>
                    <a:pt x="47206" y="37818"/>
                    <a:pt x="36403" y="47903"/>
                    <a:pt x="23440" y="47903"/>
                  </a:cubicBezTo>
                  <a:close/>
                </a:path>
              </a:pathLst>
            </a:custGeom>
            <a:grpFill/>
            <a:ln w="359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F74735C-F203-6D28-6932-6FD7C7E1DD12}"/>
                </a:ext>
              </a:extLst>
            </p:cNvPr>
            <p:cNvSpPr/>
            <p:nvPr/>
          </p:nvSpPr>
          <p:spPr>
            <a:xfrm>
              <a:off x="10505930" y="3138229"/>
              <a:ext cx="47891" cy="47919"/>
            </a:xfrm>
            <a:custGeom>
              <a:avLst/>
              <a:gdLst>
                <a:gd name="connsiteX0" fmla="*/ 47892 w 47891"/>
                <a:gd name="connsiteY0" fmla="*/ 24140 h 47919"/>
                <a:gd name="connsiteX1" fmla="*/ 24846 w 47891"/>
                <a:gd name="connsiteY1" fmla="*/ 47911 h 47919"/>
                <a:gd name="connsiteX2" fmla="*/ 0 w 47891"/>
                <a:gd name="connsiteY2" fmla="*/ 24140 h 47919"/>
                <a:gd name="connsiteX3" fmla="*/ 24846 w 47891"/>
                <a:gd name="connsiteY3" fmla="*/ 8 h 47919"/>
                <a:gd name="connsiteX4" fmla="*/ 47892 w 47891"/>
                <a:gd name="connsiteY4" fmla="*/ 24140 h 4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 h="47919">
                  <a:moveTo>
                    <a:pt x="47892" y="24140"/>
                  </a:moveTo>
                  <a:cubicBezTo>
                    <a:pt x="47892" y="37106"/>
                    <a:pt x="37809" y="47551"/>
                    <a:pt x="24846" y="47911"/>
                  </a:cubicBezTo>
                  <a:cubicBezTo>
                    <a:pt x="11523" y="48271"/>
                    <a:pt x="0" y="37466"/>
                    <a:pt x="0" y="24140"/>
                  </a:cubicBezTo>
                  <a:cubicBezTo>
                    <a:pt x="0" y="11533"/>
                    <a:pt x="11883" y="-352"/>
                    <a:pt x="24846" y="8"/>
                  </a:cubicBezTo>
                  <a:cubicBezTo>
                    <a:pt x="37089" y="728"/>
                    <a:pt x="47892" y="11533"/>
                    <a:pt x="47892" y="24140"/>
                  </a:cubicBezTo>
                  <a:close/>
                </a:path>
              </a:pathLst>
            </a:custGeom>
            <a:grpFill/>
            <a:ln w="359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499AC1A-05F7-CAF0-94C6-FBF43E2C568F}"/>
                </a:ext>
              </a:extLst>
            </p:cNvPr>
            <p:cNvSpPr/>
            <p:nvPr/>
          </p:nvSpPr>
          <p:spPr>
            <a:xfrm>
              <a:off x="10621509" y="2890798"/>
              <a:ext cx="47900" cy="47935"/>
            </a:xfrm>
            <a:custGeom>
              <a:avLst/>
              <a:gdLst>
                <a:gd name="connsiteX0" fmla="*/ 24495 w 47900"/>
                <a:gd name="connsiteY0" fmla="*/ 0 h 47935"/>
                <a:gd name="connsiteX1" fmla="*/ 47901 w 47900"/>
                <a:gd name="connsiteY1" fmla="*/ 24132 h 47935"/>
                <a:gd name="connsiteX2" fmla="*/ 22695 w 47900"/>
                <a:gd name="connsiteY2" fmla="*/ 47903 h 47935"/>
                <a:gd name="connsiteX3" fmla="*/ 9 w 47900"/>
                <a:gd name="connsiteY3" fmla="*/ 23411 h 47935"/>
                <a:gd name="connsiteX4" fmla="*/ 24495 w 47900"/>
                <a:gd name="connsiteY4" fmla="*/ 0 h 47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00" h="47935">
                  <a:moveTo>
                    <a:pt x="24495" y="0"/>
                  </a:moveTo>
                  <a:cubicBezTo>
                    <a:pt x="36738" y="360"/>
                    <a:pt x="47901" y="11526"/>
                    <a:pt x="47901" y="24132"/>
                  </a:cubicBezTo>
                  <a:cubicBezTo>
                    <a:pt x="47901" y="37098"/>
                    <a:pt x="36018" y="48623"/>
                    <a:pt x="22695" y="47903"/>
                  </a:cubicBezTo>
                  <a:cubicBezTo>
                    <a:pt x="10092" y="47183"/>
                    <a:pt x="-351" y="36017"/>
                    <a:pt x="9" y="23411"/>
                  </a:cubicBezTo>
                  <a:cubicBezTo>
                    <a:pt x="729" y="10805"/>
                    <a:pt x="11892" y="0"/>
                    <a:pt x="24495" y="0"/>
                  </a:cubicBezTo>
                  <a:close/>
                </a:path>
              </a:pathLst>
            </a:custGeom>
            <a:grpFill/>
            <a:ln w="359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B03B7A6-B73C-AE0D-21F6-3844ACBE8377}"/>
                </a:ext>
              </a:extLst>
            </p:cNvPr>
            <p:cNvSpPr/>
            <p:nvPr/>
          </p:nvSpPr>
          <p:spPr>
            <a:xfrm>
              <a:off x="10382410" y="3363696"/>
              <a:ext cx="47575" cy="47551"/>
            </a:xfrm>
            <a:custGeom>
              <a:avLst/>
              <a:gdLst>
                <a:gd name="connsiteX0" fmla="*/ 24135 w 47575"/>
                <a:gd name="connsiteY0" fmla="*/ 9 h 47551"/>
                <a:gd name="connsiteX1" fmla="*/ 47541 w 47575"/>
                <a:gd name="connsiteY1" fmla="*/ 24861 h 47551"/>
                <a:gd name="connsiteX2" fmla="*/ 23415 w 47575"/>
                <a:gd name="connsiteY2" fmla="*/ 47552 h 47551"/>
                <a:gd name="connsiteX3" fmla="*/ 9 w 47575"/>
                <a:gd name="connsiteY3" fmla="*/ 23060 h 47551"/>
                <a:gd name="connsiteX4" fmla="*/ 24135 w 47575"/>
                <a:gd name="connsiteY4" fmla="*/ 9 h 47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75" h="47551">
                  <a:moveTo>
                    <a:pt x="24135" y="9"/>
                  </a:moveTo>
                  <a:cubicBezTo>
                    <a:pt x="37459" y="9"/>
                    <a:pt x="48261" y="11535"/>
                    <a:pt x="47541" y="24861"/>
                  </a:cubicBezTo>
                  <a:cubicBezTo>
                    <a:pt x="47181" y="37827"/>
                    <a:pt x="36378" y="47552"/>
                    <a:pt x="23415" y="47552"/>
                  </a:cubicBezTo>
                  <a:cubicBezTo>
                    <a:pt x="9732" y="47552"/>
                    <a:pt x="-351" y="36747"/>
                    <a:pt x="9" y="23060"/>
                  </a:cubicBezTo>
                  <a:cubicBezTo>
                    <a:pt x="730" y="10094"/>
                    <a:pt x="11532" y="-351"/>
                    <a:pt x="24135" y="9"/>
                  </a:cubicBezTo>
                  <a:close/>
                </a:path>
              </a:pathLst>
            </a:custGeom>
            <a:grpFill/>
            <a:ln w="359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72B45E-6C65-FD3D-81B6-BCD0FB8F1152}"/>
                </a:ext>
              </a:extLst>
            </p:cNvPr>
            <p:cNvSpPr/>
            <p:nvPr/>
          </p:nvSpPr>
          <p:spPr>
            <a:xfrm>
              <a:off x="10258548" y="3023332"/>
              <a:ext cx="47891" cy="47561"/>
            </a:xfrm>
            <a:custGeom>
              <a:avLst/>
              <a:gdLst>
                <a:gd name="connsiteX0" fmla="*/ 47892 w 47891"/>
                <a:gd name="connsiteY0" fmla="*/ 24141 h 47561"/>
                <a:gd name="connsiteX1" fmla="*/ 23046 w 47891"/>
                <a:gd name="connsiteY1" fmla="*/ 47552 h 47561"/>
                <a:gd name="connsiteX2" fmla="*/ 0 w 47891"/>
                <a:gd name="connsiteY2" fmla="*/ 23420 h 47561"/>
                <a:gd name="connsiteX3" fmla="*/ 25206 w 47891"/>
                <a:gd name="connsiteY3" fmla="*/ 9 h 47561"/>
                <a:gd name="connsiteX4" fmla="*/ 47892 w 47891"/>
                <a:gd name="connsiteY4" fmla="*/ 24141 h 4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 h="47561">
                  <a:moveTo>
                    <a:pt x="47892" y="24141"/>
                  </a:moveTo>
                  <a:cubicBezTo>
                    <a:pt x="47532" y="37827"/>
                    <a:pt x="36729" y="47912"/>
                    <a:pt x="23046" y="47552"/>
                  </a:cubicBezTo>
                  <a:cubicBezTo>
                    <a:pt x="10083" y="47192"/>
                    <a:pt x="0" y="36387"/>
                    <a:pt x="0" y="23420"/>
                  </a:cubicBezTo>
                  <a:cubicBezTo>
                    <a:pt x="360" y="10094"/>
                    <a:pt x="11523" y="-351"/>
                    <a:pt x="25206" y="9"/>
                  </a:cubicBezTo>
                  <a:cubicBezTo>
                    <a:pt x="38170" y="729"/>
                    <a:pt x="47892" y="11174"/>
                    <a:pt x="47892" y="24141"/>
                  </a:cubicBezTo>
                  <a:close/>
                </a:path>
              </a:pathLst>
            </a:custGeom>
            <a:grpFill/>
            <a:ln w="359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C4352C-0FD2-431F-66E8-1B06D55CEFA0}"/>
                </a:ext>
              </a:extLst>
            </p:cNvPr>
            <p:cNvSpPr/>
            <p:nvPr/>
          </p:nvSpPr>
          <p:spPr>
            <a:xfrm>
              <a:off x="11069470" y="2708902"/>
              <a:ext cx="47181" cy="47945"/>
            </a:xfrm>
            <a:custGeom>
              <a:avLst/>
              <a:gdLst>
                <a:gd name="connsiteX0" fmla="*/ 23406 w 47181"/>
                <a:gd name="connsiteY0" fmla="*/ 9 h 47945"/>
                <a:gd name="connsiteX1" fmla="*/ 47172 w 47181"/>
                <a:gd name="connsiteY1" fmla="*/ 23420 h 47945"/>
                <a:gd name="connsiteX2" fmla="*/ 24846 w 47181"/>
                <a:gd name="connsiteY2" fmla="*/ 47912 h 47945"/>
                <a:gd name="connsiteX3" fmla="*/ 0 w 47181"/>
                <a:gd name="connsiteY3" fmla="*/ 24140 h 47945"/>
                <a:gd name="connsiteX4" fmla="*/ 23406 w 47181"/>
                <a:gd name="connsiteY4" fmla="*/ 9 h 47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1" h="47945">
                  <a:moveTo>
                    <a:pt x="23406" y="9"/>
                  </a:moveTo>
                  <a:cubicBezTo>
                    <a:pt x="35649" y="-351"/>
                    <a:pt x="47172" y="10454"/>
                    <a:pt x="47172" y="23420"/>
                  </a:cubicBezTo>
                  <a:cubicBezTo>
                    <a:pt x="47532" y="36386"/>
                    <a:pt x="37809" y="47191"/>
                    <a:pt x="24846" y="47912"/>
                  </a:cubicBezTo>
                  <a:cubicBezTo>
                    <a:pt x="11523" y="48632"/>
                    <a:pt x="0" y="37827"/>
                    <a:pt x="0" y="24140"/>
                  </a:cubicBezTo>
                  <a:cubicBezTo>
                    <a:pt x="0" y="11534"/>
                    <a:pt x="10803" y="369"/>
                    <a:pt x="23406" y="9"/>
                  </a:cubicBezTo>
                  <a:close/>
                </a:path>
              </a:pathLst>
            </a:custGeom>
            <a:grpFill/>
            <a:ln w="359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869EBAD-591A-CDBE-B88C-0F85FA78733E}"/>
                </a:ext>
              </a:extLst>
            </p:cNvPr>
            <p:cNvSpPr/>
            <p:nvPr/>
          </p:nvSpPr>
          <p:spPr>
            <a:xfrm>
              <a:off x="10752221" y="2285338"/>
              <a:ext cx="47190" cy="47920"/>
            </a:xfrm>
            <a:custGeom>
              <a:avLst/>
              <a:gdLst>
                <a:gd name="connsiteX0" fmla="*/ 47181 w 47190"/>
                <a:gd name="connsiteY0" fmla="*/ 24500 h 47920"/>
                <a:gd name="connsiteX1" fmla="*/ 22335 w 47190"/>
                <a:gd name="connsiteY1" fmla="*/ 47911 h 47920"/>
                <a:gd name="connsiteX2" fmla="*/ 10 w 47190"/>
                <a:gd name="connsiteY2" fmla="*/ 23420 h 47920"/>
                <a:gd name="connsiteX3" fmla="*/ 23415 w 47190"/>
                <a:gd name="connsiteY3" fmla="*/ 8 h 47920"/>
                <a:gd name="connsiteX4" fmla="*/ 47181 w 47190"/>
                <a:gd name="connsiteY4" fmla="*/ 24500 h 4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0" h="47920">
                  <a:moveTo>
                    <a:pt x="47181" y="24500"/>
                  </a:moveTo>
                  <a:cubicBezTo>
                    <a:pt x="46821" y="38187"/>
                    <a:pt x="35659" y="48272"/>
                    <a:pt x="22335" y="47911"/>
                  </a:cubicBezTo>
                  <a:cubicBezTo>
                    <a:pt x="9372" y="47191"/>
                    <a:pt x="-350" y="36746"/>
                    <a:pt x="10" y="23420"/>
                  </a:cubicBezTo>
                  <a:cubicBezTo>
                    <a:pt x="370" y="10454"/>
                    <a:pt x="10812" y="8"/>
                    <a:pt x="23415" y="8"/>
                  </a:cubicBezTo>
                  <a:cubicBezTo>
                    <a:pt x="36739" y="-352"/>
                    <a:pt x="47542" y="10814"/>
                    <a:pt x="47181" y="24500"/>
                  </a:cubicBezTo>
                  <a:close/>
                </a:path>
              </a:pathLst>
            </a:custGeom>
            <a:grpFill/>
            <a:ln w="359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35E2E80-2373-2CDC-C4FA-F4EA10D2F6A0}"/>
                </a:ext>
              </a:extLst>
            </p:cNvPr>
            <p:cNvSpPr/>
            <p:nvPr/>
          </p:nvSpPr>
          <p:spPr>
            <a:xfrm>
              <a:off x="10905269" y="2483802"/>
              <a:ext cx="47171" cy="48271"/>
            </a:xfrm>
            <a:custGeom>
              <a:avLst/>
              <a:gdLst>
                <a:gd name="connsiteX0" fmla="*/ 47172 w 47171"/>
                <a:gd name="connsiteY0" fmla="*/ 24132 h 48271"/>
                <a:gd name="connsiteX1" fmla="*/ 24486 w 47171"/>
                <a:gd name="connsiteY1" fmla="*/ 48263 h 48271"/>
                <a:gd name="connsiteX2" fmla="*/ 0 w 47171"/>
                <a:gd name="connsiteY2" fmla="*/ 24132 h 48271"/>
                <a:gd name="connsiteX3" fmla="*/ 24486 w 47171"/>
                <a:gd name="connsiteY3" fmla="*/ 0 h 48271"/>
                <a:gd name="connsiteX4" fmla="*/ 47172 w 47171"/>
                <a:gd name="connsiteY4" fmla="*/ 24132 h 4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1" h="48271">
                  <a:moveTo>
                    <a:pt x="47172" y="24132"/>
                  </a:moveTo>
                  <a:cubicBezTo>
                    <a:pt x="47172" y="37458"/>
                    <a:pt x="37089" y="47903"/>
                    <a:pt x="24486" y="48263"/>
                  </a:cubicBezTo>
                  <a:cubicBezTo>
                    <a:pt x="11163" y="48623"/>
                    <a:pt x="0" y="37818"/>
                    <a:pt x="0" y="24132"/>
                  </a:cubicBezTo>
                  <a:cubicBezTo>
                    <a:pt x="0" y="10805"/>
                    <a:pt x="10803" y="0"/>
                    <a:pt x="24486" y="0"/>
                  </a:cubicBezTo>
                  <a:cubicBezTo>
                    <a:pt x="37089" y="360"/>
                    <a:pt x="47172" y="10805"/>
                    <a:pt x="47172" y="24132"/>
                  </a:cubicBezTo>
                  <a:close/>
                </a:path>
              </a:pathLst>
            </a:custGeom>
            <a:grpFill/>
            <a:ln w="359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30F3F2-46EC-5A64-DB66-BFB995064BFF}"/>
                </a:ext>
              </a:extLst>
            </p:cNvPr>
            <p:cNvSpPr/>
            <p:nvPr/>
          </p:nvSpPr>
          <p:spPr>
            <a:xfrm>
              <a:off x="11132485" y="2352330"/>
              <a:ext cx="47181" cy="47561"/>
            </a:xfrm>
            <a:custGeom>
              <a:avLst/>
              <a:gdLst>
                <a:gd name="connsiteX0" fmla="*/ 47172 w 47181"/>
                <a:gd name="connsiteY0" fmla="*/ 24501 h 47561"/>
                <a:gd name="connsiteX1" fmla="*/ 23406 w 47181"/>
                <a:gd name="connsiteY1" fmla="*/ 47552 h 47561"/>
                <a:gd name="connsiteX2" fmla="*/ 0 w 47181"/>
                <a:gd name="connsiteY2" fmla="*/ 23781 h 47561"/>
                <a:gd name="connsiteX3" fmla="*/ 24486 w 47181"/>
                <a:gd name="connsiteY3" fmla="*/ 9 h 47561"/>
                <a:gd name="connsiteX4" fmla="*/ 47172 w 47181"/>
                <a:gd name="connsiteY4" fmla="*/ 24501 h 4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1" h="47561">
                  <a:moveTo>
                    <a:pt x="47172" y="24501"/>
                  </a:moveTo>
                  <a:cubicBezTo>
                    <a:pt x="46812" y="37467"/>
                    <a:pt x="36369" y="47912"/>
                    <a:pt x="23406" y="47552"/>
                  </a:cubicBezTo>
                  <a:cubicBezTo>
                    <a:pt x="10443" y="47552"/>
                    <a:pt x="360" y="37107"/>
                    <a:pt x="0" y="23781"/>
                  </a:cubicBezTo>
                  <a:cubicBezTo>
                    <a:pt x="0" y="9734"/>
                    <a:pt x="10443" y="-351"/>
                    <a:pt x="24486" y="9"/>
                  </a:cubicBezTo>
                  <a:cubicBezTo>
                    <a:pt x="37809" y="730"/>
                    <a:pt x="47532" y="11175"/>
                    <a:pt x="47172" y="24501"/>
                  </a:cubicBezTo>
                  <a:close/>
                </a:path>
              </a:pathLst>
            </a:custGeom>
            <a:grpFill/>
            <a:ln w="3597" cap="flat">
              <a:noFill/>
              <a:prstDash val="solid"/>
              <a:miter/>
            </a:ln>
          </p:spPr>
          <p:txBody>
            <a:bodyPr rtlCol="0" anchor="ctr"/>
            <a:lstStyle/>
            <a:p>
              <a:endParaRPr lang="en-US"/>
            </a:p>
          </p:txBody>
        </p:sp>
      </p:grpSp>
      <p:sp>
        <p:nvSpPr>
          <p:cNvPr id="32" name="Text Placeholder 3">
            <a:extLst>
              <a:ext uri="{FF2B5EF4-FFF2-40B4-BE49-F238E27FC236}">
                <a16:creationId xmlns:a16="http://schemas.microsoft.com/office/drawing/2014/main" id="{C32AE698-BA1F-6332-F005-25712B57B3EC}"/>
              </a:ext>
            </a:extLst>
          </p:cNvPr>
          <p:cNvSpPr txBox="1">
            <a:spLocks/>
          </p:cNvSpPr>
          <p:nvPr/>
        </p:nvSpPr>
        <p:spPr>
          <a:xfrm>
            <a:off x="6792315" y="1884067"/>
            <a:ext cx="3737574" cy="4414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b="1" dirty="0">
                <a:highlight>
                  <a:srgbClr val="F16924"/>
                </a:highlight>
              </a:rPr>
              <a:t> THERE ARE THREE KINDS  </a:t>
            </a:r>
            <a:r>
              <a:rPr lang="en-US" b="1" dirty="0">
                <a:solidFill>
                  <a:srgbClr val="F16924"/>
                </a:solidFill>
                <a:highlight>
                  <a:srgbClr val="F16924"/>
                </a:highlight>
              </a:rPr>
              <a:t>.</a:t>
            </a:r>
            <a:r>
              <a:rPr lang="en-US" b="1" dirty="0">
                <a:highlight>
                  <a:srgbClr val="F16924"/>
                </a:highlight>
              </a:rPr>
              <a:t>OF DOMINO EFFECTS; </a:t>
            </a:r>
          </a:p>
          <a:p>
            <a:pPr marL="12700" indent="-12700"/>
            <a:endParaRPr lang="en-US" sz="1000" b="1" dirty="0"/>
          </a:p>
          <a:p>
            <a:pPr marL="407988" indent="0">
              <a:lnSpc>
                <a:spcPct val="200000"/>
              </a:lnSpc>
            </a:pPr>
            <a:r>
              <a:rPr lang="en-US" dirty="0"/>
              <a:t>Social-political</a:t>
            </a:r>
          </a:p>
          <a:p>
            <a:pPr marL="407988" indent="0">
              <a:lnSpc>
                <a:spcPct val="200000"/>
              </a:lnSpc>
            </a:pPr>
            <a:r>
              <a:rPr lang="en-US" dirty="0"/>
              <a:t>Economic </a:t>
            </a:r>
          </a:p>
          <a:p>
            <a:pPr marL="407988" indent="0">
              <a:lnSpc>
                <a:spcPct val="200000"/>
              </a:lnSpc>
            </a:pPr>
            <a:r>
              <a:rPr lang="en-US" dirty="0"/>
              <a:t>Financial</a:t>
            </a:r>
          </a:p>
          <a:p>
            <a:pPr marL="12700" indent="-12700"/>
            <a:endParaRPr lang="en-US" dirty="0"/>
          </a:p>
        </p:txBody>
      </p:sp>
      <p:cxnSp>
        <p:nvCxnSpPr>
          <p:cNvPr id="40" name="Straight Connector 39">
            <a:extLst>
              <a:ext uri="{FF2B5EF4-FFF2-40B4-BE49-F238E27FC236}">
                <a16:creationId xmlns:a16="http://schemas.microsoft.com/office/drawing/2014/main" id="{09033A4F-A1B2-BF4D-5B8D-7FF60C5901B6}"/>
              </a:ext>
            </a:extLst>
          </p:cNvPr>
          <p:cNvCxnSpPr/>
          <p:nvPr/>
        </p:nvCxnSpPr>
        <p:spPr>
          <a:xfrm>
            <a:off x="6857546" y="242888"/>
            <a:ext cx="2" cy="57276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9F63954-74C6-277C-71B5-EF48BE6CA6CF}"/>
              </a:ext>
            </a:extLst>
          </p:cNvPr>
          <p:cNvGrpSpPr/>
          <p:nvPr/>
        </p:nvGrpSpPr>
        <p:grpSpPr>
          <a:xfrm>
            <a:off x="6466332" y="3094180"/>
            <a:ext cx="680542" cy="662508"/>
            <a:chOff x="6466332" y="2766492"/>
            <a:chExt cx="680542" cy="662508"/>
          </a:xfrm>
        </p:grpSpPr>
        <p:sp>
          <p:nvSpPr>
            <p:cNvPr id="41" name="Oval 40">
              <a:extLst>
                <a:ext uri="{FF2B5EF4-FFF2-40B4-BE49-F238E27FC236}">
                  <a16:creationId xmlns:a16="http://schemas.microsoft.com/office/drawing/2014/main" id="{1E1EC737-F3EC-282E-4B1F-74FD0E0F19F8}"/>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3" name="TextBox 42">
              <a:extLst>
                <a:ext uri="{FF2B5EF4-FFF2-40B4-BE49-F238E27FC236}">
                  <a16:creationId xmlns:a16="http://schemas.microsoft.com/office/drawing/2014/main" id="{ECBCDA4C-8877-2A4B-4626-0575B2748B47}"/>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01</a:t>
              </a:r>
            </a:p>
          </p:txBody>
        </p:sp>
      </p:grpSp>
      <p:grpSp>
        <p:nvGrpSpPr>
          <p:cNvPr id="45" name="Group 44">
            <a:extLst>
              <a:ext uri="{FF2B5EF4-FFF2-40B4-BE49-F238E27FC236}">
                <a16:creationId xmlns:a16="http://schemas.microsoft.com/office/drawing/2014/main" id="{7E77129B-DA9D-BD1F-049A-65392EB29291}"/>
              </a:ext>
            </a:extLst>
          </p:cNvPr>
          <p:cNvGrpSpPr/>
          <p:nvPr/>
        </p:nvGrpSpPr>
        <p:grpSpPr>
          <a:xfrm>
            <a:off x="6466332" y="3946491"/>
            <a:ext cx="680542" cy="662508"/>
            <a:chOff x="6466332" y="2766492"/>
            <a:chExt cx="680542" cy="662508"/>
          </a:xfrm>
        </p:grpSpPr>
        <p:sp>
          <p:nvSpPr>
            <p:cNvPr id="46" name="Oval 45">
              <a:extLst>
                <a:ext uri="{FF2B5EF4-FFF2-40B4-BE49-F238E27FC236}">
                  <a16:creationId xmlns:a16="http://schemas.microsoft.com/office/drawing/2014/main" id="{C38316F2-7FE3-1D60-8112-41962CC3C185}"/>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7" name="TextBox 46">
              <a:extLst>
                <a:ext uri="{FF2B5EF4-FFF2-40B4-BE49-F238E27FC236}">
                  <a16:creationId xmlns:a16="http://schemas.microsoft.com/office/drawing/2014/main" id="{E6FA798A-670C-D59C-B32E-AF779A899438}"/>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02</a:t>
              </a:r>
            </a:p>
          </p:txBody>
        </p:sp>
      </p:grpSp>
      <p:grpSp>
        <p:nvGrpSpPr>
          <p:cNvPr id="48" name="Group 47">
            <a:extLst>
              <a:ext uri="{FF2B5EF4-FFF2-40B4-BE49-F238E27FC236}">
                <a16:creationId xmlns:a16="http://schemas.microsoft.com/office/drawing/2014/main" id="{217564BE-0D7C-0757-F2EE-BA5199AE4C36}"/>
              </a:ext>
            </a:extLst>
          </p:cNvPr>
          <p:cNvGrpSpPr/>
          <p:nvPr/>
        </p:nvGrpSpPr>
        <p:grpSpPr>
          <a:xfrm>
            <a:off x="6466332" y="4804523"/>
            <a:ext cx="680542" cy="662508"/>
            <a:chOff x="6466332" y="2766492"/>
            <a:chExt cx="680542" cy="662508"/>
          </a:xfrm>
        </p:grpSpPr>
        <p:sp>
          <p:nvSpPr>
            <p:cNvPr id="49" name="Oval 48">
              <a:extLst>
                <a:ext uri="{FF2B5EF4-FFF2-40B4-BE49-F238E27FC236}">
                  <a16:creationId xmlns:a16="http://schemas.microsoft.com/office/drawing/2014/main" id="{F77D8B53-3FC9-D48C-3632-480877BA2F7D}"/>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50" name="TextBox 49">
              <a:extLst>
                <a:ext uri="{FF2B5EF4-FFF2-40B4-BE49-F238E27FC236}">
                  <a16:creationId xmlns:a16="http://schemas.microsoft.com/office/drawing/2014/main" id="{A5AC91F5-4C7B-FA4F-4436-2002608FE45A}"/>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03</a:t>
              </a:r>
            </a:p>
          </p:txBody>
        </p:sp>
      </p:grpSp>
    </p:spTree>
    <p:extLst>
      <p:ext uri="{BB962C8B-B14F-4D97-AF65-F5344CB8AC3E}">
        <p14:creationId xmlns:p14="http://schemas.microsoft.com/office/powerpoint/2010/main" val="112665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529760" y="244550"/>
            <a:ext cx="11538193" cy="844708"/>
          </a:xfrm>
        </p:spPr>
        <p:txBody>
          <a:bodyPr>
            <a:normAutofit fontScale="92500" lnSpcReduction="20000"/>
          </a:bodyPr>
          <a:lstStyle/>
          <a:p>
            <a:r>
              <a:rPr lang="en-US" dirty="0"/>
              <a:t>Examples of the domino effect in economics that impacted businesses</a:t>
            </a:r>
          </a:p>
          <a:p>
            <a:endParaRPr lang="en-US" dirty="0"/>
          </a:p>
        </p:txBody>
      </p:sp>
      <p:sp>
        <p:nvSpPr>
          <p:cNvPr id="7" name="Text Placeholder 6">
            <a:extLst>
              <a:ext uri="{FF2B5EF4-FFF2-40B4-BE49-F238E27FC236}">
                <a16:creationId xmlns:a16="http://schemas.microsoft.com/office/drawing/2014/main" id="{70B34618-970C-56CF-0E84-2B95570E5227}"/>
              </a:ext>
            </a:extLst>
          </p:cNvPr>
          <p:cNvSpPr>
            <a:spLocks noGrp="1"/>
          </p:cNvSpPr>
          <p:nvPr>
            <p:ph type="body" sz="quarter" idx="18"/>
          </p:nvPr>
        </p:nvSpPr>
        <p:spPr>
          <a:xfrm>
            <a:off x="93825" y="1539693"/>
            <a:ext cx="12098175" cy="5073758"/>
          </a:xfrm>
        </p:spPr>
        <p:txBody>
          <a:bodyPr numCol="2" spcCol="180000">
            <a:normAutofit/>
          </a:bodyPr>
          <a:lstStyle/>
          <a:p>
            <a:pPr marL="342900" indent="-342900">
              <a:buClr>
                <a:srgbClr val="EDA13E"/>
              </a:buClr>
              <a:buFont typeface="Arial" panose="020B0604020202020204" pitchFamily="34" charset="0"/>
              <a:buChar char="•"/>
            </a:pPr>
            <a:r>
              <a:rPr lang="en-US" b="1" dirty="0">
                <a:solidFill>
                  <a:srgbClr val="B41F7A"/>
                </a:solidFill>
              </a:rPr>
              <a:t>Devaluation</a:t>
            </a:r>
            <a:r>
              <a:rPr lang="en-US" dirty="0"/>
              <a:t> - 1997. A fall in a currency in S.E. Asia caused international investors to lose confidence and sell similar currencies in other Asian economies.</a:t>
            </a:r>
          </a:p>
          <a:p>
            <a:pPr marL="0" indent="0">
              <a:buClr>
                <a:srgbClr val="EDA13E"/>
              </a:buClr>
            </a:pPr>
            <a:endParaRPr lang="en-US" dirty="0"/>
          </a:p>
          <a:p>
            <a:pPr marL="342900" indent="-342900">
              <a:buClr>
                <a:srgbClr val="EDA13E"/>
              </a:buClr>
              <a:buFont typeface="Arial" panose="020B0604020202020204" pitchFamily="34" charset="0"/>
              <a:buChar char="•"/>
            </a:pPr>
            <a:r>
              <a:rPr lang="en-US" b="1" dirty="0">
                <a:solidFill>
                  <a:srgbClr val="B41F7A"/>
                </a:solidFill>
              </a:rPr>
              <a:t>T</a:t>
            </a:r>
            <a:r>
              <a:rPr lang="en-GB" b="1" i="0" dirty="0">
                <a:solidFill>
                  <a:srgbClr val="B41F7A"/>
                </a:solidFill>
                <a:effectLst/>
                <a:latin typeface="-apple-system"/>
              </a:rPr>
              <a:t>he Financial Crisis of 2007–08 - </a:t>
            </a:r>
            <a:r>
              <a:rPr lang="en-GB" b="0" i="0" dirty="0">
                <a:solidFill>
                  <a:srgbClr val="616161"/>
                </a:solidFill>
                <a:effectLst/>
              </a:rPr>
              <a:t>This sparked the Great Recession, the most-severe financial crisis since the Great Depression, and it wreaked havoc in financial markets around the world. Triggered by the collapse of the housing bubble in the U.S., the crisis resulted in the collapse of Lehman Brothers (one of the biggest investment banks in the world), brought many key financial institutions and businesses to the brink of collapse, and required government bailouts of unprecedented proportions. It took almost a decade for things to return to normal, wiping away millions of jobs and billions of euros of income along the way.</a:t>
            </a:r>
          </a:p>
          <a:p>
            <a:pPr marL="0" indent="0">
              <a:buClr>
                <a:srgbClr val="EDA13E"/>
              </a:buClr>
            </a:pPr>
            <a:endParaRPr lang="en-GB" b="0" i="0" dirty="0">
              <a:solidFill>
                <a:srgbClr val="616161"/>
              </a:solidFill>
              <a:effectLst/>
            </a:endParaRPr>
          </a:p>
          <a:p>
            <a:pPr marL="342900" indent="-342900">
              <a:buClr>
                <a:srgbClr val="EDA13E"/>
              </a:buClr>
              <a:buFont typeface="Arial" panose="020B0604020202020204" pitchFamily="34" charset="0"/>
              <a:buChar char="•"/>
            </a:pPr>
            <a:r>
              <a:rPr lang="en-US" b="1" dirty="0">
                <a:solidFill>
                  <a:srgbClr val="B41F7A"/>
                </a:solidFill>
              </a:rPr>
              <a:t>Debt crisis </a:t>
            </a:r>
            <a:r>
              <a:rPr lang="en-US" b="1" dirty="0"/>
              <a:t>-</a:t>
            </a:r>
            <a:r>
              <a:rPr lang="en-US" dirty="0"/>
              <a:t> 2012-13 Bond yields rise in Greece, causes rising bond yields in other Eurozone economies. </a:t>
            </a:r>
            <a:r>
              <a:rPr lang="en-GB" dirty="0">
                <a:hlinkClick r:id="rId2"/>
              </a:rPr>
              <a:t>The Domino Effect - Economics Help</a:t>
            </a:r>
            <a:endParaRPr lang="en-US" dirty="0"/>
          </a:p>
          <a:p>
            <a:pPr>
              <a:buClr>
                <a:srgbClr val="EDA13E"/>
              </a:buClr>
            </a:pPr>
            <a:endParaRPr lang="en-US" dirty="0"/>
          </a:p>
        </p:txBody>
      </p:sp>
      <p:pic>
        <p:nvPicPr>
          <p:cNvPr id="3" name="Picture 2" descr="Dominoes falling in a row">
            <a:extLst>
              <a:ext uri="{FF2B5EF4-FFF2-40B4-BE49-F238E27FC236}">
                <a16:creationId xmlns:a16="http://schemas.microsoft.com/office/drawing/2014/main" id="{E05724C4-99AE-7C44-37A6-3C9B6BCC4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0148" y="3429000"/>
            <a:ext cx="3712269" cy="2785731"/>
          </a:xfrm>
          <a:prstGeom prst="rect">
            <a:avLst/>
          </a:prstGeom>
        </p:spPr>
      </p:pic>
    </p:spTree>
    <p:extLst>
      <p:ext uri="{BB962C8B-B14F-4D97-AF65-F5344CB8AC3E}">
        <p14:creationId xmlns:p14="http://schemas.microsoft.com/office/powerpoint/2010/main" val="224677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474108" y="407311"/>
            <a:ext cx="11073661" cy="582221"/>
          </a:xfrm>
        </p:spPr>
        <p:txBody>
          <a:bodyPr>
            <a:normAutofit lnSpcReduction="10000"/>
          </a:bodyPr>
          <a:lstStyle/>
          <a:p>
            <a:r>
              <a:rPr lang="en-GB" dirty="0">
                <a:solidFill>
                  <a:schemeClr val="bg2"/>
                </a:solidFill>
              </a:rPr>
              <a:t>S</a:t>
            </a:r>
            <a:r>
              <a:rPr lang="en-GB" sz="3600" b="0" i="0" dirty="0">
                <a:solidFill>
                  <a:schemeClr val="bg2"/>
                </a:solidFill>
                <a:effectLst/>
              </a:rPr>
              <a:t>ome of the causes of financial crisis:</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144499" y="1424765"/>
            <a:ext cx="9052663" cy="6092454"/>
          </a:xfrm>
        </p:spPr>
        <p:txBody>
          <a:bodyPr>
            <a:normAutofit/>
          </a:bodyPr>
          <a:lstStyle/>
          <a:p>
            <a:pPr marL="0" indent="0" algn="l"/>
            <a:endParaRPr lang="en-GB" sz="2400" b="0" i="0" dirty="0">
              <a:solidFill>
                <a:srgbClr val="F16924"/>
              </a:solidFill>
              <a:effectLst/>
            </a:endParaRPr>
          </a:p>
          <a:p>
            <a:pPr marL="457200" indent="-457200" algn="l">
              <a:buAutoNum type="arabicPeriod"/>
            </a:pPr>
            <a:r>
              <a:rPr lang="en-GB" sz="2400" b="1" i="0" dirty="0">
                <a:solidFill>
                  <a:srgbClr val="F16924"/>
                </a:solidFill>
                <a:effectLst/>
              </a:rPr>
              <a:t>Hyperinflation </a:t>
            </a:r>
            <a:r>
              <a:rPr lang="en-GB" sz="2400" b="1" i="0" dirty="0">
                <a:solidFill>
                  <a:srgbClr val="132E57"/>
                </a:solidFill>
                <a:effectLst/>
              </a:rPr>
              <a:t>- </a:t>
            </a:r>
            <a:r>
              <a:rPr lang="en-GB" sz="2400" b="0" i="0" dirty="0">
                <a:solidFill>
                  <a:srgbClr val="616161"/>
                </a:solidFill>
                <a:effectLst/>
              </a:rPr>
              <a:t>Hyperinflation occurs when the government allows inflationary pressure to build up in the economy by printing excessive money, which leads to a gradual rise in the prices of commodities and services. Governments resort to creating excess money and credit with the goal of managing an economic slowdown. Hyperinflation occurs when the government loses control of the price increases and raises the interest rates as a way of managing the accelerating </a:t>
            </a:r>
            <a:r>
              <a:rPr lang="en-GB" sz="2400" b="0" i="0" u="none" strike="noStrike" dirty="0">
                <a:solidFill>
                  <a:srgbClr val="3271D2"/>
                </a:solidFill>
                <a:effectLst/>
                <a:hlinkClick r:id="rId2"/>
              </a:rPr>
              <a:t>inflation</a:t>
            </a:r>
            <a:r>
              <a:rPr lang="en-GB" sz="2400" b="0" i="0" dirty="0">
                <a:solidFill>
                  <a:srgbClr val="57595D"/>
                </a:solidFill>
                <a:effectLst/>
              </a:rPr>
              <a:t>.</a:t>
            </a:r>
          </a:p>
          <a:p>
            <a:pPr marL="0" indent="0" algn="l"/>
            <a:endParaRPr lang="en-GB" sz="2400" b="0" i="0" dirty="0">
              <a:solidFill>
                <a:srgbClr val="57595D"/>
              </a:solidFill>
              <a:effectLst/>
            </a:endParaRPr>
          </a:p>
          <a:p>
            <a:pPr marL="446088" indent="-446088" algn="l"/>
            <a:r>
              <a:rPr lang="en-GB" sz="2400" b="1" i="0" dirty="0">
                <a:solidFill>
                  <a:srgbClr val="F16924"/>
                </a:solidFill>
                <a:effectLst/>
              </a:rPr>
              <a:t>2.   Stagflation </a:t>
            </a:r>
            <a:r>
              <a:rPr lang="en-GB" sz="2400" b="1" i="0" dirty="0">
                <a:solidFill>
                  <a:srgbClr val="132E57"/>
                </a:solidFill>
                <a:effectLst/>
              </a:rPr>
              <a:t>- </a:t>
            </a:r>
            <a:r>
              <a:rPr lang="en-GB" sz="2400" b="0" i="0" u="none" strike="noStrike" dirty="0">
                <a:solidFill>
                  <a:srgbClr val="3271D2"/>
                </a:solidFill>
                <a:effectLst/>
                <a:hlinkClick r:id="rId3"/>
              </a:rPr>
              <a:t>Stagflation</a:t>
            </a:r>
            <a:r>
              <a:rPr lang="en-GB" sz="2400" b="0" i="0" dirty="0">
                <a:solidFill>
                  <a:srgbClr val="57595D"/>
                </a:solidFill>
                <a:effectLst/>
              </a:rPr>
              <a:t> </a:t>
            </a:r>
            <a:r>
              <a:rPr lang="en-GB" sz="2400" b="0" i="0" dirty="0">
                <a:solidFill>
                  <a:srgbClr val="616161"/>
                </a:solidFill>
                <a:effectLst/>
              </a:rPr>
              <a:t>refers to a situation in which the economy is growing at a slow rate while simultaneously experiencing high rates of inflation. Such an economic situation causes a dilemma among policymakers since the measures implemented to reduce the rise in inflation may increase unemployment levels to abnormally high levels. Stagflation and its effects on the economy may last for several years or decades.</a:t>
            </a:r>
          </a:p>
          <a:p>
            <a:pPr algn="l"/>
            <a:endParaRPr lang="en-GB" sz="1100" b="0" i="0" dirty="0">
              <a:solidFill>
                <a:srgbClr val="2E2E2E"/>
              </a:solidFill>
              <a:effectLst/>
              <a:latin typeface="NexusSerif"/>
            </a:endParaRPr>
          </a:p>
        </p:txBody>
      </p:sp>
      <p:pic>
        <p:nvPicPr>
          <p:cNvPr id="13" name="Picture 12" descr="Colorful bouncing balls">
            <a:extLst>
              <a:ext uri="{FF2B5EF4-FFF2-40B4-BE49-F238E27FC236}">
                <a16:creationId xmlns:a16="http://schemas.microsoft.com/office/drawing/2014/main" id="{398C42A3-9AF0-731C-092D-BEF49640AC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4485" r="25630"/>
          <a:stretch/>
        </p:blipFill>
        <p:spPr>
          <a:xfrm>
            <a:off x="9197162" y="0"/>
            <a:ext cx="3072810" cy="6858000"/>
          </a:xfrm>
          <a:prstGeom prst="rect">
            <a:avLst/>
          </a:prstGeom>
        </p:spPr>
      </p:pic>
    </p:spTree>
    <p:extLst>
      <p:ext uri="{BB962C8B-B14F-4D97-AF65-F5344CB8AC3E}">
        <p14:creationId xmlns:p14="http://schemas.microsoft.com/office/powerpoint/2010/main" val="2601199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n-GB" dirty="0">
                <a:solidFill>
                  <a:schemeClr val="bg2"/>
                </a:solidFill>
              </a:rPr>
              <a:t>S</a:t>
            </a:r>
            <a:r>
              <a:rPr lang="en-GB" sz="3600" b="0" i="0" dirty="0">
                <a:solidFill>
                  <a:schemeClr val="bg2"/>
                </a:solidFill>
                <a:effectLst/>
              </a:rPr>
              <a:t>ome of the causes of financial crisis:</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529759" y="1924494"/>
            <a:ext cx="6721646" cy="6092454"/>
          </a:xfrm>
        </p:spPr>
        <p:txBody>
          <a:bodyPr>
            <a:normAutofit/>
          </a:bodyPr>
          <a:lstStyle/>
          <a:p>
            <a:pPr algn="l"/>
            <a:r>
              <a:rPr lang="en-GB" sz="2400" b="1" dirty="0">
                <a:solidFill>
                  <a:srgbClr val="F16924"/>
                </a:solidFill>
              </a:rPr>
              <a:t>3. </a:t>
            </a:r>
            <a:r>
              <a:rPr lang="en-GB" sz="2400" b="1" i="0" dirty="0">
                <a:solidFill>
                  <a:srgbClr val="F16924"/>
                </a:solidFill>
                <a:effectLst/>
              </a:rPr>
              <a:t>Stock market crash  </a:t>
            </a:r>
            <a:r>
              <a:rPr lang="en-GB" sz="2400" b="1" i="0" dirty="0">
                <a:solidFill>
                  <a:srgbClr val="132E57"/>
                </a:solidFill>
                <a:effectLst/>
              </a:rPr>
              <a:t>- </a:t>
            </a:r>
            <a:r>
              <a:rPr lang="en-GB" sz="2400" b="0" i="0" dirty="0">
                <a:solidFill>
                  <a:srgbClr val="57595D"/>
                </a:solidFill>
                <a:effectLst/>
              </a:rPr>
              <a:t>A </a:t>
            </a:r>
            <a:r>
              <a:rPr lang="en-GB" sz="2400" b="0" i="0" u="none" strike="noStrike" dirty="0">
                <a:solidFill>
                  <a:srgbClr val="3271D2"/>
                </a:solidFill>
                <a:effectLst/>
                <a:hlinkClick r:id="rId2"/>
              </a:rPr>
              <a:t>stock market crash</a:t>
            </a:r>
            <a:r>
              <a:rPr lang="en-GB" sz="2400" b="0" i="0" dirty="0">
                <a:solidFill>
                  <a:srgbClr val="57595D"/>
                </a:solidFill>
                <a:effectLst/>
              </a:rPr>
              <a:t> occurs when there is a loss of investor confidence in the market, and there is a dramatic decline in stock prices across different stocks trading in the stock market. When a stock market crash occurs, it creates a bear market (when prices drop 20% or more from their highs to hit new lows), and it drains capital out of businesses.</a:t>
            </a:r>
          </a:p>
          <a:p>
            <a:pPr algn="l"/>
            <a:endParaRPr lang="en-GB" sz="2400" dirty="0">
              <a:solidFill>
                <a:srgbClr val="57595D"/>
              </a:solidFill>
            </a:endParaRPr>
          </a:p>
          <a:p>
            <a:pPr algn="l"/>
            <a:r>
              <a:rPr lang="en-GB" sz="2400" b="0" i="0" dirty="0">
                <a:solidFill>
                  <a:srgbClr val="57595D"/>
                </a:solidFill>
                <a:effectLst/>
              </a:rPr>
              <a:t>    Crashes occur when there is a prolonged period of rising stock prices, price earning ratios exceed long-term averages, and there is excessive use of margin debt by market participants.</a:t>
            </a:r>
          </a:p>
          <a:p>
            <a:endParaRPr lang="en-GB" sz="1100" b="0" i="0" dirty="0">
              <a:solidFill>
                <a:srgbClr val="2E2E2E"/>
              </a:solidFill>
              <a:effectLst/>
              <a:latin typeface="NexusSerif"/>
            </a:endParaRPr>
          </a:p>
        </p:txBody>
      </p:sp>
      <p:pic>
        <p:nvPicPr>
          <p:cNvPr id="3" name="Picture 2" descr="Close up photo of colorful graph data">
            <a:extLst>
              <a:ext uri="{FF2B5EF4-FFF2-40B4-BE49-F238E27FC236}">
                <a16:creationId xmlns:a16="http://schemas.microsoft.com/office/drawing/2014/main" id="{275AC11B-D407-7E07-C253-8DE035C04F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2282" y="2360427"/>
            <a:ext cx="4495826" cy="2998381"/>
          </a:xfrm>
          <a:prstGeom prst="rect">
            <a:avLst/>
          </a:prstGeom>
        </p:spPr>
      </p:pic>
    </p:spTree>
    <p:extLst>
      <p:ext uri="{BB962C8B-B14F-4D97-AF65-F5344CB8AC3E}">
        <p14:creationId xmlns:p14="http://schemas.microsoft.com/office/powerpoint/2010/main" val="2973351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n-GB" dirty="0"/>
              <a:t>Scenarios that Define an Economic Collapse</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360969"/>
            <a:ext cx="11325545" cy="6092454"/>
          </a:xfrm>
        </p:spPr>
        <p:txBody>
          <a:bodyPr>
            <a:normAutofit lnSpcReduction="10000"/>
          </a:bodyPr>
          <a:lstStyle/>
          <a:p>
            <a:pPr algn="l">
              <a:lnSpc>
                <a:spcPct val="100000"/>
              </a:lnSpc>
            </a:pPr>
            <a:r>
              <a:rPr lang="en-GB" b="1" i="0" dirty="0">
                <a:solidFill>
                  <a:srgbClr val="F16924"/>
                </a:solidFill>
                <a:effectLst/>
              </a:rPr>
              <a:t>Rising interest rates</a:t>
            </a:r>
          </a:p>
          <a:p>
            <a:pPr marL="0" indent="0" algn="l">
              <a:lnSpc>
                <a:spcPct val="100000"/>
              </a:lnSpc>
              <a:tabLst>
                <a:tab pos="0" algn="l"/>
              </a:tabLst>
            </a:pPr>
            <a:r>
              <a:rPr lang="en-GB" b="0" i="0" dirty="0">
                <a:solidFill>
                  <a:srgbClr val="57595D"/>
                </a:solidFill>
                <a:effectLst/>
              </a:rPr>
              <a:t>During periods of economic collapse, </a:t>
            </a:r>
            <a:r>
              <a:rPr lang="en-GB" b="0" i="0" u="none" strike="noStrike" dirty="0">
                <a:solidFill>
                  <a:srgbClr val="3271D2"/>
                </a:solidFill>
                <a:effectLst/>
                <a:hlinkClick r:id="rId2"/>
              </a:rPr>
              <a:t>interest rates</a:t>
            </a:r>
            <a:r>
              <a:rPr lang="en-GB" b="0" i="0" dirty="0">
                <a:solidFill>
                  <a:srgbClr val="57595D"/>
                </a:solidFill>
                <a:effectLst/>
              </a:rPr>
              <a:t> peak at abnormally high levels, and it limits the amount of money that is available for investors to invest. High interest rates hinder economic growth since investors, corporations, and the government find it costly to service existing debt obligations and take out new loans due to the high cost of capital. When an SME declares its inability to finance its debt obligations and resorts to disposing of its assets to pay creditors, investors lose confidence in the company and will be hesitant to trade their money during periods of financial distress.</a:t>
            </a:r>
          </a:p>
          <a:p>
            <a:pPr marL="0" indent="0" algn="l">
              <a:lnSpc>
                <a:spcPct val="100000"/>
              </a:lnSpc>
              <a:tabLst>
                <a:tab pos="0" algn="l"/>
              </a:tabLst>
            </a:pPr>
            <a:endParaRPr lang="en-GB" dirty="0">
              <a:solidFill>
                <a:srgbClr val="57595D"/>
              </a:solidFill>
            </a:endParaRPr>
          </a:p>
          <a:p>
            <a:pPr algn="l">
              <a:lnSpc>
                <a:spcPct val="100000"/>
              </a:lnSpc>
            </a:pPr>
            <a:r>
              <a:rPr lang="en-GB" b="1" i="0" dirty="0">
                <a:solidFill>
                  <a:srgbClr val="F16924"/>
                </a:solidFill>
                <a:effectLst/>
              </a:rPr>
              <a:t>Local currency crisis</a:t>
            </a:r>
          </a:p>
          <a:p>
            <a:pPr marL="0" indent="36513" algn="l">
              <a:lnSpc>
                <a:spcPct val="100000"/>
              </a:lnSpc>
            </a:pPr>
            <a:r>
              <a:rPr lang="en-GB" b="0" i="0" dirty="0">
                <a:solidFill>
                  <a:srgbClr val="57595D"/>
                </a:solidFill>
                <a:effectLst/>
              </a:rPr>
              <a:t>A local currency crisis occurs when the currency depreciates in value due to a loss of investor confidence. This occurs when foreign investors who have invested in a country and advanced credit to the government lose confidence in the government’s ability to meet debt obligations or generate the agreed-upon returns. In such situations, the foreign investors withdraw their investments in the country. The move increases the selling of the borrowing country’s currency in the international market, resulting in currency devaluation. In return, the currency devaluation increases the country’s international debts, resulting in the loss of the country’s purchasing power.</a:t>
            </a:r>
          </a:p>
          <a:p>
            <a:pPr algn="l">
              <a:lnSpc>
                <a:spcPct val="100000"/>
              </a:lnSpc>
            </a:pPr>
            <a:endParaRPr lang="en-GB" dirty="0">
              <a:solidFill>
                <a:srgbClr val="57595D"/>
              </a:solidFill>
            </a:endParaRPr>
          </a:p>
          <a:p>
            <a:pPr algn="l">
              <a:lnSpc>
                <a:spcPct val="100000"/>
              </a:lnSpc>
            </a:pPr>
            <a:r>
              <a:rPr lang="en-GB" b="1" i="0" dirty="0">
                <a:solidFill>
                  <a:srgbClr val="132E57"/>
                </a:solidFill>
                <a:effectLst/>
              </a:rPr>
              <a:t> </a:t>
            </a:r>
            <a:endParaRPr lang="en-GB" sz="1100" b="0" i="0" dirty="0">
              <a:solidFill>
                <a:srgbClr val="2E2E2E"/>
              </a:solidFill>
              <a:effectLst/>
              <a:latin typeface="NexusSerif"/>
            </a:endParaRPr>
          </a:p>
        </p:txBody>
      </p:sp>
    </p:spTree>
    <p:extLst>
      <p:ext uri="{BB962C8B-B14F-4D97-AF65-F5344CB8AC3E}">
        <p14:creationId xmlns:p14="http://schemas.microsoft.com/office/powerpoint/2010/main" val="3452881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n-GB" dirty="0"/>
              <a:t>Scenarios that Define an Economic Collapse</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6432698" y="2020188"/>
            <a:ext cx="5759302" cy="6092454"/>
          </a:xfrm>
        </p:spPr>
        <p:txBody>
          <a:bodyPr>
            <a:normAutofit/>
          </a:bodyPr>
          <a:lstStyle/>
          <a:p>
            <a:pPr algn="l">
              <a:lnSpc>
                <a:spcPct val="100000"/>
              </a:lnSpc>
            </a:pPr>
            <a:r>
              <a:rPr lang="en-GB" b="1" i="0" dirty="0">
                <a:solidFill>
                  <a:srgbClr val="132E57"/>
                </a:solidFill>
                <a:effectLst/>
              </a:rPr>
              <a:t> </a:t>
            </a:r>
            <a:r>
              <a:rPr lang="en-GB" b="1" i="0" dirty="0">
                <a:solidFill>
                  <a:srgbClr val="F16924"/>
                </a:solidFill>
                <a:effectLst/>
              </a:rPr>
              <a:t>Global currency crisis</a:t>
            </a:r>
          </a:p>
          <a:p>
            <a:pPr marL="0" indent="0" algn="l">
              <a:lnSpc>
                <a:spcPct val="100000"/>
              </a:lnSpc>
            </a:pPr>
            <a:r>
              <a:rPr lang="en-GB" b="0" i="0" dirty="0">
                <a:solidFill>
                  <a:srgbClr val="57595D"/>
                </a:solidFill>
                <a:effectLst/>
              </a:rPr>
              <a:t>A global currency crisis involves the loss of value of a major currency that is used in cross-border trade transactions between individuals, corporations, and governments. For example, the US dollar is used as the world reserve currency in the </a:t>
            </a:r>
            <a:r>
              <a:rPr lang="en-GB" b="0" i="0" u="none" strike="noStrike" dirty="0">
                <a:solidFill>
                  <a:srgbClr val="3271D2"/>
                </a:solidFill>
                <a:effectLst/>
                <a:hlinkClick r:id="rId2"/>
              </a:rPr>
              <a:t>Bretton Woods institutions</a:t>
            </a:r>
            <a:r>
              <a:rPr lang="en-GB" b="0" i="0" dirty="0">
                <a:solidFill>
                  <a:srgbClr val="57595D"/>
                </a:solidFill>
                <a:effectLst/>
              </a:rPr>
              <a:t>, which means that if the US dollar depreciates in value, it may trigger a global economic crisis.</a:t>
            </a:r>
          </a:p>
          <a:p>
            <a:pPr algn="l"/>
            <a:endParaRPr lang="en-GB" sz="800" b="0" i="0" dirty="0">
              <a:solidFill>
                <a:srgbClr val="57595D"/>
              </a:solidFill>
              <a:effectLst/>
              <a:latin typeface="Open Sans" panose="020B0606030504020204" pitchFamily="34" charset="0"/>
            </a:endParaRPr>
          </a:p>
          <a:p>
            <a:pPr marL="0" indent="0" algn="l">
              <a:tabLst>
                <a:tab pos="0" algn="l"/>
              </a:tabLst>
            </a:pPr>
            <a:endParaRPr lang="en-GB" sz="1000" b="0" i="0" dirty="0">
              <a:solidFill>
                <a:srgbClr val="57595D"/>
              </a:solidFill>
              <a:effectLst/>
              <a:latin typeface="Open Sans" panose="020B0606030504020204" pitchFamily="34" charset="0"/>
            </a:endParaRPr>
          </a:p>
          <a:p>
            <a:pPr algn="l"/>
            <a:endParaRPr lang="en-GB" sz="1100" b="0" i="0" dirty="0">
              <a:solidFill>
                <a:srgbClr val="2E2E2E"/>
              </a:solidFill>
              <a:effectLst/>
              <a:latin typeface="NexusSerif"/>
            </a:endParaRPr>
          </a:p>
        </p:txBody>
      </p:sp>
      <p:pic>
        <p:nvPicPr>
          <p:cNvPr id="3" name="Picture 2" descr="World map made up of coins">
            <a:extLst>
              <a:ext uri="{FF2B5EF4-FFF2-40B4-BE49-F238E27FC236}">
                <a16:creationId xmlns:a16="http://schemas.microsoft.com/office/drawing/2014/main" id="{0BF6C8E6-9164-4115-BFB8-185C8DFCC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312" y="1594885"/>
            <a:ext cx="6121928" cy="4582633"/>
          </a:xfrm>
          <a:prstGeom prst="rect">
            <a:avLst/>
          </a:prstGeom>
        </p:spPr>
      </p:pic>
    </p:spTree>
    <p:extLst>
      <p:ext uri="{BB962C8B-B14F-4D97-AF65-F5344CB8AC3E}">
        <p14:creationId xmlns:p14="http://schemas.microsoft.com/office/powerpoint/2010/main" val="2659134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n-GB" dirty="0"/>
              <a:t>How can an SME cope with external financial crises?</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7" cy="6092454"/>
          </a:xfrm>
        </p:spPr>
        <p:txBody>
          <a:bodyPr>
            <a:normAutofit/>
          </a:bodyPr>
          <a:lstStyle/>
          <a:p>
            <a:pPr marL="0" indent="0" algn="l">
              <a:lnSpc>
                <a:spcPct val="100000"/>
              </a:lnSpc>
            </a:pPr>
            <a:r>
              <a:rPr lang="en-GB" b="1" i="0" dirty="0">
                <a:solidFill>
                  <a:srgbClr val="132E57"/>
                </a:solidFill>
                <a:effectLst/>
              </a:rPr>
              <a:t> </a:t>
            </a:r>
            <a:r>
              <a:rPr lang="en-GB" dirty="0">
                <a:solidFill>
                  <a:srgbClr val="494949"/>
                </a:solidFill>
              </a:rPr>
              <a:t>Wh</a:t>
            </a:r>
            <a:r>
              <a:rPr lang="en-GB" b="0" i="0" dirty="0">
                <a:solidFill>
                  <a:srgbClr val="494949"/>
                </a:solidFill>
                <a:effectLst/>
              </a:rPr>
              <a:t>en an external crisis jeopardizes markets, SMEs are hit with great force. </a:t>
            </a:r>
            <a:r>
              <a:rPr lang="en-GB" b="0" i="0" dirty="0">
                <a:solidFill>
                  <a:srgbClr val="57595D"/>
                </a:solidFill>
                <a:effectLst/>
              </a:rPr>
              <a:t>SMEs face a </a:t>
            </a:r>
            <a:r>
              <a:rPr lang="en-GB" b="1" i="0" dirty="0">
                <a:solidFill>
                  <a:srgbClr val="B41F7A"/>
                </a:solidFill>
                <a:effectLst/>
              </a:rPr>
              <a:t>liability of smallness </a:t>
            </a:r>
            <a:r>
              <a:rPr lang="en-GB" sz="1400" b="0" i="0" dirty="0">
                <a:solidFill>
                  <a:srgbClr val="57595D"/>
                </a:solidFill>
                <a:effectLst/>
              </a:rPr>
              <a:t>(Freeman, Carroll, &amp; Hannan, 1983). </a:t>
            </a:r>
            <a:r>
              <a:rPr lang="en-GB" b="0" i="0" dirty="0">
                <a:solidFill>
                  <a:srgbClr val="57595D"/>
                </a:solidFill>
                <a:effectLst/>
              </a:rPr>
              <a:t>This means that the smaller the firm the less resources it typically controls, which makes it more vulnerable to external events, such as a crisis hitting the global economy. The liability of smallness often coincides with a </a:t>
            </a:r>
            <a:r>
              <a:rPr lang="en-GB" b="1" i="0" dirty="0">
                <a:solidFill>
                  <a:srgbClr val="57595D"/>
                </a:solidFill>
                <a:effectLst/>
              </a:rPr>
              <a:t>liability of newness </a:t>
            </a:r>
            <a:r>
              <a:rPr lang="en-GB" b="0" i="0" dirty="0">
                <a:solidFill>
                  <a:srgbClr val="57595D"/>
                </a:solidFill>
                <a:effectLst/>
              </a:rPr>
              <a:t>(</a:t>
            </a:r>
            <a:r>
              <a:rPr lang="en-GB" sz="1400" b="0" i="0" dirty="0">
                <a:solidFill>
                  <a:srgbClr val="57595D"/>
                </a:solidFill>
                <a:effectLst/>
              </a:rPr>
              <a:t>Freeman et al., 1983).</a:t>
            </a:r>
            <a:r>
              <a:rPr lang="en-GB" b="0" i="0" dirty="0">
                <a:solidFill>
                  <a:srgbClr val="57595D"/>
                </a:solidFill>
                <a:effectLst/>
              </a:rPr>
              <a:t>  </a:t>
            </a:r>
          </a:p>
          <a:p>
            <a:pPr marL="0" indent="0" algn="l">
              <a:lnSpc>
                <a:spcPct val="100000"/>
              </a:lnSpc>
            </a:pPr>
            <a:endParaRPr lang="en-GB" dirty="0">
              <a:solidFill>
                <a:srgbClr val="57595D"/>
              </a:solidFill>
            </a:endParaRPr>
          </a:p>
          <a:p>
            <a:pPr marL="0" indent="0" algn="l">
              <a:lnSpc>
                <a:spcPct val="100000"/>
              </a:lnSpc>
            </a:pPr>
            <a:r>
              <a:rPr lang="en-GB" b="0" i="0" dirty="0">
                <a:solidFill>
                  <a:srgbClr val="57595D"/>
                </a:solidFill>
                <a:effectLst/>
              </a:rPr>
              <a:t>New organisations suffer a greater risk of failure than older organizations, because they lack established business models, depend on the cooperation of strangers and have low levels of legitimacy. The liability of newness points to </a:t>
            </a:r>
            <a:r>
              <a:rPr lang="en-GB" b="0" i="0" dirty="0" err="1">
                <a:solidFill>
                  <a:srgbClr val="57595D"/>
                </a:solidFill>
                <a:effectLst/>
              </a:rPr>
              <a:t>startup</a:t>
            </a:r>
            <a:r>
              <a:rPr lang="en-GB" b="0" i="0" dirty="0">
                <a:solidFill>
                  <a:srgbClr val="57595D"/>
                </a:solidFill>
                <a:effectLst/>
              </a:rPr>
              <a:t> companies as a special form of SMEs.</a:t>
            </a:r>
          </a:p>
          <a:p>
            <a:pPr algn="l">
              <a:lnSpc>
                <a:spcPct val="100000"/>
              </a:lnSpc>
            </a:pPr>
            <a:endParaRPr lang="en-GB" b="0" i="0" dirty="0">
              <a:solidFill>
                <a:srgbClr val="57595D"/>
              </a:solidFill>
              <a:effectLst/>
            </a:endParaRPr>
          </a:p>
          <a:p>
            <a:pPr marL="0" indent="0" algn="l">
              <a:lnSpc>
                <a:spcPct val="100000"/>
              </a:lnSpc>
            </a:pPr>
            <a:r>
              <a:rPr lang="en-GB" b="0" i="0" dirty="0">
                <a:solidFill>
                  <a:srgbClr val="57595D"/>
                </a:solidFill>
                <a:effectLst/>
              </a:rPr>
              <a:t>Despite these liabilities, SMEs also have certain characteristics that could help them in times of crisis. Given their smaller size, they tend to be rather flexible when opportunities or threats arise in their environment. Further, the smaller the organization, the closer the decision-makers are to their customers and other stakeholders </a:t>
            </a:r>
            <a:r>
              <a:rPr lang="en-GB" sz="1400" b="0" i="0" dirty="0">
                <a:solidFill>
                  <a:srgbClr val="57595D"/>
                </a:solidFill>
                <a:effectLst/>
              </a:rPr>
              <a:t>(Eggers, Hansen, &amp; Davis, 2012)</a:t>
            </a:r>
            <a:r>
              <a:rPr lang="en-GB" b="0" i="0" dirty="0">
                <a:solidFill>
                  <a:srgbClr val="57595D"/>
                </a:solidFill>
                <a:effectLst/>
              </a:rPr>
              <a:t>. This in turn can provide them with valuable market information that can be helpful when reacting to crises.</a:t>
            </a:r>
          </a:p>
          <a:p>
            <a:pPr marL="0" indent="0" algn="l">
              <a:lnSpc>
                <a:spcPct val="100000"/>
              </a:lnSpc>
            </a:pPr>
            <a:endParaRPr lang="en-GB" sz="1000" dirty="0">
              <a:solidFill>
                <a:srgbClr val="57595D"/>
              </a:solidFill>
            </a:endParaRPr>
          </a:p>
          <a:p>
            <a:pPr marL="0" indent="0" algn="r">
              <a:lnSpc>
                <a:spcPct val="100000"/>
              </a:lnSpc>
            </a:pPr>
            <a:r>
              <a:rPr lang="en-GB" sz="1600" b="1" i="0" dirty="0">
                <a:solidFill>
                  <a:srgbClr val="57595D"/>
                </a:solidFill>
                <a:effectLst/>
              </a:rPr>
              <a:t>Source:  </a:t>
            </a:r>
            <a:r>
              <a:rPr lang="en-GB" sz="1600" b="1" dirty="0">
                <a:hlinkClick r:id="rId2"/>
              </a:rPr>
              <a:t>Masters of disasters? Challenges and opportunities for SMEs in times of crisis. - Abstract - Europe PMC</a:t>
            </a:r>
            <a:endParaRPr lang="en-GB" sz="1600" b="1" i="0" dirty="0">
              <a:solidFill>
                <a:srgbClr val="57595D"/>
              </a:solidFill>
              <a:effectLst/>
            </a:endParaRPr>
          </a:p>
          <a:p>
            <a:pPr algn="l"/>
            <a:endParaRPr lang="en-GB" sz="1100" b="0" i="0" dirty="0">
              <a:solidFill>
                <a:srgbClr val="2E2E2E"/>
              </a:solidFill>
              <a:effectLst/>
              <a:latin typeface="NexusSerif"/>
            </a:endParaRPr>
          </a:p>
        </p:txBody>
      </p:sp>
    </p:spTree>
    <p:extLst>
      <p:ext uri="{BB962C8B-B14F-4D97-AF65-F5344CB8AC3E}">
        <p14:creationId xmlns:p14="http://schemas.microsoft.com/office/powerpoint/2010/main" val="2258320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n-GB" dirty="0"/>
              <a:t>How can an SME cope with external financial crises?</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6862357" cy="6092454"/>
          </a:xfrm>
        </p:spPr>
        <p:txBody>
          <a:bodyPr>
            <a:normAutofit/>
          </a:bodyPr>
          <a:lstStyle/>
          <a:p>
            <a:pPr algn="ctr">
              <a:lnSpc>
                <a:spcPct val="100000"/>
              </a:lnSpc>
              <a:spcBef>
                <a:spcPts val="2000"/>
              </a:spcBef>
              <a:spcAft>
                <a:spcPts val="2000"/>
              </a:spcAft>
            </a:pPr>
            <a:r>
              <a:rPr lang="en-GB" sz="4400" i="0" dirty="0">
                <a:solidFill>
                  <a:srgbClr val="616161"/>
                </a:solidFill>
                <a:effectLst/>
              </a:rPr>
              <a:t> ”</a:t>
            </a:r>
            <a:r>
              <a:rPr lang="en-GB" sz="3200" b="0" i="1" dirty="0">
                <a:solidFill>
                  <a:srgbClr val="616161"/>
                </a:solidFill>
                <a:effectLst/>
              </a:rPr>
              <a:t>At this moment it is all about reacting to a sequence of events that has never been so rapid. It is somewhat like slalom skiing, where someone is constantly moving the gates [that we need to pass through]”</a:t>
            </a:r>
          </a:p>
          <a:p>
            <a:pPr algn="ctr">
              <a:lnSpc>
                <a:spcPct val="100000"/>
              </a:lnSpc>
              <a:spcBef>
                <a:spcPts val="2000"/>
              </a:spcBef>
              <a:spcAft>
                <a:spcPts val="2000"/>
              </a:spcAft>
            </a:pPr>
            <a:r>
              <a:rPr lang="en-GB" sz="2400" b="0" i="0" dirty="0">
                <a:solidFill>
                  <a:srgbClr val="F16924"/>
                </a:solidFill>
                <a:effectLst/>
              </a:rPr>
              <a:t>Stefan </a:t>
            </a:r>
            <a:r>
              <a:rPr lang="en-GB" sz="2400" b="0" i="0" dirty="0" err="1">
                <a:solidFill>
                  <a:srgbClr val="F16924"/>
                </a:solidFill>
                <a:effectLst/>
              </a:rPr>
              <a:t>Ingves</a:t>
            </a:r>
            <a:r>
              <a:rPr lang="en-GB" sz="2400" b="0" i="0" dirty="0">
                <a:solidFill>
                  <a:srgbClr val="F16924"/>
                </a:solidFill>
                <a:effectLst/>
              </a:rPr>
              <a:t>, Governor of the Swedish Central </a:t>
            </a:r>
            <a:r>
              <a:rPr lang="en-GB" sz="2400" dirty="0">
                <a:solidFill>
                  <a:srgbClr val="F16924"/>
                </a:solidFill>
              </a:rPr>
              <a:t>B</a:t>
            </a:r>
            <a:r>
              <a:rPr lang="en-GB" sz="2400" b="0" i="0" dirty="0">
                <a:solidFill>
                  <a:srgbClr val="F16924"/>
                </a:solidFill>
                <a:effectLst/>
              </a:rPr>
              <a:t>ank, in an interview published in </a:t>
            </a:r>
            <a:r>
              <a:rPr lang="en-GB" sz="2400" b="0" i="1" dirty="0" err="1">
                <a:solidFill>
                  <a:srgbClr val="F16924"/>
                </a:solidFill>
                <a:effectLst/>
              </a:rPr>
              <a:t>Dagens</a:t>
            </a:r>
            <a:r>
              <a:rPr lang="en-GB" sz="2400" b="0" i="1" dirty="0">
                <a:solidFill>
                  <a:srgbClr val="F16924"/>
                </a:solidFill>
                <a:effectLst/>
              </a:rPr>
              <a:t> </a:t>
            </a:r>
            <a:r>
              <a:rPr lang="en-GB" sz="2400" b="0" i="1" dirty="0" err="1">
                <a:solidFill>
                  <a:srgbClr val="F16924"/>
                </a:solidFill>
                <a:effectLst/>
              </a:rPr>
              <a:t>Nyheter</a:t>
            </a:r>
            <a:r>
              <a:rPr lang="en-GB" sz="2400" b="0" i="1" dirty="0">
                <a:solidFill>
                  <a:srgbClr val="F16924"/>
                </a:solidFill>
                <a:effectLst/>
              </a:rPr>
              <a:t>,</a:t>
            </a:r>
            <a:r>
              <a:rPr lang="en-GB" sz="2400" b="0" i="0" dirty="0">
                <a:solidFill>
                  <a:srgbClr val="F16924"/>
                </a:solidFill>
                <a:effectLst/>
              </a:rPr>
              <a:t> April  2020.</a:t>
            </a:r>
          </a:p>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pic>
        <p:nvPicPr>
          <p:cNvPr id="8" name="Picture 7" descr="A skier going down a slope">
            <a:extLst>
              <a:ext uri="{FF2B5EF4-FFF2-40B4-BE49-F238E27FC236}">
                <a16:creationId xmlns:a16="http://schemas.microsoft.com/office/drawing/2014/main" id="{6F69AA9C-2A95-407E-FDC6-1F92DE02203C}"/>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3498" r="11820"/>
          <a:stretch/>
        </p:blipFill>
        <p:spPr>
          <a:xfrm>
            <a:off x="6703558" y="2009554"/>
            <a:ext cx="5488442" cy="3636335"/>
          </a:xfrm>
          <a:prstGeom prst="rect">
            <a:avLst/>
          </a:prstGeom>
        </p:spPr>
      </p:pic>
    </p:spTree>
    <p:extLst>
      <p:ext uri="{BB962C8B-B14F-4D97-AF65-F5344CB8AC3E}">
        <p14:creationId xmlns:p14="http://schemas.microsoft.com/office/powerpoint/2010/main" val="359702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n-GB" dirty="0"/>
              <a:t>How can an SME cope with external financial crises?</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graphicFrame>
        <p:nvGraphicFramePr>
          <p:cNvPr id="3" name="Table 2">
            <a:extLst>
              <a:ext uri="{FF2B5EF4-FFF2-40B4-BE49-F238E27FC236}">
                <a16:creationId xmlns:a16="http://schemas.microsoft.com/office/drawing/2014/main" id="{363FB20B-4F73-7594-C389-8420B6340DBF}"/>
              </a:ext>
            </a:extLst>
          </p:cNvPr>
          <p:cNvGraphicFramePr>
            <a:graphicFrameLocks noGrp="1"/>
          </p:cNvGraphicFramePr>
          <p:nvPr>
            <p:extLst>
              <p:ext uri="{D42A27DB-BD31-4B8C-83A1-F6EECF244321}">
                <p14:modId xmlns:p14="http://schemas.microsoft.com/office/powerpoint/2010/main" val="13620535"/>
              </p:ext>
            </p:extLst>
          </p:nvPr>
        </p:nvGraphicFramePr>
        <p:xfrm>
          <a:off x="4965259" y="1657135"/>
          <a:ext cx="6880224" cy="4909740"/>
        </p:xfrm>
        <a:graphic>
          <a:graphicData uri="http://schemas.openxmlformats.org/drawingml/2006/table">
            <a:tbl>
              <a:tblPr/>
              <a:tblGrid>
                <a:gridCol w="6880224">
                  <a:extLst>
                    <a:ext uri="{9D8B030D-6E8A-4147-A177-3AD203B41FA5}">
                      <a16:colId xmlns:a16="http://schemas.microsoft.com/office/drawing/2014/main" val="3036733125"/>
                    </a:ext>
                  </a:extLst>
                </a:gridCol>
              </a:tblGrid>
              <a:tr h="410125">
                <a:tc>
                  <a:txBody>
                    <a:bodyPr/>
                    <a:lstStyle/>
                    <a:p>
                      <a:pPr algn="l" fontAlgn="auto"/>
                      <a:r>
                        <a:rPr lang="en-IE" sz="2400" b="0" dirty="0">
                          <a:solidFill>
                            <a:srgbClr val="000000"/>
                          </a:solidFill>
                          <a:effectLst/>
                        </a:rPr>
                        <a:t>1. Deferred investments (51%)</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340847943"/>
                  </a:ext>
                </a:extLst>
              </a:tr>
              <a:tr h="410125">
                <a:tc>
                  <a:txBody>
                    <a:bodyPr/>
                    <a:lstStyle/>
                    <a:p>
                      <a:pPr algn="l" fontAlgn="auto"/>
                      <a:r>
                        <a:rPr lang="en-GB" sz="2400" b="0" dirty="0">
                          <a:solidFill>
                            <a:srgbClr val="000000"/>
                          </a:solidFill>
                          <a:effectLst/>
                        </a:rPr>
                        <a:t>2. Layoffs/government-funded work allowance (27%)</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72234003"/>
                  </a:ext>
                </a:extLst>
              </a:tr>
              <a:tr h="410125">
                <a:tc>
                  <a:txBody>
                    <a:bodyPr/>
                    <a:lstStyle/>
                    <a:p>
                      <a:pPr algn="l" fontAlgn="auto"/>
                      <a:r>
                        <a:rPr lang="en-GB" sz="2400" b="0" dirty="0">
                          <a:solidFill>
                            <a:srgbClr val="000000"/>
                          </a:solidFill>
                          <a:effectLst/>
                        </a:rPr>
                        <a:t>3. Reduced labour costs (16%)</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383666199"/>
                  </a:ext>
                </a:extLst>
              </a:tr>
              <a:tr h="410125">
                <a:tc>
                  <a:txBody>
                    <a:bodyPr/>
                    <a:lstStyle/>
                    <a:p>
                      <a:pPr algn="l" fontAlgn="auto"/>
                      <a:r>
                        <a:rPr lang="en-IE" sz="2400" b="0" dirty="0">
                          <a:solidFill>
                            <a:srgbClr val="000000"/>
                          </a:solidFill>
                          <a:effectLst/>
                        </a:rPr>
                        <a:t>4. Reduced expenses (12%)</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33761832"/>
                  </a:ext>
                </a:extLst>
              </a:tr>
              <a:tr h="410125">
                <a:tc>
                  <a:txBody>
                    <a:bodyPr/>
                    <a:lstStyle/>
                    <a:p>
                      <a:pPr algn="l" fontAlgn="auto"/>
                      <a:r>
                        <a:rPr lang="en-GB" sz="2400" b="0" dirty="0">
                          <a:solidFill>
                            <a:srgbClr val="000000"/>
                          </a:solidFill>
                          <a:effectLst/>
                        </a:rPr>
                        <a:t>5. Negotiated contracts and terms (8%)</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638251564"/>
                  </a:ext>
                </a:extLst>
              </a:tr>
              <a:tr h="410125">
                <a:tc>
                  <a:txBody>
                    <a:bodyPr/>
                    <a:lstStyle/>
                    <a:p>
                      <a:pPr algn="l" fontAlgn="auto"/>
                      <a:r>
                        <a:rPr lang="en-IE" sz="2400" b="0" dirty="0">
                          <a:solidFill>
                            <a:srgbClr val="000000"/>
                          </a:solidFill>
                          <a:effectLst/>
                        </a:rPr>
                        <a:t>6. Reduced stock (5%)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291060028"/>
                  </a:ext>
                </a:extLst>
              </a:tr>
              <a:tr h="410125">
                <a:tc>
                  <a:txBody>
                    <a:bodyPr/>
                    <a:lstStyle/>
                    <a:p>
                      <a:pPr algn="l" fontAlgn="auto"/>
                      <a:r>
                        <a:rPr lang="en-GB" sz="2400" b="0" dirty="0">
                          <a:solidFill>
                            <a:srgbClr val="000000"/>
                          </a:solidFill>
                          <a:effectLst/>
                        </a:rPr>
                        <a:t>7. Revenue focused activities (3%)</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494138523"/>
                  </a:ext>
                </a:extLst>
              </a:tr>
              <a:tr h="410125">
                <a:tc>
                  <a:txBody>
                    <a:bodyPr/>
                    <a:lstStyle/>
                    <a:p>
                      <a:pPr algn="l" fontAlgn="auto"/>
                      <a:r>
                        <a:rPr lang="en-GB" sz="2400" b="0" dirty="0">
                          <a:solidFill>
                            <a:srgbClr val="000000"/>
                          </a:solidFill>
                          <a:effectLst/>
                        </a:rPr>
                        <a:t>8. Innovation focused activities (2%)</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672225032"/>
                  </a:ext>
                </a:extLst>
              </a:tr>
              <a:tr h="410125">
                <a:tc>
                  <a:txBody>
                    <a:bodyPr/>
                    <a:lstStyle/>
                    <a:p>
                      <a:pPr algn="l" fontAlgn="auto"/>
                      <a:r>
                        <a:rPr lang="pt-BR" sz="2400" b="0" dirty="0">
                          <a:solidFill>
                            <a:srgbClr val="000000"/>
                          </a:solidFill>
                          <a:effectLst/>
                        </a:rPr>
                        <a:t>9. Reduced R&amp;D (1%)</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938054673"/>
                  </a:ext>
                </a:extLst>
              </a:tr>
              <a:tr h="410125">
                <a:tc>
                  <a:txBody>
                    <a:bodyPr/>
                    <a:lstStyle/>
                    <a:p>
                      <a:pPr algn="l" fontAlgn="auto"/>
                      <a:r>
                        <a:rPr lang="en-IE" sz="2400" b="0" dirty="0">
                          <a:solidFill>
                            <a:srgbClr val="000000"/>
                          </a:solidFill>
                          <a:effectLst/>
                        </a:rPr>
                        <a:t>10. Loans (0.5%)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3605086358"/>
                  </a:ext>
                </a:extLst>
              </a:tr>
              <a:tr h="410125">
                <a:tc>
                  <a:txBody>
                    <a:bodyPr/>
                    <a:lstStyle/>
                    <a:p>
                      <a:pPr algn="l" fontAlgn="auto"/>
                      <a:r>
                        <a:rPr lang="en-IE" sz="2400" b="0" dirty="0">
                          <a:solidFill>
                            <a:srgbClr val="000000"/>
                          </a:solidFill>
                          <a:effectLst/>
                        </a:rPr>
                        <a:t>11. Exit (0.5%)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066899411"/>
                  </a:ext>
                </a:extLst>
              </a:tr>
            </a:tbl>
          </a:graphicData>
        </a:graphic>
      </p:graphicFrame>
      <p:sp>
        <p:nvSpPr>
          <p:cNvPr id="7" name="TextBox 6">
            <a:extLst>
              <a:ext uri="{FF2B5EF4-FFF2-40B4-BE49-F238E27FC236}">
                <a16:creationId xmlns:a16="http://schemas.microsoft.com/office/drawing/2014/main" id="{C218340C-3DD4-2BE0-E56C-82F86AE15805}"/>
              </a:ext>
            </a:extLst>
          </p:cNvPr>
          <p:cNvSpPr txBox="1"/>
          <p:nvPr/>
        </p:nvSpPr>
        <p:spPr>
          <a:xfrm>
            <a:off x="528969" y="1771449"/>
            <a:ext cx="4106825" cy="4154984"/>
          </a:xfrm>
          <a:prstGeom prst="rect">
            <a:avLst/>
          </a:prstGeom>
          <a:noFill/>
        </p:spPr>
        <p:txBody>
          <a:bodyPr wrap="square">
            <a:spAutoFit/>
          </a:bodyPr>
          <a:lstStyle/>
          <a:p>
            <a:r>
              <a:rPr lang="en-GB" sz="2400" dirty="0">
                <a:solidFill>
                  <a:srgbClr val="616161"/>
                </a:solidFill>
              </a:rPr>
              <a:t>A Study of 456 SMEs in the  </a:t>
            </a:r>
            <a:r>
              <a:rPr lang="en-GB" sz="2400" dirty="0" err="1">
                <a:solidFill>
                  <a:srgbClr val="616161"/>
                </a:solidFill>
              </a:rPr>
              <a:t>Norrbotten</a:t>
            </a:r>
            <a:r>
              <a:rPr lang="en-GB" sz="2400" dirty="0">
                <a:solidFill>
                  <a:srgbClr val="616161"/>
                </a:solidFill>
              </a:rPr>
              <a:t> region,  Sweden gives insights to i</a:t>
            </a:r>
            <a:r>
              <a:rPr lang="en-GB" sz="2400" i="0" dirty="0">
                <a:solidFill>
                  <a:srgbClr val="616161"/>
                </a:solidFill>
                <a:effectLst/>
              </a:rPr>
              <a:t>mmediate actions taken by SMEs in response to external shock.</a:t>
            </a:r>
          </a:p>
          <a:p>
            <a:endParaRPr lang="en-GB" sz="2400" dirty="0">
              <a:solidFill>
                <a:srgbClr val="333333"/>
              </a:solidFill>
            </a:endParaRPr>
          </a:p>
          <a:p>
            <a:r>
              <a:rPr lang="en-GB" sz="2400" b="1" dirty="0">
                <a:solidFill>
                  <a:schemeClr val="bg2"/>
                </a:solidFill>
                <a:highlight>
                  <a:srgbClr val="F16924"/>
                </a:highlight>
                <a:hlinkClick r:id="rId2">
                  <a:extLst>
                    <a:ext uri="{A12FA001-AC4F-418D-AE19-62706E023703}">
                      <ahyp:hlinkClr xmlns:ahyp="http://schemas.microsoft.com/office/drawing/2018/hyperlinkcolor" val="tx"/>
                    </a:ext>
                  </a:extLst>
                </a:hlinkClick>
              </a:rPr>
              <a:t>READ MORE </a:t>
            </a:r>
            <a:r>
              <a:rPr lang="en-GB" sz="2400" dirty="0">
                <a:solidFill>
                  <a:srgbClr val="87A66E"/>
                </a:solidFill>
                <a:hlinkClick r:id="rId2">
                  <a:extLst>
                    <a:ext uri="{A12FA001-AC4F-418D-AE19-62706E023703}">
                      <ahyp:hlinkClr xmlns:ahyp="http://schemas.microsoft.com/office/drawing/2018/hyperlinkcolor" val="tx"/>
                    </a:ext>
                  </a:extLst>
                </a:hlinkClick>
              </a:rPr>
              <a:t>- Staying alive during an unfolding crisis: How SMEs ward off impending disaster - PMC (nih.gov)</a:t>
            </a:r>
            <a:endParaRPr lang="en-GB" sz="2400" i="0" dirty="0">
              <a:solidFill>
                <a:srgbClr val="333333"/>
              </a:solidFill>
              <a:effectLst/>
            </a:endParaRPr>
          </a:p>
          <a:p>
            <a:r>
              <a:rPr lang="en-GB" sz="2400" b="1" dirty="0">
                <a:solidFill>
                  <a:srgbClr val="333333"/>
                </a:solidFill>
              </a:rPr>
              <a:t> </a:t>
            </a:r>
            <a:endParaRPr lang="en-IE" sz="2400" b="1" dirty="0"/>
          </a:p>
        </p:txBody>
      </p:sp>
    </p:spTree>
    <p:extLst>
      <p:ext uri="{BB962C8B-B14F-4D97-AF65-F5344CB8AC3E}">
        <p14:creationId xmlns:p14="http://schemas.microsoft.com/office/powerpoint/2010/main" val="1449935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5A2D4-16A7-9947-75D7-5DDB56B170FE}"/>
              </a:ext>
            </a:extLst>
          </p:cNvPr>
          <p:cNvSpPr>
            <a:spLocks noGrp="1"/>
          </p:cNvSpPr>
          <p:nvPr>
            <p:ph type="body" sz="quarter" idx="16"/>
          </p:nvPr>
        </p:nvSpPr>
        <p:spPr/>
        <p:txBody>
          <a:bodyPr/>
          <a:lstStyle/>
          <a:p>
            <a:r>
              <a:rPr lang="en-US" dirty="0"/>
              <a:t>Uncertainties Arising from the Market Environment</a:t>
            </a:r>
          </a:p>
          <a:p>
            <a:endParaRPr lang="en-US" dirty="0"/>
          </a:p>
          <a:p>
            <a:endParaRPr lang="en-US" dirty="0"/>
          </a:p>
        </p:txBody>
      </p:sp>
      <p:sp>
        <p:nvSpPr>
          <p:cNvPr id="7" name="Text Placeholder 6">
            <a:extLst>
              <a:ext uri="{FF2B5EF4-FFF2-40B4-BE49-F238E27FC236}">
                <a16:creationId xmlns:a16="http://schemas.microsoft.com/office/drawing/2014/main" id="{D6ABBC91-363D-19BD-62F9-B64CF3807478}"/>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328559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1A9AD-2D5B-A34E-9FC6-7EABDA526717}"/>
              </a:ext>
            </a:extLst>
          </p:cNvPr>
          <p:cNvSpPr>
            <a:spLocks noGrp="1"/>
          </p:cNvSpPr>
          <p:nvPr>
            <p:ph type="body" sz="quarter" idx="14"/>
          </p:nvPr>
        </p:nvSpPr>
        <p:spPr>
          <a:xfrm>
            <a:off x="6940248" y="350405"/>
            <a:ext cx="4754535" cy="822373"/>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What are the types of crisis that can arise from external factors?</a:t>
            </a:r>
          </a:p>
        </p:txBody>
      </p:sp>
      <p:sp>
        <p:nvSpPr>
          <p:cNvPr id="19" name="Text Placeholder 18">
            <a:extLst>
              <a:ext uri="{FF2B5EF4-FFF2-40B4-BE49-F238E27FC236}">
                <a16:creationId xmlns:a16="http://schemas.microsoft.com/office/drawing/2014/main" id="{15572CB1-27BF-DE4B-A1AF-F6112200952C}"/>
              </a:ext>
            </a:extLst>
          </p:cNvPr>
          <p:cNvSpPr>
            <a:spLocks noGrp="1"/>
          </p:cNvSpPr>
          <p:nvPr>
            <p:ph type="body" sz="quarter" idx="20"/>
          </p:nvPr>
        </p:nvSpPr>
        <p:spPr>
          <a:xfrm>
            <a:off x="6940248" y="1234858"/>
            <a:ext cx="4754535" cy="630000"/>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Natural crisis</a:t>
            </a:r>
          </a:p>
        </p:txBody>
      </p:sp>
      <p:sp>
        <p:nvSpPr>
          <p:cNvPr id="14" name="Text Placeholder 13">
            <a:extLst>
              <a:ext uri="{FF2B5EF4-FFF2-40B4-BE49-F238E27FC236}">
                <a16:creationId xmlns:a16="http://schemas.microsoft.com/office/drawing/2014/main" id="{7CDBC330-3592-B462-617E-F5DF418A2BE6}"/>
              </a:ext>
            </a:extLst>
          </p:cNvPr>
          <p:cNvSpPr>
            <a:spLocks noGrp="1"/>
          </p:cNvSpPr>
          <p:nvPr>
            <p:ph type="body" sz="quarter" idx="24"/>
          </p:nvPr>
        </p:nvSpPr>
        <p:spPr>
          <a:xfrm>
            <a:off x="6926393" y="2611199"/>
            <a:ext cx="4768390" cy="822373"/>
          </a:xfrm>
        </p:spPr>
        <p:txBody>
          <a:bodyPr/>
          <a:lstStyle/>
          <a:p>
            <a:r>
              <a:rPr lang="en-US" sz="2400" dirty="0"/>
              <a:t>The uncertainties that arise from the market environment</a:t>
            </a:r>
          </a:p>
        </p:txBody>
      </p:sp>
      <p:sp>
        <p:nvSpPr>
          <p:cNvPr id="18" name="Text Placeholder 17">
            <a:extLst>
              <a:ext uri="{FF2B5EF4-FFF2-40B4-BE49-F238E27FC236}">
                <a16:creationId xmlns:a16="http://schemas.microsoft.com/office/drawing/2014/main" id="{4746FADA-D744-DE61-A10B-1F5E6137454D}"/>
              </a:ext>
            </a:extLst>
          </p:cNvPr>
          <p:cNvSpPr>
            <a:spLocks noGrp="1"/>
          </p:cNvSpPr>
          <p:nvPr>
            <p:ph type="body" sz="quarter" idx="26"/>
          </p:nvPr>
        </p:nvSpPr>
        <p:spPr>
          <a:xfrm>
            <a:off x="6957925" y="3516023"/>
            <a:ext cx="4754535" cy="630000"/>
          </a:xfrm>
        </p:spPr>
        <p:txBody>
          <a:bodyPr/>
          <a:lstStyle/>
          <a:p>
            <a:r>
              <a:rPr lang="en-US" sz="2400" dirty="0"/>
              <a:t>Technological crisis</a:t>
            </a:r>
          </a:p>
        </p:txBody>
      </p:sp>
      <p:sp>
        <p:nvSpPr>
          <p:cNvPr id="2" name="Text Placeholder 1">
            <a:extLst>
              <a:ext uri="{FF2B5EF4-FFF2-40B4-BE49-F238E27FC236}">
                <a16:creationId xmlns:a16="http://schemas.microsoft.com/office/drawing/2014/main" id="{9ED4EE6E-0627-C435-C4F4-BE21D3EF5D2D}"/>
              </a:ext>
            </a:extLst>
          </p:cNvPr>
          <p:cNvSpPr>
            <a:spLocks noGrp="1"/>
          </p:cNvSpPr>
          <p:nvPr>
            <p:ph type="body" sz="quarter" idx="15"/>
          </p:nvPr>
        </p:nvSpPr>
        <p:spPr>
          <a:xfrm>
            <a:off x="6078323" y="407600"/>
            <a:ext cx="830393" cy="635000"/>
          </a:xfrm>
        </p:spPr>
        <p:txBody>
          <a:bodyPr/>
          <a:lstStyle/>
          <a:p>
            <a:r>
              <a:rPr lang="en-US" sz="3600" b="1" dirty="0"/>
              <a:t>01</a:t>
            </a:r>
          </a:p>
        </p:txBody>
      </p:sp>
      <p:sp>
        <p:nvSpPr>
          <p:cNvPr id="4" name="Text Placeholder 3">
            <a:extLst>
              <a:ext uri="{FF2B5EF4-FFF2-40B4-BE49-F238E27FC236}">
                <a16:creationId xmlns:a16="http://schemas.microsoft.com/office/drawing/2014/main" id="{21CA9178-1D21-572B-8CFC-76B5694AA2D4}"/>
              </a:ext>
            </a:extLst>
          </p:cNvPr>
          <p:cNvSpPr>
            <a:spLocks noGrp="1"/>
          </p:cNvSpPr>
          <p:nvPr>
            <p:ph type="body" sz="quarter" idx="19"/>
          </p:nvPr>
        </p:nvSpPr>
        <p:spPr>
          <a:xfrm>
            <a:off x="6078323" y="1239335"/>
            <a:ext cx="830393" cy="630000"/>
          </a:xfrm>
        </p:spPr>
        <p:txBody>
          <a:bodyPr/>
          <a:lstStyle/>
          <a:p>
            <a:r>
              <a:rPr lang="en-US" sz="3600" b="1" dirty="0"/>
              <a:t>02</a:t>
            </a:r>
          </a:p>
        </p:txBody>
      </p:sp>
      <p:sp>
        <p:nvSpPr>
          <p:cNvPr id="8" name="Text Placeholder 7">
            <a:extLst>
              <a:ext uri="{FF2B5EF4-FFF2-40B4-BE49-F238E27FC236}">
                <a16:creationId xmlns:a16="http://schemas.microsoft.com/office/drawing/2014/main" id="{2F9D1749-E12B-1EB4-7C5F-1FA1B1D4847F}"/>
              </a:ext>
            </a:extLst>
          </p:cNvPr>
          <p:cNvSpPr>
            <a:spLocks noGrp="1"/>
          </p:cNvSpPr>
          <p:nvPr>
            <p:ph type="body" sz="quarter" idx="23"/>
          </p:nvPr>
        </p:nvSpPr>
        <p:spPr>
          <a:xfrm>
            <a:off x="6064468" y="2668394"/>
            <a:ext cx="830393" cy="635000"/>
          </a:xfrm>
        </p:spPr>
        <p:txBody>
          <a:bodyPr/>
          <a:lstStyle/>
          <a:p>
            <a:r>
              <a:rPr lang="en-US" sz="3600" b="1" dirty="0"/>
              <a:t>04</a:t>
            </a:r>
          </a:p>
        </p:txBody>
      </p:sp>
      <p:sp>
        <p:nvSpPr>
          <p:cNvPr id="15" name="Text Placeholder 14">
            <a:extLst>
              <a:ext uri="{FF2B5EF4-FFF2-40B4-BE49-F238E27FC236}">
                <a16:creationId xmlns:a16="http://schemas.microsoft.com/office/drawing/2014/main" id="{EB139003-DA25-81F2-6B14-01DD1DACEE69}"/>
              </a:ext>
            </a:extLst>
          </p:cNvPr>
          <p:cNvSpPr>
            <a:spLocks noGrp="1"/>
          </p:cNvSpPr>
          <p:nvPr>
            <p:ph type="body" sz="quarter" idx="25"/>
          </p:nvPr>
        </p:nvSpPr>
        <p:spPr>
          <a:xfrm>
            <a:off x="6096000" y="3516067"/>
            <a:ext cx="830393" cy="635000"/>
          </a:xfrm>
        </p:spPr>
        <p:txBody>
          <a:bodyPr/>
          <a:lstStyle/>
          <a:p>
            <a:r>
              <a:rPr lang="en-US" sz="3600" b="1" dirty="0"/>
              <a:t>05</a:t>
            </a:r>
          </a:p>
        </p:txBody>
      </p:sp>
      <p:sp>
        <p:nvSpPr>
          <p:cNvPr id="22" name="Text Placeholder 21">
            <a:extLst>
              <a:ext uri="{FF2B5EF4-FFF2-40B4-BE49-F238E27FC236}">
                <a16:creationId xmlns:a16="http://schemas.microsoft.com/office/drawing/2014/main" id="{57539EDE-FD43-231A-4B65-BE71D87D4A71}"/>
              </a:ext>
            </a:extLst>
          </p:cNvPr>
          <p:cNvSpPr>
            <a:spLocks noGrp="1"/>
          </p:cNvSpPr>
          <p:nvPr>
            <p:ph type="body" sz="quarter" idx="16"/>
          </p:nvPr>
        </p:nvSpPr>
        <p:spPr>
          <a:xfrm>
            <a:off x="1068491" y="601535"/>
            <a:ext cx="4378451" cy="2019396"/>
          </a:xfrm>
        </p:spPr>
        <p:txBody>
          <a:bodyPr>
            <a:normAutofit/>
          </a:bodyPr>
          <a:lstStyle/>
          <a:p>
            <a:r>
              <a:rPr lang="en-US" b="1" dirty="0">
                <a:latin typeface="Calibri" panose="020F0502020204030204" pitchFamily="34" charset="0"/>
                <a:ea typeface="Calibri" panose="020F0502020204030204" pitchFamily="34" charset="0"/>
                <a:cs typeface="Calibri" panose="020F0502020204030204" pitchFamily="34" charset="0"/>
              </a:rPr>
              <a:t>A Crisis That Comes From External Unavoidable Factors</a:t>
            </a:r>
            <a:endParaRPr lang="en-IE"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37CD072B-C565-E1B1-3658-B1F1A8079FF3}"/>
              </a:ext>
            </a:extLst>
          </p:cNvPr>
          <p:cNvSpPr/>
          <p:nvPr/>
        </p:nvSpPr>
        <p:spPr>
          <a:xfrm>
            <a:off x="948404" y="2502279"/>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25" name="Text Placeholder 24">
            <a:extLst>
              <a:ext uri="{FF2B5EF4-FFF2-40B4-BE49-F238E27FC236}">
                <a16:creationId xmlns:a16="http://schemas.microsoft.com/office/drawing/2014/main" id="{BC269653-15BF-D403-3FF4-14368E38C74D}"/>
              </a:ext>
            </a:extLst>
          </p:cNvPr>
          <p:cNvSpPr>
            <a:spLocks noGrp="1"/>
          </p:cNvSpPr>
          <p:nvPr>
            <p:ph type="body" sz="quarter" idx="18"/>
          </p:nvPr>
        </p:nvSpPr>
        <p:spPr>
          <a:xfrm>
            <a:off x="927681" y="2761446"/>
            <a:ext cx="4306395" cy="2769154"/>
          </a:xfrm>
        </p:spPr>
        <p:txBody>
          <a:bodyPr>
            <a:noAutofit/>
          </a:bodyPr>
          <a:lstStyle/>
          <a:p>
            <a:pPr marL="0" indent="0">
              <a:lnSpc>
                <a:spcPts val="2280"/>
              </a:lnSpc>
              <a:spcBef>
                <a:spcPts val="0"/>
              </a:spcBef>
            </a:pPr>
            <a:r>
              <a:rPr lang="en-US" sz="2200" dirty="0">
                <a:ea typeface="Calibri" panose="020F0502020204030204" pitchFamily="34" charset="0"/>
                <a:cs typeface="Times New Roman" panose="02020603050405020304" pitchFamily="18" charset="0"/>
              </a:rPr>
              <a:t>Success in business frequently gets attributed to the proactive decisions made at the management level, but that’s not the whole story. Just as often, success or failure is determined by how business owners and managers handle situations that are out of their control. How businesses deal with external crises can have a powerful impact on their survival.</a:t>
            </a:r>
            <a:endParaRPr lang="en-US" sz="2200" dirty="0"/>
          </a:p>
        </p:txBody>
      </p:sp>
      <p:sp>
        <p:nvSpPr>
          <p:cNvPr id="26" name="Text Placeholder 4">
            <a:extLst>
              <a:ext uri="{FF2B5EF4-FFF2-40B4-BE49-F238E27FC236}">
                <a16:creationId xmlns:a16="http://schemas.microsoft.com/office/drawing/2014/main" id="{73435531-E56A-B9BB-B9F5-7AE9CE06AF63}"/>
              </a:ext>
            </a:extLst>
          </p:cNvPr>
          <p:cNvSpPr txBox="1">
            <a:spLocks/>
          </p:cNvSpPr>
          <p:nvPr/>
        </p:nvSpPr>
        <p:spPr>
          <a:xfrm rot="16200000">
            <a:off x="-558292" y="1178495"/>
            <a:ext cx="2129000" cy="511077"/>
          </a:xfrm>
          <a:prstGeom prst="rect">
            <a:avLst/>
          </a:prstGeom>
          <a:solidFill>
            <a:srgbClr val="F29E38"/>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2800" dirty="0">
                <a:solidFill>
                  <a:schemeClr val="bg1"/>
                </a:solidFill>
                <a:latin typeface="Calibri" panose="020F0502020204030204" pitchFamily="34" charset="0"/>
                <a:cs typeface="Calibri" panose="020F0502020204030204" pitchFamily="34" charset="0"/>
              </a:rPr>
              <a:t>MODULE 02</a:t>
            </a:r>
            <a:endParaRPr lang="en-US" sz="2800" dirty="0">
              <a:solidFill>
                <a:schemeClr val="bg1"/>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79D7256D-408C-036D-DE51-70E036A44190}"/>
              </a:ext>
            </a:extLst>
          </p:cNvPr>
          <p:cNvCxnSpPr/>
          <p:nvPr/>
        </p:nvCxnSpPr>
        <p:spPr>
          <a:xfrm>
            <a:off x="5753686" y="1229930"/>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FA2F40-4413-6420-4A76-DFCB2052FA73}"/>
              </a:ext>
            </a:extLst>
          </p:cNvPr>
          <p:cNvCxnSpPr/>
          <p:nvPr/>
        </p:nvCxnSpPr>
        <p:spPr>
          <a:xfrm>
            <a:off x="5753686" y="1876648"/>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5E9ADA-D0D4-4679-4A85-2A6F87C3EE8D}"/>
              </a:ext>
            </a:extLst>
          </p:cNvPr>
          <p:cNvCxnSpPr/>
          <p:nvPr/>
        </p:nvCxnSpPr>
        <p:spPr>
          <a:xfrm>
            <a:off x="5767974" y="3500032"/>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ADC83B-DC97-7C1F-5925-23681AF59E3B}"/>
              </a:ext>
            </a:extLst>
          </p:cNvPr>
          <p:cNvCxnSpPr/>
          <p:nvPr/>
        </p:nvCxnSpPr>
        <p:spPr>
          <a:xfrm>
            <a:off x="5753686" y="2506269"/>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18">
            <a:extLst>
              <a:ext uri="{FF2B5EF4-FFF2-40B4-BE49-F238E27FC236}">
                <a16:creationId xmlns:a16="http://schemas.microsoft.com/office/drawing/2014/main" id="{65583306-BD43-4A82-6019-8E1696635607}"/>
              </a:ext>
            </a:extLst>
          </p:cNvPr>
          <p:cNvSpPr txBox="1">
            <a:spLocks/>
          </p:cNvSpPr>
          <p:nvPr/>
        </p:nvSpPr>
        <p:spPr>
          <a:xfrm>
            <a:off x="6943637" y="1876269"/>
            <a:ext cx="4754535" cy="63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ea typeface="Calibri" panose="020F0502020204030204" pitchFamily="34" charset="0"/>
              </a:rPr>
              <a:t>Financial crisis</a:t>
            </a:r>
          </a:p>
        </p:txBody>
      </p:sp>
      <p:sp>
        <p:nvSpPr>
          <p:cNvPr id="7" name="Text Placeholder 3">
            <a:extLst>
              <a:ext uri="{FF2B5EF4-FFF2-40B4-BE49-F238E27FC236}">
                <a16:creationId xmlns:a16="http://schemas.microsoft.com/office/drawing/2014/main" id="{A03655BB-20C3-73ED-EB59-A4E325ACD1A2}"/>
              </a:ext>
            </a:extLst>
          </p:cNvPr>
          <p:cNvSpPr txBox="1">
            <a:spLocks/>
          </p:cNvSpPr>
          <p:nvPr/>
        </p:nvSpPr>
        <p:spPr>
          <a:xfrm>
            <a:off x="6081712" y="1880746"/>
            <a:ext cx="830393" cy="630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cxnSp>
        <p:nvCxnSpPr>
          <p:cNvPr id="16" name="Straight Connector 15">
            <a:extLst>
              <a:ext uri="{FF2B5EF4-FFF2-40B4-BE49-F238E27FC236}">
                <a16:creationId xmlns:a16="http://schemas.microsoft.com/office/drawing/2014/main" id="{44447BB1-C56E-3A4D-0157-18B9CDDD7291}"/>
              </a:ext>
            </a:extLst>
          </p:cNvPr>
          <p:cNvCxnSpPr/>
          <p:nvPr/>
        </p:nvCxnSpPr>
        <p:spPr>
          <a:xfrm>
            <a:off x="5767974" y="4166821"/>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35" name="Text Placeholder 13">
            <a:extLst>
              <a:ext uri="{FF2B5EF4-FFF2-40B4-BE49-F238E27FC236}">
                <a16:creationId xmlns:a16="http://schemas.microsoft.com/office/drawing/2014/main" id="{4B29F8B9-793F-7A33-AEAF-99C0E90400CF}"/>
              </a:ext>
            </a:extLst>
          </p:cNvPr>
          <p:cNvSpPr txBox="1">
            <a:spLocks/>
          </p:cNvSpPr>
          <p:nvPr/>
        </p:nvSpPr>
        <p:spPr>
          <a:xfrm>
            <a:off x="6908716" y="4489319"/>
            <a:ext cx="4768390"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 </a:t>
            </a:r>
          </a:p>
        </p:txBody>
      </p:sp>
      <p:sp>
        <p:nvSpPr>
          <p:cNvPr id="37" name="Text Placeholder 7">
            <a:extLst>
              <a:ext uri="{FF2B5EF4-FFF2-40B4-BE49-F238E27FC236}">
                <a16:creationId xmlns:a16="http://schemas.microsoft.com/office/drawing/2014/main" id="{BEEA633B-5AB8-7A10-5A29-7BE547D23382}"/>
              </a:ext>
            </a:extLst>
          </p:cNvPr>
          <p:cNvSpPr txBox="1">
            <a:spLocks/>
          </p:cNvSpPr>
          <p:nvPr/>
        </p:nvSpPr>
        <p:spPr>
          <a:xfrm>
            <a:off x="6046791" y="5295386"/>
            <a:ext cx="830393"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07</a:t>
            </a:r>
          </a:p>
        </p:txBody>
      </p:sp>
      <p:cxnSp>
        <p:nvCxnSpPr>
          <p:cNvPr id="39" name="Straight Connector 38">
            <a:extLst>
              <a:ext uri="{FF2B5EF4-FFF2-40B4-BE49-F238E27FC236}">
                <a16:creationId xmlns:a16="http://schemas.microsoft.com/office/drawing/2014/main" id="{745CBE83-078F-FE81-341C-4ECC931A95BB}"/>
              </a:ext>
            </a:extLst>
          </p:cNvPr>
          <p:cNvCxnSpPr/>
          <p:nvPr/>
        </p:nvCxnSpPr>
        <p:spPr>
          <a:xfrm>
            <a:off x="5750297" y="5133262"/>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2BA802-6DE1-C711-7C8F-72E019C6F681}"/>
              </a:ext>
            </a:extLst>
          </p:cNvPr>
          <p:cNvSpPr txBox="1"/>
          <p:nvPr/>
        </p:nvSpPr>
        <p:spPr>
          <a:xfrm>
            <a:off x="6894861" y="5387832"/>
            <a:ext cx="6113720" cy="461665"/>
          </a:xfrm>
          <a:prstGeom prst="rect">
            <a:avLst/>
          </a:prstGeom>
          <a:noFill/>
        </p:spPr>
        <p:txBody>
          <a:bodyPr wrap="square">
            <a:spAutoFit/>
          </a:bodyPr>
          <a:lstStyle/>
          <a:p>
            <a:r>
              <a:rPr lang="en-IE" sz="2400" dirty="0">
                <a:solidFill>
                  <a:srgbClr val="616161"/>
                </a:solidFill>
              </a:rPr>
              <a:t>Crisis Support Approaches</a:t>
            </a:r>
          </a:p>
        </p:txBody>
      </p:sp>
      <p:sp>
        <p:nvSpPr>
          <p:cNvPr id="5" name="TextBox 4">
            <a:extLst>
              <a:ext uri="{FF2B5EF4-FFF2-40B4-BE49-F238E27FC236}">
                <a16:creationId xmlns:a16="http://schemas.microsoft.com/office/drawing/2014/main" id="{69EDE8D1-6503-00BD-1E52-A7AF7C9CF08B}"/>
              </a:ext>
            </a:extLst>
          </p:cNvPr>
          <p:cNvSpPr txBox="1"/>
          <p:nvPr/>
        </p:nvSpPr>
        <p:spPr>
          <a:xfrm>
            <a:off x="6877184" y="4360129"/>
            <a:ext cx="6113720" cy="461665"/>
          </a:xfrm>
          <a:prstGeom prst="rect">
            <a:avLst/>
          </a:prstGeom>
          <a:noFill/>
        </p:spPr>
        <p:txBody>
          <a:bodyPr wrap="square">
            <a:spAutoFit/>
          </a:bodyPr>
          <a:lstStyle/>
          <a:p>
            <a:r>
              <a:rPr lang="en-IE" sz="2400" dirty="0">
                <a:solidFill>
                  <a:srgbClr val="616161"/>
                </a:solidFill>
              </a:rPr>
              <a:t>Fuel crisis</a:t>
            </a:r>
          </a:p>
        </p:txBody>
      </p:sp>
      <p:sp>
        <p:nvSpPr>
          <p:cNvPr id="10" name="Text Placeholder 7">
            <a:extLst>
              <a:ext uri="{FF2B5EF4-FFF2-40B4-BE49-F238E27FC236}">
                <a16:creationId xmlns:a16="http://schemas.microsoft.com/office/drawing/2014/main" id="{FB049A16-5C80-9365-52C5-6ACAFCEC8743}"/>
              </a:ext>
            </a:extLst>
          </p:cNvPr>
          <p:cNvSpPr txBox="1">
            <a:spLocks/>
          </p:cNvSpPr>
          <p:nvPr/>
        </p:nvSpPr>
        <p:spPr>
          <a:xfrm>
            <a:off x="6081712" y="4320835"/>
            <a:ext cx="830393"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06</a:t>
            </a:r>
          </a:p>
        </p:txBody>
      </p:sp>
    </p:spTree>
    <p:extLst>
      <p:ext uri="{BB962C8B-B14F-4D97-AF65-F5344CB8AC3E}">
        <p14:creationId xmlns:p14="http://schemas.microsoft.com/office/powerpoint/2010/main" val="3701706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FE309F-8271-7977-D817-ECE6F95AA0FD}"/>
              </a:ext>
            </a:extLst>
          </p:cNvPr>
          <p:cNvSpPr>
            <a:spLocks noGrp="1"/>
          </p:cNvSpPr>
          <p:nvPr>
            <p:ph type="body" sz="quarter" idx="18"/>
          </p:nvPr>
        </p:nvSpPr>
        <p:spPr>
          <a:xfrm>
            <a:off x="529759" y="1757010"/>
            <a:ext cx="7689208" cy="4593953"/>
          </a:xfrm>
        </p:spPr>
        <p:txBody>
          <a:bodyPr/>
          <a:lstStyle/>
          <a:p>
            <a:pPr marL="12700" indent="-12700"/>
            <a:r>
              <a:rPr lang="en-US" dirty="0"/>
              <a:t>Market environment is the combination of external and internal factors and forces that affect the company’s ability to establish a relationship and serve its customers.</a:t>
            </a:r>
          </a:p>
          <a:p>
            <a:pPr marL="12700" indent="-12700"/>
            <a:endParaRPr lang="en-US" dirty="0"/>
          </a:p>
          <a:p>
            <a:pPr marL="12700" indent="-12700"/>
            <a:r>
              <a:rPr lang="en-US" dirty="0"/>
              <a:t>While some of the factors are in the control of the business, most of these are not and the business has to adapt itself to avoid being affected by changes in these factors. These external and internal factors group together to form the environment in which the business operates.</a:t>
            </a:r>
          </a:p>
          <a:p>
            <a:pPr marL="12700" indent="-12700"/>
            <a:endParaRPr lang="en-US" dirty="0"/>
          </a:p>
          <a:p>
            <a:pPr marL="12700" indent="-12700"/>
            <a:endParaRPr lang="en-US" dirty="0"/>
          </a:p>
          <a:p>
            <a:pPr marL="12700" indent="-12700"/>
            <a:endParaRPr lang="en-US" dirty="0"/>
          </a:p>
        </p:txBody>
      </p:sp>
      <p:sp>
        <p:nvSpPr>
          <p:cNvPr id="7" name="Text Placeholder 6">
            <a:extLst>
              <a:ext uri="{FF2B5EF4-FFF2-40B4-BE49-F238E27FC236}">
                <a16:creationId xmlns:a16="http://schemas.microsoft.com/office/drawing/2014/main" id="{AC589AEC-AA2C-109E-B495-A6F962C53158}"/>
              </a:ext>
            </a:extLst>
          </p:cNvPr>
          <p:cNvSpPr>
            <a:spLocks noGrp="1"/>
          </p:cNvSpPr>
          <p:nvPr>
            <p:ph type="body" sz="quarter" idx="16"/>
          </p:nvPr>
        </p:nvSpPr>
        <p:spPr/>
        <p:txBody>
          <a:bodyPr>
            <a:normAutofit lnSpcReduction="10000"/>
          </a:bodyPr>
          <a:lstStyle/>
          <a:p>
            <a:r>
              <a:rPr lang="en-US" dirty="0"/>
              <a:t>Market Environment</a:t>
            </a:r>
          </a:p>
          <a:p>
            <a:endParaRPr lang="en-US" dirty="0"/>
          </a:p>
        </p:txBody>
      </p:sp>
      <p:grpSp>
        <p:nvGrpSpPr>
          <p:cNvPr id="8" name="Group 7">
            <a:extLst>
              <a:ext uri="{FF2B5EF4-FFF2-40B4-BE49-F238E27FC236}">
                <a16:creationId xmlns:a16="http://schemas.microsoft.com/office/drawing/2014/main" id="{8E9BA730-EF3D-4836-D363-93620F975F5F}"/>
              </a:ext>
            </a:extLst>
          </p:cNvPr>
          <p:cNvGrpSpPr/>
          <p:nvPr/>
        </p:nvGrpSpPr>
        <p:grpSpPr>
          <a:xfrm>
            <a:off x="9027043" y="2820697"/>
            <a:ext cx="2060700" cy="2187237"/>
            <a:chOff x="10376768" y="2334933"/>
            <a:chExt cx="920484" cy="919581"/>
          </a:xfrm>
          <a:solidFill>
            <a:srgbClr val="616161"/>
          </a:solidFill>
        </p:grpSpPr>
        <p:sp>
          <p:nvSpPr>
            <p:cNvPr id="9" name="Freeform 8">
              <a:extLst>
                <a:ext uri="{FF2B5EF4-FFF2-40B4-BE49-F238E27FC236}">
                  <a16:creationId xmlns:a16="http://schemas.microsoft.com/office/drawing/2014/main" id="{CF959366-D5FC-D30B-86B2-5B936B528DF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89A60E91-1188-DB27-5A25-C98B95D6AE48}"/>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 name="Graphic 2">
              <a:extLst>
                <a:ext uri="{FF2B5EF4-FFF2-40B4-BE49-F238E27FC236}">
                  <a16:creationId xmlns:a16="http://schemas.microsoft.com/office/drawing/2014/main" id="{2713B3ED-63E1-7842-A3A6-D5587EAF718C}"/>
                </a:ext>
              </a:extLst>
            </p:cNvPr>
            <p:cNvGrpSpPr/>
            <p:nvPr/>
          </p:nvGrpSpPr>
          <p:grpSpPr>
            <a:xfrm>
              <a:off x="10376768" y="2334933"/>
              <a:ext cx="920484" cy="919581"/>
              <a:chOff x="10376768" y="2334933"/>
              <a:chExt cx="920484" cy="919581"/>
            </a:xfrm>
            <a:grpFill/>
          </p:grpSpPr>
          <p:sp>
            <p:nvSpPr>
              <p:cNvPr id="12" name="Freeform 11">
                <a:extLst>
                  <a:ext uri="{FF2B5EF4-FFF2-40B4-BE49-F238E27FC236}">
                    <a16:creationId xmlns:a16="http://schemas.microsoft.com/office/drawing/2014/main" id="{39BD9E3F-CA7D-D612-EF61-3957ABB5AF4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4F8712A1-848D-9FE9-A30C-94AD19A5C53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9418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3C52E3F7-6401-EB5C-4428-4E479852C828}"/>
              </a:ext>
            </a:extLst>
          </p:cNvPr>
          <p:cNvSpPr/>
          <p:nvPr/>
        </p:nvSpPr>
        <p:spPr>
          <a:xfrm>
            <a:off x="0" y="0"/>
            <a:ext cx="3708420"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
            <a:extLst>
              <a:ext uri="{FF2B5EF4-FFF2-40B4-BE49-F238E27FC236}">
                <a16:creationId xmlns:a16="http://schemas.microsoft.com/office/drawing/2014/main" id="{1CDFDDF8-BD20-9BE7-CC5B-83F9132FEEE4}"/>
              </a:ext>
            </a:extLst>
          </p:cNvPr>
          <p:cNvSpPr>
            <a:spLocks noChangeArrowheads="1"/>
          </p:cNvSpPr>
          <p:nvPr/>
        </p:nvSpPr>
        <p:spPr bwMode="auto">
          <a:xfrm>
            <a:off x="7249887" y="1796425"/>
            <a:ext cx="3983230"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2" name="Freeform 1">
            <a:extLst>
              <a:ext uri="{FF2B5EF4-FFF2-40B4-BE49-F238E27FC236}">
                <a16:creationId xmlns:a16="http://schemas.microsoft.com/office/drawing/2014/main" id="{42AA6997-ADA5-ECB6-3986-95D9B571A2F9}"/>
              </a:ext>
            </a:extLst>
          </p:cNvPr>
          <p:cNvSpPr>
            <a:spLocks noChangeArrowheads="1"/>
          </p:cNvSpPr>
          <p:nvPr/>
        </p:nvSpPr>
        <p:spPr bwMode="auto">
          <a:xfrm>
            <a:off x="3506561" y="1786870"/>
            <a:ext cx="4744864"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21" name="Freeform 243">
            <a:extLst>
              <a:ext uri="{FF2B5EF4-FFF2-40B4-BE49-F238E27FC236}">
                <a16:creationId xmlns:a16="http://schemas.microsoft.com/office/drawing/2014/main" id="{C547AD22-EA66-023E-2D48-87839343426A}"/>
              </a:ext>
            </a:extLst>
          </p:cNvPr>
          <p:cNvSpPr>
            <a:spLocks noChangeArrowheads="1"/>
          </p:cNvSpPr>
          <p:nvPr/>
        </p:nvSpPr>
        <p:spPr bwMode="auto">
          <a:xfrm>
            <a:off x="2508363" y="1760549"/>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27" name="CuadroTexto 547">
            <a:extLst>
              <a:ext uri="{FF2B5EF4-FFF2-40B4-BE49-F238E27FC236}">
                <a16:creationId xmlns:a16="http://schemas.microsoft.com/office/drawing/2014/main" id="{2C5D1E36-9E72-B5FD-A2A4-1E9FDB784C4F}"/>
              </a:ext>
            </a:extLst>
          </p:cNvPr>
          <p:cNvSpPr txBox="1"/>
          <p:nvPr/>
        </p:nvSpPr>
        <p:spPr>
          <a:xfrm>
            <a:off x="4730752" y="1949851"/>
            <a:ext cx="6339261" cy="1015663"/>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Lato" charset="0"/>
                <a:cs typeface="Calibri" panose="020F0502020204030204" pitchFamily="34" charset="0"/>
              </a:rPr>
              <a:t> MACRO MARKET ENVIRONMENT</a:t>
            </a:r>
          </a:p>
          <a:p>
            <a:pPr marL="85725" indent="-85725"/>
            <a:r>
              <a:rPr lang="en-US" dirty="0">
                <a:solidFill>
                  <a:schemeClr val="bg1"/>
                </a:solidFill>
              </a:rPr>
              <a:t>  The b</a:t>
            </a:r>
            <a:r>
              <a:rPr lang="en-GB" dirty="0">
                <a:solidFill>
                  <a:schemeClr val="bg1"/>
                </a:solidFill>
              </a:rPr>
              <a:t>roader business environment across all markets and industries.</a:t>
            </a:r>
            <a:r>
              <a:rPr lang="en-US" b="1" dirty="0">
                <a:solidFill>
                  <a:schemeClr val="bg1"/>
                </a:solidFill>
                <a:latin typeface="Calibri" panose="020F0502020204030204" pitchFamily="34" charset="0"/>
                <a:ea typeface="Lato" charset="0"/>
                <a:cs typeface="Calibri" panose="020F0502020204030204" pitchFamily="34" charset="0"/>
              </a:rPr>
              <a:t> </a:t>
            </a:r>
          </a:p>
        </p:txBody>
      </p:sp>
      <p:grpSp>
        <p:nvGrpSpPr>
          <p:cNvPr id="38" name="Group 37">
            <a:extLst>
              <a:ext uri="{FF2B5EF4-FFF2-40B4-BE49-F238E27FC236}">
                <a16:creationId xmlns:a16="http://schemas.microsoft.com/office/drawing/2014/main" id="{AD5B5750-1A00-2B68-BCF8-14B71CA08790}"/>
              </a:ext>
            </a:extLst>
          </p:cNvPr>
          <p:cNvGrpSpPr/>
          <p:nvPr/>
        </p:nvGrpSpPr>
        <p:grpSpPr>
          <a:xfrm>
            <a:off x="3030616" y="2191834"/>
            <a:ext cx="1079256" cy="1055743"/>
            <a:chOff x="7365223" y="2411725"/>
            <a:chExt cx="1079256" cy="1055743"/>
          </a:xfrm>
          <a:solidFill>
            <a:schemeClr val="bg1"/>
          </a:solidFill>
        </p:grpSpPr>
        <p:sp>
          <p:nvSpPr>
            <p:cNvPr id="39" name="Freeform 38">
              <a:extLst>
                <a:ext uri="{FF2B5EF4-FFF2-40B4-BE49-F238E27FC236}">
                  <a16:creationId xmlns:a16="http://schemas.microsoft.com/office/drawing/2014/main" id="{97E600F5-1C9F-734A-80B6-16DB6E95EE62}"/>
                </a:ext>
              </a:extLst>
            </p:cNvPr>
            <p:cNvSpPr/>
            <p:nvPr/>
          </p:nvSpPr>
          <p:spPr>
            <a:xfrm>
              <a:off x="7365223" y="2412313"/>
              <a:ext cx="1053970" cy="1055155"/>
            </a:xfrm>
            <a:custGeom>
              <a:avLst/>
              <a:gdLst>
                <a:gd name="connsiteX0" fmla="*/ 87393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5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2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7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938 w 1053970"/>
                <a:gd name="connsiteY38" fmla="*/ 1055156 h 1055155"/>
                <a:gd name="connsiteX39" fmla="*/ 183442 w 1053970"/>
                <a:gd name="connsiteY39" fmla="*/ 1037748 h 1055155"/>
                <a:gd name="connsiteX40" fmla="*/ 871116 w 1053970"/>
                <a:gd name="connsiteY40" fmla="*/ 1037748 h 1055155"/>
                <a:gd name="connsiteX41" fmla="*/ 871587 w 1053970"/>
                <a:gd name="connsiteY41" fmla="*/ 1037748 h 1055155"/>
                <a:gd name="connsiteX42" fmla="*/ 877701 w 1053970"/>
                <a:gd name="connsiteY42" fmla="*/ 1035866 h 1055155"/>
                <a:gd name="connsiteX43" fmla="*/ 1032452 w 1053970"/>
                <a:gd name="connsiteY43" fmla="*/ 890960 h 1055155"/>
                <a:gd name="connsiteX44" fmla="*/ 1037155 w 1053970"/>
                <a:gd name="connsiteY44" fmla="*/ 815214 h 1055155"/>
                <a:gd name="connsiteX45" fmla="*/ 1037155 w 1053970"/>
                <a:gd name="connsiteY45" fmla="*/ 799218 h 1055155"/>
                <a:gd name="connsiteX46" fmla="*/ 1037155 w 1053970"/>
                <a:gd name="connsiteY46" fmla="*/ 591739 h 1055155"/>
                <a:gd name="connsiteX47" fmla="*/ 990119 w 1053970"/>
                <a:gd name="connsiteY47" fmla="*/ 536693 h 1055155"/>
                <a:gd name="connsiteX48" fmla="*/ 944023 w 1053970"/>
                <a:gd name="connsiteY48" fmla="*/ 549396 h 1055155"/>
                <a:gd name="connsiteX49" fmla="*/ 924268 w 1053970"/>
                <a:gd name="connsiteY49" fmla="*/ 595032 h 1055155"/>
                <a:gd name="connsiteX50" fmla="*/ 924268 w 1053970"/>
                <a:gd name="connsiteY50" fmla="*/ 750289 h 1055155"/>
                <a:gd name="connsiteX51" fmla="*/ 924268 w 1053970"/>
                <a:gd name="connsiteY51" fmla="*/ 845795 h 1055155"/>
                <a:gd name="connsiteX52" fmla="*/ 844776 w 1053970"/>
                <a:gd name="connsiteY52" fmla="*/ 924834 h 1055155"/>
                <a:gd name="connsiteX53" fmla="*/ 208842 w 1053970"/>
                <a:gd name="connsiteY53" fmla="*/ 924834 h 1055155"/>
                <a:gd name="connsiteX54" fmla="*/ 129350 w 1053970"/>
                <a:gd name="connsiteY54" fmla="*/ 845324 h 1055155"/>
                <a:gd name="connsiteX55" fmla="*/ 129350 w 1053970"/>
                <a:gd name="connsiteY55" fmla="*/ 672660 h 1055155"/>
                <a:gd name="connsiteX56" fmla="*/ 128880 w 1053970"/>
                <a:gd name="connsiteY56" fmla="*/ 209243 h 1055155"/>
                <a:gd name="connsiteX57" fmla="*/ 152398 w 1053970"/>
                <a:gd name="connsiteY57" fmla="*/ 151375 h 1055155"/>
                <a:gd name="connsiteX58" fmla="*/ 209783 w 1053970"/>
                <a:gd name="connsiteY58" fmla="*/ 129263 h 1055155"/>
                <a:gd name="connsiteX59" fmla="*/ 420036 w 1053970"/>
                <a:gd name="connsiteY59" fmla="*/ 129733 h 1055155"/>
                <a:gd name="connsiteX60" fmla="*/ 460487 w 1053970"/>
                <a:gd name="connsiteY60" fmla="*/ 129733 h 1055155"/>
                <a:gd name="connsiteX61" fmla="*/ 518342 w 1053970"/>
                <a:gd name="connsiteY61" fmla="*/ 73276 h 1055155"/>
                <a:gd name="connsiteX62" fmla="*/ 460017 w 1053970"/>
                <a:gd name="connsiteY62" fmla="*/ 17290 h 1055155"/>
                <a:gd name="connsiteX63" fmla="*/ 434617 w 1053970"/>
                <a:gd name="connsiteY63" fmla="*/ 17290 h 1055155"/>
                <a:gd name="connsiteX64" fmla="*/ 200376 w 1053970"/>
                <a:gd name="connsiteY64" fmla="*/ 17290 h 1055155"/>
                <a:gd name="connsiteX65" fmla="*/ 22107 w 1053970"/>
                <a:gd name="connsiteY65" fmla="*/ 159844 h 1055155"/>
                <a:gd name="connsiteX66" fmla="*/ 18344 w 1053970"/>
                <a:gd name="connsiteY66" fmla="*/ 176310 h 1055155"/>
                <a:gd name="connsiteX67" fmla="*/ 16933 w 1053970"/>
                <a:gd name="connsiteY67" fmla="*/ 183367 h 1055155"/>
                <a:gd name="connsiteX68" fmla="*/ 16933 w 1053970"/>
                <a:gd name="connsiteY68" fmla="*/ 872612 h 1055155"/>
                <a:gd name="connsiteX69" fmla="*/ 18815 w 1053970"/>
                <a:gd name="connsiteY69" fmla="*/ 880610 h 1055155"/>
                <a:gd name="connsiteX70" fmla="*/ 23048 w 1053970"/>
                <a:gd name="connsiteY70" fmla="*/ 898958 h 1055155"/>
                <a:gd name="connsiteX71" fmla="*/ 176387 w 1053970"/>
                <a:gd name="connsiteY71" fmla="*/ 1036337 h 1055155"/>
                <a:gd name="connsiteX72" fmla="*/ 183442 w 1053970"/>
                <a:gd name="connsiteY72" fmla="*/ 1037748 h 1055155"/>
                <a:gd name="connsiteX73" fmla="*/ 18344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938" y="1055156"/>
                  </a:moveTo>
                  <a:lnTo>
                    <a:pt x="180150" y="1055156"/>
                  </a:lnTo>
                  <a:lnTo>
                    <a:pt x="178739" y="1054685"/>
                  </a:lnTo>
                  <a:cubicBezTo>
                    <a:pt x="177798" y="1054215"/>
                    <a:pt x="177328" y="1054215"/>
                    <a:pt x="176387" y="1053745"/>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0"/>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2"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7"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2" y="515992"/>
                    <a:pt x="992000" y="519286"/>
                  </a:cubicBezTo>
                  <a:cubicBezTo>
                    <a:pt x="1026807" y="524461"/>
                    <a:pt x="1053618" y="555512"/>
                    <a:pt x="1053618" y="591268"/>
                  </a:cubicBezTo>
                  <a:cubicBezTo>
                    <a:pt x="1054088" y="655253"/>
                    <a:pt x="1054088" y="728176"/>
                    <a:pt x="1053618" y="798747"/>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49" y="1052804"/>
                    <a:pt x="874409" y="1053274"/>
                  </a:cubicBezTo>
                  <a:lnTo>
                    <a:pt x="873938" y="1055156"/>
                  </a:lnTo>
                  <a:close/>
                  <a:moveTo>
                    <a:pt x="183442" y="1037748"/>
                  </a:moveTo>
                  <a:lnTo>
                    <a:pt x="871116" y="1037748"/>
                  </a:lnTo>
                  <a:cubicBezTo>
                    <a:pt x="871116" y="1037748"/>
                    <a:pt x="871587" y="1037748"/>
                    <a:pt x="871587" y="1037748"/>
                  </a:cubicBezTo>
                  <a:cubicBezTo>
                    <a:pt x="873468" y="1037278"/>
                    <a:pt x="875349" y="1036337"/>
                    <a:pt x="877701" y="1035866"/>
                  </a:cubicBezTo>
                  <a:cubicBezTo>
                    <a:pt x="956252" y="1024575"/>
                    <a:pt x="1018341" y="966707"/>
                    <a:pt x="1032452" y="890960"/>
                  </a:cubicBezTo>
                  <a:cubicBezTo>
                    <a:pt x="1037155" y="866496"/>
                    <a:pt x="1037155" y="840620"/>
                    <a:pt x="1037155" y="815214"/>
                  </a:cubicBezTo>
                  <a:cubicBezTo>
                    <a:pt x="1037155" y="810039"/>
                    <a:pt x="1037155" y="804864"/>
                    <a:pt x="1037155" y="799218"/>
                  </a:cubicBezTo>
                  <a:cubicBezTo>
                    <a:pt x="1037625" y="728647"/>
                    <a:pt x="1037625" y="655723"/>
                    <a:pt x="1037155" y="591739"/>
                  </a:cubicBezTo>
                  <a:cubicBezTo>
                    <a:pt x="1037155" y="563981"/>
                    <a:pt x="1016929" y="540457"/>
                    <a:pt x="990119" y="536693"/>
                  </a:cubicBezTo>
                  <a:cubicBezTo>
                    <a:pt x="972715" y="534341"/>
                    <a:pt x="956252" y="538575"/>
                    <a:pt x="944023" y="549396"/>
                  </a:cubicBezTo>
                  <a:cubicBezTo>
                    <a:pt x="931323" y="560217"/>
                    <a:pt x="924268" y="576684"/>
                    <a:pt x="924268" y="595032"/>
                  </a:cubicBezTo>
                  <a:cubicBezTo>
                    <a:pt x="924268" y="646784"/>
                    <a:pt x="924268" y="699477"/>
                    <a:pt x="924268" y="750289"/>
                  </a:cubicBezTo>
                  <a:cubicBezTo>
                    <a:pt x="924268" y="782281"/>
                    <a:pt x="924268" y="814273"/>
                    <a:pt x="924268" y="845795"/>
                  </a:cubicBezTo>
                  <a:cubicBezTo>
                    <a:pt x="924268" y="895195"/>
                    <a:pt x="894634" y="924834"/>
                    <a:pt x="844776" y="924834"/>
                  </a:cubicBezTo>
                  <a:cubicBezTo>
                    <a:pt x="632641" y="924834"/>
                    <a:pt x="420977" y="924834"/>
                    <a:pt x="208842" y="924834"/>
                  </a:cubicBezTo>
                  <a:cubicBezTo>
                    <a:pt x="159924" y="924834"/>
                    <a:pt x="129350" y="894254"/>
                    <a:pt x="129350" y="845324"/>
                  </a:cubicBezTo>
                  <a:cubicBezTo>
                    <a:pt x="129350" y="787927"/>
                    <a:pt x="129350" y="730058"/>
                    <a:pt x="129350" y="672660"/>
                  </a:cubicBezTo>
                  <a:cubicBezTo>
                    <a:pt x="129350" y="520697"/>
                    <a:pt x="129350" y="363559"/>
                    <a:pt x="128880" y="209243"/>
                  </a:cubicBezTo>
                  <a:cubicBezTo>
                    <a:pt x="128880" y="186661"/>
                    <a:pt x="136876" y="165960"/>
                    <a:pt x="152398" y="151375"/>
                  </a:cubicBezTo>
                  <a:cubicBezTo>
                    <a:pt x="167450" y="136790"/>
                    <a:pt x="187676" y="128792"/>
                    <a:pt x="209783" y="129263"/>
                  </a:cubicBezTo>
                  <a:cubicBezTo>
                    <a:pt x="279867" y="130674"/>
                    <a:pt x="350892" y="130204"/>
                    <a:pt x="420036" y="129733"/>
                  </a:cubicBezTo>
                  <a:cubicBezTo>
                    <a:pt x="433677" y="129733"/>
                    <a:pt x="446847" y="129733"/>
                    <a:pt x="460487" y="129733"/>
                  </a:cubicBezTo>
                  <a:cubicBezTo>
                    <a:pt x="493413" y="129733"/>
                    <a:pt x="518342" y="105269"/>
                    <a:pt x="518342" y="73276"/>
                  </a:cubicBezTo>
                  <a:cubicBezTo>
                    <a:pt x="518342" y="41284"/>
                    <a:pt x="493413" y="17290"/>
                    <a:pt x="460017" y="17290"/>
                  </a:cubicBezTo>
                  <a:lnTo>
                    <a:pt x="434617" y="17290"/>
                  </a:lnTo>
                  <a:cubicBezTo>
                    <a:pt x="357948" y="17290"/>
                    <a:pt x="278456" y="16819"/>
                    <a:pt x="200376" y="17290"/>
                  </a:cubicBezTo>
                  <a:cubicBezTo>
                    <a:pt x="115239" y="17760"/>
                    <a:pt x="41862" y="76570"/>
                    <a:pt x="22107" y="159844"/>
                  </a:cubicBezTo>
                  <a:cubicBezTo>
                    <a:pt x="20696" y="165019"/>
                    <a:pt x="19755" y="170665"/>
                    <a:pt x="18344" y="176310"/>
                  </a:cubicBezTo>
                  <a:cubicBezTo>
                    <a:pt x="17874" y="178663"/>
                    <a:pt x="17404" y="181015"/>
                    <a:pt x="16933" y="183367"/>
                  </a:cubicBezTo>
                  <a:lnTo>
                    <a:pt x="16933" y="872612"/>
                  </a:lnTo>
                  <a:cubicBezTo>
                    <a:pt x="17404" y="875435"/>
                    <a:pt x="17874" y="877787"/>
                    <a:pt x="18815" y="880610"/>
                  </a:cubicBezTo>
                  <a:cubicBezTo>
                    <a:pt x="20226" y="886726"/>
                    <a:pt x="21637" y="892842"/>
                    <a:pt x="23048" y="898958"/>
                  </a:cubicBezTo>
                  <a:cubicBezTo>
                    <a:pt x="41862" y="971882"/>
                    <a:pt x="102069" y="1025516"/>
                    <a:pt x="176387" y="1036337"/>
                  </a:cubicBezTo>
                  <a:cubicBezTo>
                    <a:pt x="179209" y="1036337"/>
                    <a:pt x="181091" y="1036807"/>
                    <a:pt x="183442" y="1037748"/>
                  </a:cubicBezTo>
                  <a:cubicBezTo>
                    <a:pt x="182972" y="1037748"/>
                    <a:pt x="182972" y="1037748"/>
                    <a:pt x="183442" y="1037748"/>
                  </a:cubicBezTo>
                  <a:close/>
                </a:path>
              </a:pathLst>
            </a:custGeom>
            <a:grpFill/>
            <a:ln w="4695" cap="flat">
              <a:solidFill>
                <a:schemeClr val="bg1"/>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1497622-8AFC-A71B-0BC5-247240F25A23}"/>
                </a:ext>
              </a:extLst>
            </p:cNvPr>
            <p:cNvSpPr/>
            <p:nvPr/>
          </p:nvSpPr>
          <p:spPr>
            <a:xfrm>
              <a:off x="7666512" y="2467820"/>
              <a:ext cx="777967" cy="778154"/>
            </a:xfrm>
            <a:custGeom>
              <a:avLst/>
              <a:gdLst>
                <a:gd name="connsiteX0" fmla="*/ 225658 w 777967"/>
                <a:gd name="connsiteY0" fmla="*/ 648304 h 778154"/>
                <a:gd name="connsiteX1" fmla="*/ 237887 w 777967"/>
                <a:gd name="connsiteY1" fmla="*/ 648304 h 778154"/>
                <a:gd name="connsiteX2" fmla="*/ 453314 w 777967"/>
                <a:gd name="connsiteY2" fmla="*/ 648304 h 778154"/>
                <a:gd name="connsiteX3" fmla="*/ 515873 w 777967"/>
                <a:gd name="connsiteY3" fmla="*/ 734871 h 778154"/>
                <a:gd name="connsiteX4" fmla="*/ 452374 w 777967"/>
                <a:gd name="connsiteY4" fmla="*/ 778155 h 778154"/>
                <a:gd name="connsiteX5" fmla="*/ 124059 w 777967"/>
                <a:gd name="connsiteY5" fmla="*/ 778155 h 778154"/>
                <a:gd name="connsiteX6" fmla="*/ 65734 w 777967"/>
                <a:gd name="connsiteY6" fmla="*/ 778155 h 778154"/>
                <a:gd name="connsiteX7" fmla="*/ 353 w 777967"/>
                <a:gd name="connsiteY7" fmla="*/ 713230 h 778154"/>
                <a:gd name="connsiteX8" fmla="*/ 353 w 777967"/>
                <a:gd name="connsiteY8" fmla="*/ 324618 h 778154"/>
                <a:gd name="connsiteX9" fmla="*/ 65263 w 777967"/>
                <a:gd name="connsiteY9" fmla="*/ 259222 h 778154"/>
                <a:gd name="connsiteX10" fmla="*/ 129703 w 777967"/>
                <a:gd name="connsiteY10" fmla="*/ 325088 h 778154"/>
                <a:gd name="connsiteX11" fmla="*/ 129703 w 777967"/>
                <a:gd name="connsiteY11" fmla="*/ 540565 h 778154"/>
                <a:gd name="connsiteX12" fmla="*/ 129703 w 777967"/>
                <a:gd name="connsiteY12" fmla="*/ 556091 h 778154"/>
                <a:gd name="connsiteX13" fmla="*/ 141462 w 777967"/>
                <a:gd name="connsiteY13" fmla="*/ 544800 h 778154"/>
                <a:gd name="connsiteX14" fmla="*/ 662627 w 777967"/>
                <a:gd name="connsiteY14" fmla="*/ 23514 h 778154"/>
                <a:gd name="connsiteX15" fmla="*/ 729419 w 777967"/>
                <a:gd name="connsiteY15" fmla="*/ 2343 h 778154"/>
                <a:gd name="connsiteX16" fmla="*/ 762344 w 777967"/>
                <a:gd name="connsiteY16" fmla="*/ 106788 h 778154"/>
                <a:gd name="connsiteX17" fmla="*/ 751526 w 777967"/>
                <a:gd name="connsiteY17" fmla="*/ 118080 h 778154"/>
                <a:gd name="connsiteX18" fmla="*/ 233184 w 777967"/>
                <a:gd name="connsiteY18" fmla="*/ 636072 h 778154"/>
                <a:gd name="connsiteX19" fmla="*/ 222365 w 777967"/>
                <a:gd name="connsiteY19" fmla="*/ 644540 h 778154"/>
                <a:gd name="connsiteX20" fmla="*/ 225658 w 777967"/>
                <a:gd name="connsiteY20" fmla="*/ 648304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225658" y="648304"/>
                  </a:moveTo>
                  <a:cubicBezTo>
                    <a:pt x="229891" y="648304"/>
                    <a:pt x="233654" y="648304"/>
                    <a:pt x="237887" y="648304"/>
                  </a:cubicBezTo>
                  <a:cubicBezTo>
                    <a:pt x="309853" y="648304"/>
                    <a:pt x="381349" y="648304"/>
                    <a:pt x="453314" y="648304"/>
                  </a:cubicBezTo>
                  <a:cubicBezTo>
                    <a:pt x="499881" y="648304"/>
                    <a:pt x="530925" y="692058"/>
                    <a:pt x="515873" y="734871"/>
                  </a:cubicBezTo>
                  <a:cubicBezTo>
                    <a:pt x="506466" y="761218"/>
                    <a:pt x="482477" y="778155"/>
                    <a:pt x="452374" y="778155"/>
                  </a:cubicBezTo>
                  <a:cubicBezTo>
                    <a:pt x="342779" y="778155"/>
                    <a:pt x="233654" y="778155"/>
                    <a:pt x="124059" y="778155"/>
                  </a:cubicBezTo>
                  <a:cubicBezTo>
                    <a:pt x="104774" y="778155"/>
                    <a:pt x="85489" y="778155"/>
                    <a:pt x="65734" y="778155"/>
                  </a:cubicBezTo>
                  <a:cubicBezTo>
                    <a:pt x="28575" y="777684"/>
                    <a:pt x="353" y="750397"/>
                    <a:pt x="353" y="713230"/>
                  </a:cubicBezTo>
                  <a:cubicBezTo>
                    <a:pt x="-118" y="583849"/>
                    <a:pt x="-118" y="453998"/>
                    <a:pt x="353" y="324618"/>
                  </a:cubicBezTo>
                  <a:cubicBezTo>
                    <a:pt x="353" y="287921"/>
                    <a:pt x="29515" y="259222"/>
                    <a:pt x="65263" y="259222"/>
                  </a:cubicBezTo>
                  <a:cubicBezTo>
                    <a:pt x="101011" y="259222"/>
                    <a:pt x="129703" y="287921"/>
                    <a:pt x="129703" y="325088"/>
                  </a:cubicBezTo>
                  <a:cubicBezTo>
                    <a:pt x="130173" y="397071"/>
                    <a:pt x="129703" y="468583"/>
                    <a:pt x="129703" y="540565"/>
                  </a:cubicBezTo>
                  <a:cubicBezTo>
                    <a:pt x="129703" y="544800"/>
                    <a:pt x="129703" y="549034"/>
                    <a:pt x="129703" y="556091"/>
                  </a:cubicBezTo>
                  <a:cubicBezTo>
                    <a:pt x="134877" y="551386"/>
                    <a:pt x="138170" y="548093"/>
                    <a:pt x="141462" y="544800"/>
                  </a:cubicBezTo>
                  <a:cubicBezTo>
                    <a:pt x="315027" y="371195"/>
                    <a:pt x="489062" y="197119"/>
                    <a:pt x="662627" y="23514"/>
                  </a:cubicBezTo>
                  <a:cubicBezTo>
                    <a:pt x="681441" y="4695"/>
                    <a:pt x="703078" y="-4714"/>
                    <a:pt x="729419" y="2343"/>
                  </a:cubicBezTo>
                  <a:cubicBezTo>
                    <a:pt x="775985" y="14575"/>
                    <a:pt x="793388" y="70091"/>
                    <a:pt x="762344" y="106788"/>
                  </a:cubicBezTo>
                  <a:cubicBezTo>
                    <a:pt x="759052" y="111023"/>
                    <a:pt x="755289" y="114316"/>
                    <a:pt x="751526" y="118080"/>
                  </a:cubicBezTo>
                  <a:cubicBezTo>
                    <a:pt x="578902" y="290744"/>
                    <a:pt x="406278" y="463408"/>
                    <a:pt x="233184" y="636072"/>
                  </a:cubicBezTo>
                  <a:cubicBezTo>
                    <a:pt x="229891" y="639365"/>
                    <a:pt x="226128" y="641717"/>
                    <a:pt x="222365" y="644540"/>
                  </a:cubicBezTo>
                  <a:cubicBezTo>
                    <a:pt x="224246" y="645952"/>
                    <a:pt x="225187" y="646893"/>
                    <a:pt x="225658" y="648304"/>
                  </a:cubicBezTo>
                  <a:close/>
                </a:path>
              </a:pathLst>
            </a:custGeom>
            <a:solidFill>
              <a:srgbClr val="EDA13E"/>
            </a:solidFill>
            <a:ln w="4695" cap="flat">
              <a:solidFill>
                <a:schemeClr val="bg1"/>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D6FF616-085F-B5E0-6B16-111358497E3F}"/>
                </a:ext>
              </a:extLst>
            </p:cNvPr>
            <p:cNvSpPr/>
            <p:nvPr/>
          </p:nvSpPr>
          <p:spPr>
            <a:xfrm>
              <a:off x="7645678" y="2411725"/>
              <a:ext cx="796300" cy="795571"/>
            </a:xfrm>
            <a:custGeom>
              <a:avLst/>
              <a:gdLst>
                <a:gd name="connsiteX0" fmla="*/ 722363 w 796300"/>
                <a:gd name="connsiteY0" fmla="*/ 0 h 795571"/>
                <a:gd name="connsiteX1" fmla="*/ 741178 w 796300"/>
                <a:gd name="connsiteY1" fmla="*/ 2352 h 795571"/>
                <a:gd name="connsiteX2" fmla="*/ 792918 w 796300"/>
                <a:gd name="connsiteY2" fmla="*/ 50811 h 795571"/>
                <a:gd name="connsiteX3" fmla="*/ 778807 w 796300"/>
                <a:gd name="connsiteY3" fmla="*/ 120912 h 795571"/>
                <a:gd name="connsiteX4" fmla="*/ 768929 w 796300"/>
                <a:gd name="connsiteY4" fmla="*/ 131262 h 795571"/>
                <a:gd name="connsiteX5" fmla="*/ 767048 w 796300"/>
                <a:gd name="connsiteY5" fmla="*/ 133144 h 795571"/>
                <a:gd name="connsiteX6" fmla="*/ 251528 w 796300"/>
                <a:gd name="connsiteY6" fmla="*/ 648784 h 795571"/>
                <a:gd name="connsiteX7" fmla="*/ 310323 w 796300"/>
                <a:gd name="connsiteY7" fmla="*/ 648784 h 795571"/>
                <a:gd name="connsiteX8" fmla="*/ 461781 w 796300"/>
                <a:gd name="connsiteY8" fmla="*/ 648784 h 795571"/>
                <a:gd name="connsiteX9" fmla="*/ 523399 w 796300"/>
                <a:gd name="connsiteY9" fmla="*/ 680306 h 795571"/>
                <a:gd name="connsiteX10" fmla="*/ 532336 w 796300"/>
                <a:gd name="connsiteY10" fmla="*/ 746642 h 795571"/>
                <a:gd name="connsiteX11" fmla="*/ 460840 w 796300"/>
                <a:gd name="connsiteY11" fmla="*/ 795572 h 795571"/>
                <a:gd name="connsiteX12" fmla="*/ 220954 w 796300"/>
                <a:gd name="connsiteY12" fmla="*/ 795572 h 795571"/>
                <a:gd name="connsiteX13" fmla="*/ 132525 w 796300"/>
                <a:gd name="connsiteY13" fmla="*/ 795572 h 795571"/>
                <a:gd name="connsiteX14" fmla="*/ 114652 w 796300"/>
                <a:gd name="connsiteY14" fmla="*/ 795572 h 795571"/>
                <a:gd name="connsiteX15" fmla="*/ 74200 w 796300"/>
                <a:gd name="connsiteY15" fmla="*/ 795572 h 795571"/>
                <a:gd name="connsiteX16" fmla="*/ 353 w 796300"/>
                <a:gd name="connsiteY16" fmla="*/ 722178 h 795571"/>
                <a:gd name="connsiteX17" fmla="*/ 353 w 796300"/>
                <a:gd name="connsiteY17" fmla="*/ 333566 h 795571"/>
                <a:gd name="connsiteX18" fmla="*/ 21990 w 796300"/>
                <a:gd name="connsiteY18" fmla="*/ 280873 h 795571"/>
                <a:gd name="connsiteX19" fmla="*/ 73730 w 796300"/>
                <a:gd name="connsiteY19" fmla="*/ 259702 h 795571"/>
                <a:gd name="connsiteX20" fmla="*/ 147107 w 796300"/>
                <a:gd name="connsiteY20" fmla="*/ 334037 h 795571"/>
                <a:gd name="connsiteX21" fmla="*/ 147107 w 796300"/>
                <a:gd name="connsiteY21" fmla="*/ 486000 h 795571"/>
                <a:gd name="connsiteX22" fmla="*/ 147107 w 796300"/>
                <a:gd name="connsiteY22" fmla="*/ 544809 h 795571"/>
                <a:gd name="connsiteX23" fmla="*/ 246824 w 796300"/>
                <a:gd name="connsiteY23" fmla="*/ 445069 h 795571"/>
                <a:gd name="connsiteX24" fmla="*/ 665449 w 796300"/>
                <a:gd name="connsiteY24" fmla="*/ 26347 h 795571"/>
                <a:gd name="connsiteX25" fmla="*/ 722363 w 796300"/>
                <a:gd name="connsiteY25" fmla="*/ 0 h 795571"/>
                <a:gd name="connsiteX26" fmla="*/ 234595 w 796300"/>
                <a:gd name="connsiteY26" fmla="*/ 665721 h 795571"/>
                <a:gd name="connsiteX27" fmla="*/ 229891 w 796300"/>
                <a:gd name="connsiteY27" fmla="*/ 665721 h 795571"/>
                <a:gd name="connsiteX28" fmla="*/ 221424 w 796300"/>
                <a:gd name="connsiteY28" fmla="*/ 651607 h 795571"/>
                <a:gd name="connsiteX29" fmla="*/ 227539 w 796300"/>
                <a:gd name="connsiteY29" fmla="*/ 646902 h 795571"/>
                <a:gd name="connsiteX30" fmla="*/ 231302 w 796300"/>
                <a:gd name="connsiteY30" fmla="*/ 644079 h 795571"/>
                <a:gd name="connsiteX31" fmla="*/ 237417 w 796300"/>
                <a:gd name="connsiteY31" fmla="*/ 638904 h 795571"/>
                <a:gd name="connsiteX32" fmla="*/ 755759 w 796300"/>
                <a:gd name="connsiteY32" fmla="*/ 120912 h 795571"/>
                <a:gd name="connsiteX33" fmla="*/ 757640 w 796300"/>
                <a:gd name="connsiteY33" fmla="*/ 119030 h 795571"/>
                <a:gd name="connsiteX34" fmla="*/ 766107 w 796300"/>
                <a:gd name="connsiteY34" fmla="*/ 110091 h 795571"/>
                <a:gd name="connsiteX35" fmla="*/ 776926 w 796300"/>
                <a:gd name="connsiteY35" fmla="*/ 56457 h 795571"/>
                <a:gd name="connsiteX36" fmla="*/ 737415 w 796300"/>
                <a:gd name="connsiteY36" fmla="*/ 19289 h 795571"/>
                <a:gd name="connsiteX37" fmla="*/ 678619 w 796300"/>
                <a:gd name="connsiteY37" fmla="*/ 38108 h 795571"/>
                <a:gd name="connsiteX38" fmla="*/ 259994 w 796300"/>
                <a:gd name="connsiteY38" fmla="*/ 456830 h 795571"/>
                <a:gd name="connsiteX39" fmla="*/ 156984 w 796300"/>
                <a:gd name="connsiteY39" fmla="*/ 559864 h 795571"/>
                <a:gd name="connsiteX40" fmla="*/ 149929 w 796300"/>
                <a:gd name="connsiteY40" fmla="*/ 566451 h 795571"/>
                <a:gd name="connsiteX41" fmla="*/ 130644 w 796300"/>
                <a:gd name="connsiteY41" fmla="*/ 584799 h 795571"/>
                <a:gd name="connsiteX42" fmla="*/ 130644 w 796300"/>
                <a:gd name="connsiteY42" fmla="*/ 549043 h 795571"/>
                <a:gd name="connsiteX43" fmla="*/ 130644 w 796300"/>
                <a:gd name="connsiteY43" fmla="*/ 485529 h 795571"/>
                <a:gd name="connsiteX44" fmla="*/ 130644 w 796300"/>
                <a:gd name="connsiteY44" fmla="*/ 333566 h 795571"/>
                <a:gd name="connsiteX45" fmla="*/ 74671 w 796300"/>
                <a:gd name="connsiteY45" fmla="*/ 276168 h 795571"/>
                <a:gd name="connsiteX46" fmla="*/ 74200 w 796300"/>
                <a:gd name="connsiteY46" fmla="*/ 276168 h 795571"/>
                <a:gd name="connsiteX47" fmla="*/ 34690 w 796300"/>
                <a:gd name="connsiteY47" fmla="*/ 292164 h 795571"/>
                <a:gd name="connsiteX48" fmla="*/ 18227 w 796300"/>
                <a:gd name="connsiteY48" fmla="*/ 332625 h 795571"/>
                <a:gd name="connsiteX49" fmla="*/ 18227 w 796300"/>
                <a:gd name="connsiteY49" fmla="*/ 721237 h 795571"/>
                <a:gd name="connsiteX50" fmla="*/ 75141 w 796300"/>
                <a:gd name="connsiteY50" fmla="*/ 777694 h 795571"/>
                <a:gd name="connsiteX51" fmla="*/ 115122 w 796300"/>
                <a:gd name="connsiteY51" fmla="*/ 777694 h 795571"/>
                <a:gd name="connsiteX52" fmla="*/ 132996 w 796300"/>
                <a:gd name="connsiteY52" fmla="*/ 777694 h 795571"/>
                <a:gd name="connsiteX53" fmla="*/ 221424 w 796300"/>
                <a:gd name="connsiteY53" fmla="*/ 777694 h 795571"/>
                <a:gd name="connsiteX54" fmla="*/ 461310 w 796300"/>
                <a:gd name="connsiteY54" fmla="*/ 777694 h 795571"/>
                <a:gd name="connsiteX55" fmla="*/ 516343 w 796300"/>
                <a:gd name="connsiteY55" fmla="*/ 740056 h 795571"/>
                <a:gd name="connsiteX56" fmla="*/ 509758 w 796300"/>
                <a:gd name="connsiteY56" fmla="*/ 689245 h 795571"/>
                <a:gd name="connsiteX57" fmla="*/ 461781 w 796300"/>
                <a:gd name="connsiteY57" fmla="*/ 665250 h 795571"/>
                <a:gd name="connsiteX58" fmla="*/ 310323 w 796300"/>
                <a:gd name="connsiteY58" fmla="*/ 665250 h 795571"/>
                <a:gd name="connsiteX59" fmla="*/ 246354 w 796300"/>
                <a:gd name="connsiteY59" fmla="*/ 665250 h 795571"/>
                <a:gd name="connsiteX60" fmla="*/ 234595 w 796300"/>
                <a:gd name="connsiteY60" fmla="*/ 665250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22363" y="0"/>
                  </a:moveTo>
                  <a:cubicBezTo>
                    <a:pt x="728478" y="0"/>
                    <a:pt x="735063" y="941"/>
                    <a:pt x="741178" y="2352"/>
                  </a:cubicBezTo>
                  <a:cubicBezTo>
                    <a:pt x="765637" y="8939"/>
                    <a:pt x="784922" y="26817"/>
                    <a:pt x="792918" y="50811"/>
                  </a:cubicBezTo>
                  <a:cubicBezTo>
                    <a:pt x="800444" y="74805"/>
                    <a:pt x="795270" y="101152"/>
                    <a:pt x="778807" y="120912"/>
                  </a:cubicBezTo>
                  <a:cubicBezTo>
                    <a:pt x="775515" y="124676"/>
                    <a:pt x="772222" y="127969"/>
                    <a:pt x="768929" y="131262"/>
                  </a:cubicBezTo>
                  <a:lnTo>
                    <a:pt x="767048" y="133144"/>
                  </a:lnTo>
                  <a:cubicBezTo>
                    <a:pt x="595365" y="304867"/>
                    <a:pt x="423681" y="476590"/>
                    <a:pt x="251528" y="648784"/>
                  </a:cubicBezTo>
                  <a:cubicBezTo>
                    <a:pt x="271283" y="648784"/>
                    <a:pt x="290568" y="648784"/>
                    <a:pt x="310323" y="648784"/>
                  </a:cubicBezTo>
                  <a:cubicBezTo>
                    <a:pt x="360182" y="648784"/>
                    <a:pt x="411452" y="648784"/>
                    <a:pt x="461781" y="648784"/>
                  </a:cubicBezTo>
                  <a:cubicBezTo>
                    <a:pt x="487181" y="648784"/>
                    <a:pt x="509758" y="660546"/>
                    <a:pt x="523399" y="680306"/>
                  </a:cubicBezTo>
                  <a:cubicBezTo>
                    <a:pt x="537039" y="699595"/>
                    <a:pt x="540332" y="724060"/>
                    <a:pt x="532336" y="746642"/>
                  </a:cubicBezTo>
                  <a:cubicBezTo>
                    <a:pt x="521517" y="776753"/>
                    <a:pt x="494236" y="795572"/>
                    <a:pt x="460840" y="795572"/>
                  </a:cubicBezTo>
                  <a:cubicBezTo>
                    <a:pt x="380878" y="795572"/>
                    <a:pt x="300916" y="795572"/>
                    <a:pt x="220954" y="795572"/>
                  </a:cubicBezTo>
                  <a:lnTo>
                    <a:pt x="132525" y="795572"/>
                  </a:lnTo>
                  <a:cubicBezTo>
                    <a:pt x="126411" y="795572"/>
                    <a:pt x="120766" y="795572"/>
                    <a:pt x="114652" y="795572"/>
                  </a:cubicBezTo>
                  <a:cubicBezTo>
                    <a:pt x="101481" y="795572"/>
                    <a:pt x="87841" y="795572"/>
                    <a:pt x="74200" y="795572"/>
                  </a:cubicBezTo>
                  <a:cubicBezTo>
                    <a:pt x="32338" y="795101"/>
                    <a:pt x="353" y="763579"/>
                    <a:pt x="353" y="722178"/>
                  </a:cubicBezTo>
                  <a:cubicBezTo>
                    <a:pt x="-118" y="599855"/>
                    <a:pt x="-118" y="472356"/>
                    <a:pt x="353" y="333566"/>
                  </a:cubicBezTo>
                  <a:cubicBezTo>
                    <a:pt x="353" y="313336"/>
                    <a:pt x="8349" y="294517"/>
                    <a:pt x="21990" y="280873"/>
                  </a:cubicBezTo>
                  <a:cubicBezTo>
                    <a:pt x="35630" y="267229"/>
                    <a:pt x="54445" y="259702"/>
                    <a:pt x="73730" y="259702"/>
                  </a:cubicBezTo>
                  <a:cubicBezTo>
                    <a:pt x="114652" y="260172"/>
                    <a:pt x="146636" y="292635"/>
                    <a:pt x="147107" y="334037"/>
                  </a:cubicBezTo>
                  <a:cubicBezTo>
                    <a:pt x="147107" y="384848"/>
                    <a:pt x="147107" y="436129"/>
                    <a:pt x="147107" y="486000"/>
                  </a:cubicBezTo>
                  <a:cubicBezTo>
                    <a:pt x="147107" y="505760"/>
                    <a:pt x="147107" y="525049"/>
                    <a:pt x="147107" y="544809"/>
                  </a:cubicBezTo>
                  <a:lnTo>
                    <a:pt x="246824" y="445069"/>
                  </a:lnTo>
                  <a:cubicBezTo>
                    <a:pt x="384171" y="307690"/>
                    <a:pt x="525751" y="166077"/>
                    <a:pt x="665449" y="26347"/>
                  </a:cubicBezTo>
                  <a:cubicBezTo>
                    <a:pt x="683793" y="8939"/>
                    <a:pt x="702608" y="0"/>
                    <a:pt x="722363" y="0"/>
                  </a:cubicBezTo>
                  <a:close/>
                  <a:moveTo>
                    <a:pt x="234595" y="665721"/>
                  </a:moveTo>
                  <a:lnTo>
                    <a:pt x="229891" y="665721"/>
                  </a:lnTo>
                  <a:lnTo>
                    <a:pt x="221424" y="651607"/>
                  </a:lnTo>
                  <a:lnTo>
                    <a:pt x="227539" y="646902"/>
                  </a:lnTo>
                  <a:cubicBezTo>
                    <a:pt x="228950" y="645961"/>
                    <a:pt x="229891" y="645020"/>
                    <a:pt x="231302" y="644079"/>
                  </a:cubicBezTo>
                  <a:cubicBezTo>
                    <a:pt x="233654" y="642197"/>
                    <a:pt x="236006" y="640786"/>
                    <a:pt x="237417" y="638904"/>
                  </a:cubicBezTo>
                  <a:cubicBezTo>
                    <a:pt x="410041" y="466240"/>
                    <a:pt x="582665" y="293576"/>
                    <a:pt x="755759" y="120912"/>
                  </a:cubicBezTo>
                  <a:lnTo>
                    <a:pt x="757640" y="119030"/>
                  </a:lnTo>
                  <a:cubicBezTo>
                    <a:pt x="760933" y="115737"/>
                    <a:pt x="763755" y="112914"/>
                    <a:pt x="766107" y="110091"/>
                  </a:cubicBezTo>
                  <a:cubicBezTo>
                    <a:pt x="778807" y="95036"/>
                    <a:pt x="783040" y="75276"/>
                    <a:pt x="776926" y="56457"/>
                  </a:cubicBezTo>
                  <a:cubicBezTo>
                    <a:pt x="771281" y="38108"/>
                    <a:pt x="756229" y="24465"/>
                    <a:pt x="737415" y="19289"/>
                  </a:cubicBezTo>
                  <a:cubicBezTo>
                    <a:pt x="715778" y="13644"/>
                    <a:pt x="696964" y="19760"/>
                    <a:pt x="678619" y="38108"/>
                  </a:cubicBezTo>
                  <a:cubicBezTo>
                    <a:pt x="539391" y="177839"/>
                    <a:pt x="397341" y="319452"/>
                    <a:pt x="259994" y="456830"/>
                  </a:cubicBezTo>
                  <a:lnTo>
                    <a:pt x="156984" y="559864"/>
                  </a:lnTo>
                  <a:cubicBezTo>
                    <a:pt x="154633" y="562217"/>
                    <a:pt x="152751" y="564098"/>
                    <a:pt x="149929" y="566451"/>
                  </a:cubicBezTo>
                  <a:lnTo>
                    <a:pt x="130644" y="584799"/>
                  </a:lnTo>
                  <a:lnTo>
                    <a:pt x="130644" y="549043"/>
                  </a:lnTo>
                  <a:cubicBezTo>
                    <a:pt x="130644" y="527872"/>
                    <a:pt x="130644" y="506701"/>
                    <a:pt x="130644" y="485529"/>
                  </a:cubicBezTo>
                  <a:cubicBezTo>
                    <a:pt x="130644" y="435659"/>
                    <a:pt x="130644" y="384377"/>
                    <a:pt x="130644" y="333566"/>
                  </a:cubicBezTo>
                  <a:cubicBezTo>
                    <a:pt x="130644" y="301574"/>
                    <a:pt x="105715" y="276639"/>
                    <a:pt x="74671" y="276168"/>
                  </a:cubicBezTo>
                  <a:cubicBezTo>
                    <a:pt x="74671" y="276168"/>
                    <a:pt x="74671" y="276168"/>
                    <a:pt x="74200" y="276168"/>
                  </a:cubicBezTo>
                  <a:cubicBezTo>
                    <a:pt x="59148" y="276168"/>
                    <a:pt x="45508" y="281814"/>
                    <a:pt x="34690" y="292164"/>
                  </a:cubicBezTo>
                  <a:cubicBezTo>
                    <a:pt x="23871" y="302985"/>
                    <a:pt x="18227" y="317100"/>
                    <a:pt x="18227" y="332625"/>
                  </a:cubicBezTo>
                  <a:cubicBezTo>
                    <a:pt x="17756" y="471885"/>
                    <a:pt x="18227" y="598914"/>
                    <a:pt x="18227" y="721237"/>
                  </a:cubicBezTo>
                  <a:cubicBezTo>
                    <a:pt x="18227" y="752759"/>
                    <a:pt x="42686" y="777223"/>
                    <a:pt x="75141" y="777694"/>
                  </a:cubicBezTo>
                  <a:cubicBezTo>
                    <a:pt x="88311" y="777694"/>
                    <a:pt x="101952" y="777694"/>
                    <a:pt x="115122" y="777694"/>
                  </a:cubicBezTo>
                  <a:cubicBezTo>
                    <a:pt x="121237" y="777694"/>
                    <a:pt x="126881" y="777694"/>
                    <a:pt x="132996" y="777694"/>
                  </a:cubicBezTo>
                  <a:lnTo>
                    <a:pt x="221424" y="777694"/>
                  </a:lnTo>
                  <a:cubicBezTo>
                    <a:pt x="301386" y="777694"/>
                    <a:pt x="381348" y="777694"/>
                    <a:pt x="461310" y="777694"/>
                  </a:cubicBezTo>
                  <a:cubicBezTo>
                    <a:pt x="487181" y="777694"/>
                    <a:pt x="508347" y="763109"/>
                    <a:pt x="516343" y="740056"/>
                  </a:cubicBezTo>
                  <a:cubicBezTo>
                    <a:pt x="522458" y="722648"/>
                    <a:pt x="520106" y="704300"/>
                    <a:pt x="509758" y="689245"/>
                  </a:cubicBezTo>
                  <a:cubicBezTo>
                    <a:pt x="498940" y="673719"/>
                    <a:pt x="481536" y="665250"/>
                    <a:pt x="461781" y="665250"/>
                  </a:cubicBezTo>
                  <a:cubicBezTo>
                    <a:pt x="411452" y="665250"/>
                    <a:pt x="360182" y="665250"/>
                    <a:pt x="310323" y="665250"/>
                  </a:cubicBezTo>
                  <a:cubicBezTo>
                    <a:pt x="289157" y="665250"/>
                    <a:pt x="267520" y="665250"/>
                    <a:pt x="246354" y="665250"/>
                  </a:cubicBezTo>
                  <a:lnTo>
                    <a:pt x="234595" y="665250"/>
                  </a:lnTo>
                  <a:close/>
                </a:path>
              </a:pathLst>
            </a:custGeom>
            <a:grpFill/>
            <a:ln w="4695" cap="flat">
              <a:solidFill>
                <a:schemeClr val="bg1"/>
              </a:solidFill>
              <a:prstDash val="solid"/>
              <a:miter/>
            </a:ln>
          </p:spPr>
          <p:txBody>
            <a:bodyPr rtlCol="0" anchor="ctr"/>
            <a:lstStyle/>
            <a:p>
              <a:endParaRPr lang="en-US"/>
            </a:p>
          </p:txBody>
        </p:sp>
      </p:grpSp>
      <p:sp>
        <p:nvSpPr>
          <p:cNvPr id="42" name="Freeform 1">
            <a:extLst>
              <a:ext uri="{FF2B5EF4-FFF2-40B4-BE49-F238E27FC236}">
                <a16:creationId xmlns:a16="http://schemas.microsoft.com/office/drawing/2014/main" id="{30505E09-CE06-C6E2-5CCD-F36788DA4BDD}"/>
              </a:ext>
            </a:extLst>
          </p:cNvPr>
          <p:cNvSpPr>
            <a:spLocks noChangeArrowheads="1"/>
          </p:cNvSpPr>
          <p:nvPr/>
        </p:nvSpPr>
        <p:spPr bwMode="auto">
          <a:xfrm>
            <a:off x="7249887" y="4197875"/>
            <a:ext cx="3983230"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3" name="Freeform 1">
            <a:extLst>
              <a:ext uri="{FF2B5EF4-FFF2-40B4-BE49-F238E27FC236}">
                <a16:creationId xmlns:a16="http://schemas.microsoft.com/office/drawing/2014/main" id="{EB26BD8F-CDB6-D456-FD1C-9156A7BAD225}"/>
              </a:ext>
            </a:extLst>
          </p:cNvPr>
          <p:cNvSpPr>
            <a:spLocks noChangeArrowheads="1"/>
          </p:cNvSpPr>
          <p:nvPr/>
        </p:nvSpPr>
        <p:spPr bwMode="auto">
          <a:xfrm>
            <a:off x="3506561" y="4197875"/>
            <a:ext cx="4744864"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4" name="Freeform 243">
            <a:extLst>
              <a:ext uri="{FF2B5EF4-FFF2-40B4-BE49-F238E27FC236}">
                <a16:creationId xmlns:a16="http://schemas.microsoft.com/office/drawing/2014/main" id="{CA1FF3BC-98DF-412D-CCAA-49321A8052F7}"/>
              </a:ext>
            </a:extLst>
          </p:cNvPr>
          <p:cNvSpPr>
            <a:spLocks noChangeArrowheads="1"/>
          </p:cNvSpPr>
          <p:nvPr/>
        </p:nvSpPr>
        <p:spPr bwMode="auto">
          <a:xfrm>
            <a:off x="2508363" y="4161999"/>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45" name="CuadroTexto 547">
            <a:extLst>
              <a:ext uri="{FF2B5EF4-FFF2-40B4-BE49-F238E27FC236}">
                <a16:creationId xmlns:a16="http://schemas.microsoft.com/office/drawing/2014/main" id="{C9EA3C1A-3E93-76D7-C98D-733279CABBD1}"/>
              </a:ext>
            </a:extLst>
          </p:cNvPr>
          <p:cNvSpPr txBox="1"/>
          <p:nvPr/>
        </p:nvSpPr>
        <p:spPr>
          <a:xfrm>
            <a:off x="4801120" y="4530007"/>
            <a:ext cx="5182852"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Lato" charset="0"/>
                <a:cs typeface="Calibri" panose="020F0502020204030204" pitchFamily="34" charset="0"/>
              </a:rPr>
              <a:t>MICRO MARKET ENVIRONMENT </a:t>
            </a:r>
          </a:p>
        </p:txBody>
      </p:sp>
      <p:sp>
        <p:nvSpPr>
          <p:cNvPr id="46" name="Rectángulo 548">
            <a:extLst>
              <a:ext uri="{FF2B5EF4-FFF2-40B4-BE49-F238E27FC236}">
                <a16:creationId xmlns:a16="http://schemas.microsoft.com/office/drawing/2014/main" id="{9AFD6254-B902-0A19-13FC-902EAFFC313D}"/>
              </a:ext>
            </a:extLst>
          </p:cNvPr>
          <p:cNvSpPr/>
          <p:nvPr/>
        </p:nvSpPr>
        <p:spPr>
          <a:xfrm>
            <a:off x="4788970" y="4932112"/>
            <a:ext cx="6068022" cy="1169551"/>
          </a:xfrm>
          <a:prstGeom prst="rect">
            <a:avLst/>
          </a:prstGeom>
        </p:spPr>
        <p:txBody>
          <a:bodyPr wrap="square">
            <a:spAutoFit/>
          </a:bodyPr>
          <a:lstStyle/>
          <a:p>
            <a:r>
              <a:rPr lang="en-US" sz="1600" dirty="0">
                <a:solidFill>
                  <a:schemeClr val="bg1"/>
                </a:solidFill>
              </a:rPr>
              <a:t>External forces and factors that are directly related to the business. These include suppliers, market intermediaries, customers, partners, competitors and the public</a:t>
            </a:r>
          </a:p>
          <a:p>
            <a:endParaRPr lang="en-US" sz="2200" b="1" dirty="0">
              <a:solidFill>
                <a:schemeClr val="bg1"/>
              </a:solidFill>
              <a:latin typeface="Calibri" panose="020F0502020204030204" pitchFamily="34" charset="0"/>
              <a:ea typeface="Lato" charset="0"/>
              <a:cs typeface="Calibri" panose="020F0502020204030204" pitchFamily="34" charset="0"/>
            </a:endParaRPr>
          </a:p>
        </p:txBody>
      </p:sp>
      <p:grpSp>
        <p:nvGrpSpPr>
          <p:cNvPr id="51" name="Group 50">
            <a:extLst>
              <a:ext uri="{FF2B5EF4-FFF2-40B4-BE49-F238E27FC236}">
                <a16:creationId xmlns:a16="http://schemas.microsoft.com/office/drawing/2014/main" id="{86B32C9E-9CC8-3126-1024-1368B8D0C799}"/>
              </a:ext>
            </a:extLst>
          </p:cNvPr>
          <p:cNvGrpSpPr/>
          <p:nvPr/>
        </p:nvGrpSpPr>
        <p:grpSpPr>
          <a:xfrm>
            <a:off x="2992537" y="4483416"/>
            <a:ext cx="1186862" cy="1184653"/>
            <a:chOff x="5828070" y="2293165"/>
            <a:chExt cx="1186862" cy="1184653"/>
          </a:xfrm>
          <a:solidFill>
            <a:schemeClr val="bg1"/>
          </a:solidFill>
        </p:grpSpPr>
        <p:sp>
          <p:nvSpPr>
            <p:cNvPr id="52" name="Freeform 51">
              <a:extLst>
                <a:ext uri="{FF2B5EF4-FFF2-40B4-BE49-F238E27FC236}">
                  <a16:creationId xmlns:a16="http://schemas.microsoft.com/office/drawing/2014/main" id="{CE725238-88E7-C545-AC4E-2103D4248058}"/>
                </a:ext>
              </a:extLst>
            </p:cNvPr>
            <p:cNvSpPr/>
            <p:nvPr/>
          </p:nvSpPr>
          <p:spPr>
            <a:xfrm>
              <a:off x="5828070" y="2422663"/>
              <a:ext cx="1053970" cy="1055155"/>
            </a:xfrm>
            <a:custGeom>
              <a:avLst/>
              <a:gdLst>
                <a:gd name="connsiteX0" fmla="*/ 87346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4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3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8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468 w 1053970"/>
                <a:gd name="connsiteY38" fmla="*/ 1055156 h 1055155"/>
                <a:gd name="connsiteX39" fmla="*/ 182972 w 1053970"/>
                <a:gd name="connsiteY39" fmla="*/ 1037748 h 1055155"/>
                <a:gd name="connsiteX40" fmla="*/ 870646 w 1053970"/>
                <a:gd name="connsiteY40" fmla="*/ 1037748 h 1055155"/>
                <a:gd name="connsiteX41" fmla="*/ 871116 w 1053970"/>
                <a:gd name="connsiteY41" fmla="*/ 1037748 h 1055155"/>
                <a:gd name="connsiteX42" fmla="*/ 877231 w 1053970"/>
                <a:gd name="connsiteY42" fmla="*/ 1035866 h 1055155"/>
                <a:gd name="connsiteX43" fmla="*/ 1031981 w 1053970"/>
                <a:gd name="connsiteY43" fmla="*/ 890960 h 1055155"/>
                <a:gd name="connsiteX44" fmla="*/ 1036685 w 1053970"/>
                <a:gd name="connsiteY44" fmla="*/ 815214 h 1055155"/>
                <a:gd name="connsiteX45" fmla="*/ 1036685 w 1053970"/>
                <a:gd name="connsiteY45" fmla="*/ 799218 h 1055155"/>
                <a:gd name="connsiteX46" fmla="*/ 1036685 w 1053970"/>
                <a:gd name="connsiteY46" fmla="*/ 591739 h 1055155"/>
                <a:gd name="connsiteX47" fmla="*/ 989648 w 1053970"/>
                <a:gd name="connsiteY47" fmla="*/ 536693 h 1055155"/>
                <a:gd name="connsiteX48" fmla="*/ 943552 w 1053970"/>
                <a:gd name="connsiteY48" fmla="*/ 549396 h 1055155"/>
                <a:gd name="connsiteX49" fmla="*/ 923797 w 1053970"/>
                <a:gd name="connsiteY49" fmla="*/ 595032 h 1055155"/>
                <a:gd name="connsiteX50" fmla="*/ 923797 w 1053970"/>
                <a:gd name="connsiteY50" fmla="*/ 750289 h 1055155"/>
                <a:gd name="connsiteX51" fmla="*/ 923797 w 1053970"/>
                <a:gd name="connsiteY51" fmla="*/ 845795 h 1055155"/>
                <a:gd name="connsiteX52" fmla="*/ 844305 w 1053970"/>
                <a:gd name="connsiteY52" fmla="*/ 924835 h 1055155"/>
                <a:gd name="connsiteX53" fmla="*/ 208372 w 1053970"/>
                <a:gd name="connsiteY53" fmla="*/ 924835 h 1055155"/>
                <a:gd name="connsiteX54" fmla="*/ 128880 w 1053970"/>
                <a:gd name="connsiteY54" fmla="*/ 845324 h 1055155"/>
                <a:gd name="connsiteX55" fmla="*/ 128880 w 1053970"/>
                <a:gd name="connsiteY55" fmla="*/ 672660 h 1055155"/>
                <a:gd name="connsiteX56" fmla="*/ 128410 w 1053970"/>
                <a:gd name="connsiteY56" fmla="*/ 209243 h 1055155"/>
                <a:gd name="connsiteX57" fmla="*/ 151928 w 1053970"/>
                <a:gd name="connsiteY57" fmla="*/ 151375 h 1055155"/>
                <a:gd name="connsiteX58" fmla="*/ 209313 w 1053970"/>
                <a:gd name="connsiteY58" fmla="*/ 129263 h 1055155"/>
                <a:gd name="connsiteX59" fmla="*/ 419566 w 1053970"/>
                <a:gd name="connsiteY59" fmla="*/ 129733 h 1055155"/>
                <a:gd name="connsiteX60" fmla="*/ 460017 w 1053970"/>
                <a:gd name="connsiteY60" fmla="*/ 129733 h 1055155"/>
                <a:gd name="connsiteX61" fmla="*/ 517872 w 1053970"/>
                <a:gd name="connsiteY61" fmla="*/ 73276 h 1055155"/>
                <a:gd name="connsiteX62" fmla="*/ 459547 w 1053970"/>
                <a:gd name="connsiteY62" fmla="*/ 17290 h 1055155"/>
                <a:gd name="connsiteX63" fmla="*/ 434147 w 1053970"/>
                <a:gd name="connsiteY63" fmla="*/ 17290 h 1055155"/>
                <a:gd name="connsiteX64" fmla="*/ 199905 w 1053970"/>
                <a:gd name="connsiteY64" fmla="*/ 17290 h 1055155"/>
                <a:gd name="connsiteX65" fmla="*/ 21637 w 1053970"/>
                <a:gd name="connsiteY65" fmla="*/ 159844 h 1055155"/>
                <a:gd name="connsiteX66" fmla="*/ 17874 w 1053970"/>
                <a:gd name="connsiteY66" fmla="*/ 176310 h 1055155"/>
                <a:gd name="connsiteX67" fmla="*/ 16463 w 1053970"/>
                <a:gd name="connsiteY67" fmla="*/ 183367 h 1055155"/>
                <a:gd name="connsiteX68" fmla="*/ 16463 w 1053970"/>
                <a:gd name="connsiteY68" fmla="*/ 872612 h 1055155"/>
                <a:gd name="connsiteX69" fmla="*/ 18344 w 1053970"/>
                <a:gd name="connsiteY69" fmla="*/ 880610 h 1055155"/>
                <a:gd name="connsiteX70" fmla="*/ 22578 w 1053970"/>
                <a:gd name="connsiteY70" fmla="*/ 898958 h 1055155"/>
                <a:gd name="connsiteX71" fmla="*/ 175917 w 1053970"/>
                <a:gd name="connsiteY71" fmla="*/ 1036337 h 1055155"/>
                <a:gd name="connsiteX72" fmla="*/ 182972 w 1053970"/>
                <a:gd name="connsiteY72" fmla="*/ 1037748 h 1055155"/>
                <a:gd name="connsiteX73" fmla="*/ 18297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468" y="1055156"/>
                  </a:moveTo>
                  <a:lnTo>
                    <a:pt x="180150" y="1055156"/>
                  </a:lnTo>
                  <a:lnTo>
                    <a:pt x="178739" y="1054685"/>
                  </a:lnTo>
                  <a:cubicBezTo>
                    <a:pt x="177798" y="1054215"/>
                    <a:pt x="177328" y="1054215"/>
                    <a:pt x="176387" y="1053744"/>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1"/>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3"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6"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3" y="515993"/>
                    <a:pt x="992000" y="519286"/>
                  </a:cubicBezTo>
                  <a:cubicBezTo>
                    <a:pt x="1026807" y="524461"/>
                    <a:pt x="1053618" y="555512"/>
                    <a:pt x="1053618" y="591268"/>
                  </a:cubicBezTo>
                  <a:cubicBezTo>
                    <a:pt x="1054088" y="655253"/>
                    <a:pt x="1054088" y="728176"/>
                    <a:pt x="1053618" y="798748"/>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50" y="1052804"/>
                    <a:pt x="874409" y="1053274"/>
                  </a:cubicBezTo>
                  <a:lnTo>
                    <a:pt x="873468" y="1055156"/>
                  </a:lnTo>
                  <a:close/>
                  <a:moveTo>
                    <a:pt x="182972" y="1037748"/>
                  </a:moveTo>
                  <a:lnTo>
                    <a:pt x="870646" y="1037748"/>
                  </a:lnTo>
                  <a:cubicBezTo>
                    <a:pt x="870646" y="1037748"/>
                    <a:pt x="871116" y="1037748"/>
                    <a:pt x="871116" y="1037748"/>
                  </a:cubicBezTo>
                  <a:cubicBezTo>
                    <a:pt x="872998" y="1037278"/>
                    <a:pt x="874879" y="1036337"/>
                    <a:pt x="877231" y="1035866"/>
                  </a:cubicBezTo>
                  <a:cubicBezTo>
                    <a:pt x="955782" y="1024575"/>
                    <a:pt x="1017870" y="966707"/>
                    <a:pt x="1031981" y="890960"/>
                  </a:cubicBezTo>
                  <a:cubicBezTo>
                    <a:pt x="1036685" y="866496"/>
                    <a:pt x="1036685" y="840620"/>
                    <a:pt x="1036685" y="815214"/>
                  </a:cubicBezTo>
                  <a:cubicBezTo>
                    <a:pt x="1036685" y="810039"/>
                    <a:pt x="1036685" y="804864"/>
                    <a:pt x="1036685" y="799218"/>
                  </a:cubicBezTo>
                  <a:cubicBezTo>
                    <a:pt x="1037155" y="728647"/>
                    <a:pt x="1037155" y="655723"/>
                    <a:pt x="1036685" y="591739"/>
                  </a:cubicBezTo>
                  <a:cubicBezTo>
                    <a:pt x="1036685" y="563981"/>
                    <a:pt x="1016459" y="540457"/>
                    <a:pt x="989648" y="536693"/>
                  </a:cubicBezTo>
                  <a:cubicBezTo>
                    <a:pt x="972245" y="534341"/>
                    <a:pt x="955782" y="538575"/>
                    <a:pt x="943552" y="549396"/>
                  </a:cubicBezTo>
                  <a:cubicBezTo>
                    <a:pt x="930853" y="560217"/>
                    <a:pt x="923797" y="576684"/>
                    <a:pt x="923797" y="595032"/>
                  </a:cubicBezTo>
                  <a:cubicBezTo>
                    <a:pt x="923797" y="646784"/>
                    <a:pt x="923797" y="699477"/>
                    <a:pt x="923797" y="750289"/>
                  </a:cubicBezTo>
                  <a:cubicBezTo>
                    <a:pt x="923797" y="782281"/>
                    <a:pt x="923797" y="814273"/>
                    <a:pt x="923797" y="845795"/>
                  </a:cubicBezTo>
                  <a:cubicBezTo>
                    <a:pt x="923797" y="895195"/>
                    <a:pt x="894164" y="924835"/>
                    <a:pt x="844305" y="924835"/>
                  </a:cubicBezTo>
                  <a:cubicBezTo>
                    <a:pt x="632171" y="924835"/>
                    <a:pt x="420506" y="924835"/>
                    <a:pt x="208372" y="924835"/>
                  </a:cubicBezTo>
                  <a:cubicBezTo>
                    <a:pt x="159454" y="924835"/>
                    <a:pt x="128880" y="894254"/>
                    <a:pt x="128880" y="845324"/>
                  </a:cubicBezTo>
                  <a:cubicBezTo>
                    <a:pt x="128880" y="787927"/>
                    <a:pt x="128880" y="730058"/>
                    <a:pt x="128880" y="672660"/>
                  </a:cubicBezTo>
                  <a:cubicBezTo>
                    <a:pt x="128880" y="520697"/>
                    <a:pt x="128880" y="363559"/>
                    <a:pt x="128410" y="209243"/>
                  </a:cubicBezTo>
                  <a:cubicBezTo>
                    <a:pt x="128410" y="186661"/>
                    <a:pt x="136406" y="165960"/>
                    <a:pt x="151928" y="151375"/>
                  </a:cubicBezTo>
                  <a:cubicBezTo>
                    <a:pt x="166980" y="136790"/>
                    <a:pt x="187205" y="128792"/>
                    <a:pt x="209313" y="129263"/>
                  </a:cubicBezTo>
                  <a:cubicBezTo>
                    <a:pt x="279397" y="130674"/>
                    <a:pt x="350422" y="130204"/>
                    <a:pt x="419566" y="129733"/>
                  </a:cubicBezTo>
                  <a:cubicBezTo>
                    <a:pt x="433206" y="129733"/>
                    <a:pt x="446376" y="129733"/>
                    <a:pt x="460017" y="129733"/>
                  </a:cubicBezTo>
                  <a:cubicBezTo>
                    <a:pt x="492943" y="129733"/>
                    <a:pt x="517872" y="105269"/>
                    <a:pt x="517872" y="73276"/>
                  </a:cubicBezTo>
                  <a:cubicBezTo>
                    <a:pt x="517872" y="41284"/>
                    <a:pt x="492943" y="17290"/>
                    <a:pt x="459547" y="17290"/>
                  </a:cubicBezTo>
                  <a:lnTo>
                    <a:pt x="434147" y="17290"/>
                  </a:lnTo>
                  <a:cubicBezTo>
                    <a:pt x="357478" y="17290"/>
                    <a:pt x="277986" y="16819"/>
                    <a:pt x="199905" y="17290"/>
                  </a:cubicBezTo>
                  <a:cubicBezTo>
                    <a:pt x="114769" y="17760"/>
                    <a:pt x="41392" y="76570"/>
                    <a:pt x="21637" y="159844"/>
                  </a:cubicBezTo>
                  <a:cubicBezTo>
                    <a:pt x="20226" y="165019"/>
                    <a:pt x="19285" y="170665"/>
                    <a:pt x="17874" y="176310"/>
                  </a:cubicBezTo>
                  <a:cubicBezTo>
                    <a:pt x="17404" y="178663"/>
                    <a:pt x="16933" y="181015"/>
                    <a:pt x="16463" y="183367"/>
                  </a:cubicBezTo>
                  <a:lnTo>
                    <a:pt x="16463" y="872612"/>
                  </a:lnTo>
                  <a:cubicBezTo>
                    <a:pt x="16933" y="875435"/>
                    <a:pt x="17404" y="877787"/>
                    <a:pt x="18344" y="880610"/>
                  </a:cubicBezTo>
                  <a:cubicBezTo>
                    <a:pt x="19755" y="886726"/>
                    <a:pt x="21166" y="892842"/>
                    <a:pt x="22578" y="898958"/>
                  </a:cubicBezTo>
                  <a:cubicBezTo>
                    <a:pt x="41392" y="971882"/>
                    <a:pt x="101599" y="1025516"/>
                    <a:pt x="175917" y="1036337"/>
                  </a:cubicBezTo>
                  <a:cubicBezTo>
                    <a:pt x="178739" y="1036337"/>
                    <a:pt x="181091" y="1037278"/>
                    <a:pt x="182972" y="1037748"/>
                  </a:cubicBezTo>
                  <a:cubicBezTo>
                    <a:pt x="182502" y="1037748"/>
                    <a:pt x="182972" y="1037748"/>
                    <a:pt x="182972" y="1037748"/>
                  </a:cubicBezTo>
                  <a:close/>
                </a:path>
              </a:pathLst>
            </a:custGeom>
            <a:grpFill/>
            <a:ln w="4695" cap="flat">
              <a:solidFill>
                <a:schemeClr val="bg1"/>
              </a:solid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C38F96F-16CD-5285-BE97-FC269F4C1AE2}"/>
                </a:ext>
              </a:extLst>
            </p:cNvPr>
            <p:cNvSpPr/>
            <p:nvPr/>
          </p:nvSpPr>
          <p:spPr>
            <a:xfrm>
              <a:off x="6236965" y="2345237"/>
              <a:ext cx="777967" cy="778154"/>
            </a:xfrm>
            <a:custGeom>
              <a:avLst/>
              <a:gdLst>
                <a:gd name="connsiteX0" fmla="*/ 552310 w 777967"/>
                <a:gd name="connsiteY0" fmla="*/ 129851 h 778154"/>
                <a:gd name="connsiteX1" fmla="*/ 540080 w 777967"/>
                <a:gd name="connsiteY1" fmla="*/ 129851 h 778154"/>
                <a:gd name="connsiteX2" fmla="*/ 324653 w 777967"/>
                <a:gd name="connsiteY2" fmla="*/ 129851 h 778154"/>
                <a:gd name="connsiteX3" fmla="*/ 262095 w 777967"/>
                <a:gd name="connsiteY3" fmla="*/ 43284 h 778154"/>
                <a:gd name="connsiteX4" fmla="*/ 325594 w 777967"/>
                <a:gd name="connsiteY4" fmla="*/ 0 h 778154"/>
                <a:gd name="connsiteX5" fmla="*/ 653909 w 777967"/>
                <a:gd name="connsiteY5" fmla="*/ 0 h 778154"/>
                <a:gd name="connsiteX6" fmla="*/ 712234 w 777967"/>
                <a:gd name="connsiteY6" fmla="*/ 0 h 778154"/>
                <a:gd name="connsiteX7" fmla="*/ 777615 w 777967"/>
                <a:gd name="connsiteY7" fmla="*/ 64925 h 778154"/>
                <a:gd name="connsiteX8" fmla="*/ 777615 w 777967"/>
                <a:gd name="connsiteY8" fmla="*/ 453537 h 778154"/>
                <a:gd name="connsiteX9" fmla="*/ 712704 w 777967"/>
                <a:gd name="connsiteY9" fmla="*/ 518933 h 778154"/>
                <a:gd name="connsiteX10" fmla="*/ 648264 w 777967"/>
                <a:gd name="connsiteY10" fmla="*/ 453067 h 778154"/>
                <a:gd name="connsiteX11" fmla="*/ 648264 w 777967"/>
                <a:gd name="connsiteY11" fmla="*/ 237589 h 778154"/>
                <a:gd name="connsiteX12" fmla="*/ 648264 w 777967"/>
                <a:gd name="connsiteY12" fmla="*/ 222064 h 778154"/>
                <a:gd name="connsiteX13" fmla="*/ 636505 w 777967"/>
                <a:gd name="connsiteY13" fmla="*/ 233355 h 778154"/>
                <a:gd name="connsiteX14" fmla="*/ 115341 w 777967"/>
                <a:gd name="connsiteY14" fmla="*/ 754641 h 778154"/>
                <a:gd name="connsiteX15" fmla="*/ 48549 w 777967"/>
                <a:gd name="connsiteY15" fmla="*/ 775812 h 778154"/>
                <a:gd name="connsiteX16" fmla="*/ 15623 w 777967"/>
                <a:gd name="connsiteY16" fmla="*/ 671367 h 778154"/>
                <a:gd name="connsiteX17" fmla="*/ 26442 w 777967"/>
                <a:gd name="connsiteY17" fmla="*/ 660075 h 778154"/>
                <a:gd name="connsiteX18" fmla="*/ 544784 w 777967"/>
                <a:gd name="connsiteY18" fmla="*/ 142083 h 778154"/>
                <a:gd name="connsiteX19" fmla="*/ 555602 w 777967"/>
                <a:gd name="connsiteY19" fmla="*/ 133615 h 778154"/>
                <a:gd name="connsiteX20" fmla="*/ 552310 w 777967"/>
                <a:gd name="connsiteY20" fmla="*/ 129851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552310" y="129851"/>
                  </a:moveTo>
                  <a:cubicBezTo>
                    <a:pt x="548077" y="129851"/>
                    <a:pt x="544314" y="129851"/>
                    <a:pt x="540080" y="129851"/>
                  </a:cubicBezTo>
                  <a:cubicBezTo>
                    <a:pt x="468114" y="129851"/>
                    <a:pt x="396619" y="129851"/>
                    <a:pt x="324653" y="129851"/>
                  </a:cubicBezTo>
                  <a:cubicBezTo>
                    <a:pt x="278087" y="129851"/>
                    <a:pt x="247043" y="86097"/>
                    <a:pt x="262095" y="43284"/>
                  </a:cubicBezTo>
                  <a:cubicBezTo>
                    <a:pt x="271502" y="16937"/>
                    <a:pt x="295491" y="0"/>
                    <a:pt x="325594" y="0"/>
                  </a:cubicBezTo>
                  <a:cubicBezTo>
                    <a:pt x="435189" y="0"/>
                    <a:pt x="544314" y="0"/>
                    <a:pt x="653909" y="0"/>
                  </a:cubicBezTo>
                  <a:cubicBezTo>
                    <a:pt x="673194" y="0"/>
                    <a:pt x="692479" y="0"/>
                    <a:pt x="712234" y="0"/>
                  </a:cubicBezTo>
                  <a:cubicBezTo>
                    <a:pt x="749393" y="471"/>
                    <a:pt x="777615" y="27758"/>
                    <a:pt x="777615" y="64925"/>
                  </a:cubicBezTo>
                  <a:cubicBezTo>
                    <a:pt x="778085" y="194306"/>
                    <a:pt x="778085" y="324157"/>
                    <a:pt x="777615" y="453537"/>
                  </a:cubicBezTo>
                  <a:cubicBezTo>
                    <a:pt x="777615" y="490234"/>
                    <a:pt x="748452" y="518933"/>
                    <a:pt x="712704" y="518933"/>
                  </a:cubicBezTo>
                  <a:cubicBezTo>
                    <a:pt x="676957" y="518933"/>
                    <a:pt x="648264" y="490234"/>
                    <a:pt x="648264" y="453067"/>
                  </a:cubicBezTo>
                  <a:cubicBezTo>
                    <a:pt x="647794" y="381084"/>
                    <a:pt x="648264" y="309572"/>
                    <a:pt x="648264" y="237589"/>
                  </a:cubicBezTo>
                  <a:cubicBezTo>
                    <a:pt x="648264" y="233355"/>
                    <a:pt x="648264" y="229121"/>
                    <a:pt x="648264" y="222064"/>
                  </a:cubicBezTo>
                  <a:cubicBezTo>
                    <a:pt x="643090" y="226769"/>
                    <a:pt x="639798" y="230062"/>
                    <a:pt x="636505" y="233355"/>
                  </a:cubicBezTo>
                  <a:cubicBezTo>
                    <a:pt x="462941" y="406960"/>
                    <a:pt x="288905" y="581036"/>
                    <a:pt x="115341" y="754641"/>
                  </a:cubicBezTo>
                  <a:cubicBezTo>
                    <a:pt x="96526" y="773460"/>
                    <a:pt x="74889" y="782869"/>
                    <a:pt x="48549" y="775812"/>
                  </a:cubicBezTo>
                  <a:cubicBezTo>
                    <a:pt x="1983" y="763580"/>
                    <a:pt x="-15421" y="708064"/>
                    <a:pt x="15623" y="671367"/>
                  </a:cubicBezTo>
                  <a:cubicBezTo>
                    <a:pt x="18916" y="667132"/>
                    <a:pt x="22679" y="663839"/>
                    <a:pt x="26442" y="660075"/>
                  </a:cubicBezTo>
                  <a:cubicBezTo>
                    <a:pt x="199066" y="487411"/>
                    <a:pt x="371690" y="314747"/>
                    <a:pt x="544784" y="142083"/>
                  </a:cubicBezTo>
                  <a:cubicBezTo>
                    <a:pt x="548077" y="138790"/>
                    <a:pt x="551840" y="136438"/>
                    <a:pt x="555602" y="133615"/>
                  </a:cubicBezTo>
                  <a:cubicBezTo>
                    <a:pt x="553721" y="132203"/>
                    <a:pt x="552780" y="131262"/>
                    <a:pt x="552310" y="129851"/>
                  </a:cubicBezTo>
                  <a:close/>
                </a:path>
              </a:pathLst>
            </a:custGeom>
            <a:solidFill>
              <a:srgbClr val="EDA13E"/>
            </a:solidFill>
            <a:ln w="46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AB72217-1B99-697C-BABD-47666983C423}"/>
                </a:ext>
              </a:extLst>
            </p:cNvPr>
            <p:cNvSpPr/>
            <p:nvPr/>
          </p:nvSpPr>
          <p:spPr>
            <a:xfrm>
              <a:off x="6216972" y="2293165"/>
              <a:ext cx="796300" cy="795571"/>
            </a:xfrm>
            <a:custGeom>
              <a:avLst/>
              <a:gdLst>
                <a:gd name="connsiteX0" fmla="*/ 73937 w 796300"/>
                <a:gd name="connsiteY0" fmla="*/ 795572 h 795571"/>
                <a:gd name="connsiteX1" fmla="*/ 55123 w 796300"/>
                <a:gd name="connsiteY1" fmla="*/ 793219 h 795571"/>
                <a:gd name="connsiteX2" fmla="*/ 3382 w 796300"/>
                <a:gd name="connsiteY2" fmla="*/ 744761 h 795571"/>
                <a:gd name="connsiteX3" fmla="*/ 17493 w 796300"/>
                <a:gd name="connsiteY3" fmla="*/ 674660 h 795571"/>
                <a:gd name="connsiteX4" fmla="*/ 27371 w 796300"/>
                <a:gd name="connsiteY4" fmla="*/ 664310 h 795571"/>
                <a:gd name="connsiteX5" fmla="*/ 29253 w 796300"/>
                <a:gd name="connsiteY5" fmla="*/ 662428 h 795571"/>
                <a:gd name="connsiteX6" fmla="*/ 544773 w 796300"/>
                <a:gd name="connsiteY6" fmla="*/ 146788 h 795571"/>
                <a:gd name="connsiteX7" fmla="*/ 485977 w 796300"/>
                <a:gd name="connsiteY7" fmla="*/ 146788 h 795571"/>
                <a:gd name="connsiteX8" fmla="*/ 334519 w 796300"/>
                <a:gd name="connsiteY8" fmla="*/ 146788 h 795571"/>
                <a:gd name="connsiteX9" fmla="*/ 272902 w 796300"/>
                <a:gd name="connsiteY9" fmla="*/ 115266 h 795571"/>
                <a:gd name="connsiteX10" fmla="*/ 263965 w 796300"/>
                <a:gd name="connsiteY10" fmla="*/ 48929 h 795571"/>
                <a:gd name="connsiteX11" fmla="*/ 335460 w 796300"/>
                <a:gd name="connsiteY11" fmla="*/ 0 h 795571"/>
                <a:gd name="connsiteX12" fmla="*/ 575346 w 796300"/>
                <a:gd name="connsiteY12" fmla="*/ 0 h 795571"/>
                <a:gd name="connsiteX13" fmla="*/ 663775 w 796300"/>
                <a:gd name="connsiteY13" fmla="*/ 0 h 795571"/>
                <a:gd name="connsiteX14" fmla="*/ 681649 w 796300"/>
                <a:gd name="connsiteY14" fmla="*/ 0 h 795571"/>
                <a:gd name="connsiteX15" fmla="*/ 722100 w 796300"/>
                <a:gd name="connsiteY15" fmla="*/ 0 h 795571"/>
                <a:gd name="connsiteX16" fmla="*/ 795948 w 796300"/>
                <a:gd name="connsiteY16" fmla="*/ 73394 h 795571"/>
                <a:gd name="connsiteX17" fmla="*/ 795948 w 796300"/>
                <a:gd name="connsiteY17" fmla="*/ 462006 h 795571"/>
                <a:gd name="connsiteX18" fmla="*/ 774311 w 796300"/>
                <a:gd name="connsiteY18" fmla="*/ 514699 h 795571"/>
                <a:gd name="connsiteX19" fmla="*/ 722571 w 796300"/>
                <a:gd name="connsiteY19" fmla="*/ 535870 h 795571"/>
                <a:gd name="connsiteX20" fmla="*/ 649194 w 796300"/>
                <a:gd name="connsiteY20" fmla="*/ 461535 h 795571"/>
                <a:gd name="connsiteX21" fmla="*/ 649194 w 796300"/>
                <a:gd name="connsiteY21" fmla="*/ 309572 h 795571"/>
                <a:gd name="connsiteX22" fmla="*/ 649194 w 796300"/>
                <a:gd name="connsiteY22" fmla="*/ 250763 h 795571"/>
                <a:gd name="connsiteX23" fmla="*/ 549476 w 796300"/>
                <a:gd name="connsiteY23" fmla="*/ 350503 h 795571"/>
                <a:gd name="connsiteX24" fmla="*/ 130851 w 796300"/>
                <a:gd name="connsiteY24" fmla="*/ 769225 h 795571"/>
                <a:gd name="connsiteX25" fmla="*/ 73937 w 796300"/>
                <a:gd name="connsiteY25" fmla="*/ 795572 h 795571"/>
                <a:gd name="connsiteX26" fmla="*/ 561706 w 796300"/>
                <a:gd name="connsiteY26" fmla="*/ 129851 h 795571"/>
                <a:gd name="connsiteX27" fmla="*/ 566410 w 796300"/>
                <a:gd name="connsiteY27" fmla="*/ 129851 h 795571"/>
                <a:gd name="connsiteX28" fmla="*/ 574876 w 796300"/>
                <a:gd name="connsiteY28" fmla="*/ 143965 h 795571"/>
                <a:gd name="connsiteX29" fmla="*/ 568761 w 796300"/>
                <a:gd name="connsiteY29" fmla="*/ 148670 h 795571"/>
                <a:gd name="connsiteX30" fmla="*/ 564998 w 796300"/>
                <a:gd name="connsiteY30" fmla="*/ 151493 h 795571"/>
                <a:gd name="connsiteX31" fmla="*/ 558884 w 796300"/>
                <a:gd name="connsiteY31" fmla="*/ 156668 h 795571"/>
                <a:gd name="connsiteX32" fmla="*/ 40541 w 796300"/>
                <a:gd name="connsiteY32" fmla="*/ 674660 h 795571"/>
                <a:gd name="connsiteX33" fmla="*/ 38660 w 796300"/>
                <a:gd name="connsiteY33" fmla="*/ 676542 h 795571"/>
                <a:gd name="connsiteX34" fmla="*/ 30193 w 796300"/>
                <a:gd name="connsiteY34" fmla="*/ 685481 h 795571"/>
                <a:gd name="connsiteX35" fmla="*/ 19375 w 796300"/>
                <a:gd name="connsiteY35" fmla="*/ 739115 h 795571"/>
                <a:gd name="connsiteX36" fmla="*/ 58886 w 796300"/>
                <a:gd name="connsiteY36" fmla="*/ 776282 h 795571"/>
                <a:gd name="connsiteX37" fmla="*/ 117681 w 796300"/>
                <a:gd name="connsiteY37" fmla="*/ 757463 h 795571"/>
                <a:gd name="connsiteX38" fmla="*/ 536306 w 796300"/>
                <a:gd name="connsiteY38" fmla="*/ 338741 h 795571"/>
                <a:gd name="connsiteX39" fmla="*/ 639316 w 796300"/>
                <a:gd name="connsiteY39" fmla="*/ 235708 h 795571"/>
                <a:gd name="connsiteX40" fmla="*/ 646372 w 796300"/>
                <a:gd name="connsiteY40" fmla="*/ 229121 h 795571"/>
                <a:gd name="connsiteX41" fmla="*/ 665656 w 796300"/>
                <a:gd name="connsiteY41" fmla="*/ 210772 h 795571"/>
                <a:gd name="connsiteX42" fmla="*/ 665656 w 796300"/>
                <a:gd name="connsiteY42" fmla="*/ 246528 h 795571"/>
                <a:gd name="connsiteX43" fmla="*/ 665656 w 796300"/>
                <a:gd name="connsiteY43" fmla="*/ 310043 h 795571"/>
                <a:gd name="connsiteX44" fmla="*/ 665656 w 796300"/>
                <a:gd name="connsiteY44" fmla="*/ 462006 h 795571"/>
                <a:gd name="connsiteX45" fmla="*/ 721630 w 796300"/>
                <a:gd name="connsiteY45" fmla="*/ 519403 h 795571"/>
                <a:gd name="connsiteX46" fmla="*/ 722100 w 796300"/>
                <a:gd name="connsiteY46" fmla="*/ 519403 h 795571"/>
                <a:gd name="connsiteX47" fmla="*/ 761611 w 796300"/>
                <a:gd name="connsiteY47" fmla="*/ 503407 h 795571"/>
                <a:gd name="connsiteX48" fmla="*/ 778074 w 796300"/>
                <a:gd name="connsiteY48" fmla="*/ 462947 h 795571"/>
                <a:gd name="connsiteX49" fmla="*/ 778074 w 796300"/>
                <a:gd name="connsiteY49" fmla="*/ 74335 h 795571"/>
                <a:gd name="connsiteX50" fmla="*/ 721160 w 796300"/>
                <a:gd name="connsiteY50" fmla="*/ 17878 h 795571"/>
                <a:gd name="connsiteX51" fmla="*/ 681179 w 796300"/>
                <a:gd name="connsiteY51" fmla="*/ 17878 h 795571"/>
                <a:gd name="connsiteX52" fmla="*/ 663305 w 796300"/>
                <a:gd name="connsiteY52" fmla="*/ 17878 h 795571"/>
                <a:gd name="connsiteX53" fmla="*/ 574876 w 796300"/>
                <a:gd name="connsiteY53" fmla="*/ 17878 h 795571"/>
                <a:gd name="connsiteX54" fmla="*/ 334990 w 796300"/>
                <a:gd name="connsiteY54" fmla="*/ 17878 h 795571"/>
                <a:gd name="connsiteX55" fmla="*/ 279957 w 796300"/>
                <a:gd name="connsiteY55" fmla="*/ 55516 h 795571"/>
                <a:gd name="connsiteX56" fmla="*/ 286542 w 796300"/>
                <a:gd name="connsiteY56" fmla="*/ 106327 h 795571"/>
                <a:gd name="connsiteX57" fmla="*/ 334519 w 796300"/>
                <a:gd name="connsiteY57" fmla="*/ 130321 h 795571"/>
                <a:gd name="connsiteX58" fmla="*/ 485977 w 796300"/>
                <a:gd name="connsiteY58" fmla="*/ 130321 h 795571"/>
                <a:gd name="connsiteX59" fmla="*/ 549947 w 796300"/>
                <a:gd name="connsiteY59" fmla="*/ 130321 h 795571"/>
                <a:gd name="connsiteX60" fmla="*/ 561706 w 796300"/>
                <a:gd name="connsiteY60" fmla="*/ 130321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3937" y="795572"/>
                  </a:moveTo>
                  <a:cubicBezTo>
                    <a:pt x="67822" y="795572"/>
                    <a:pt x="61237" y="794631"/>
                    <a:pt x="55123" y="793219"/>
                  </a:cubicBezTo>
                  <a:cubicBezTo>
                    <a:pt x="30664" y="786633"/>
                    <a:pt x="11379" y="768755"/>
                    <a:pt x="3382" y="744761"/>
                  </a:cubicBezTo>
                  <a:cubicBezTo>
                    <a:pt x="-4143" y="720766"/>
                    <a:pt x="1031" y="694420"/>
                    <a:pt x="17493" y="674660"/>
                  </a:cubicBezTo>
                  <a:cubicBezTo>
                    <a:pt x="20786" y="670896"/>
                    <a:pt x="24079" y="667603"/>
                    <a:pt x="27371" y="664310"/>
                  </a:cubicBezTo>
                  <a:lnTo>
                    <a:pt x="29253" y="662428"/>
                  </a:lnTo>
                  <a:cubicBezTo>
                    <a:pt x="200936" y="490705"/>
                    <a:pt x="372619" y="318981"/>
                    <a:pt x="544773" y="146788"/>
                  </a:cubicBezTo>
                  <a:cubicBezTo>
                    <a:pt x="525017" y="146788"/>
                    <a:pt x="505732" y="146788"/>
                    <a:pt x="485977" y="146788"/>
                  </a:cubicBezTo>
                  <a:cubicBezTo>
                    <a:pt x="436118" y="146788"/>
                    <a:pt x="384849" y="146788"/>
                    <a:pt x="334519" y="146788"/>
                  </a:cubicBezTo>
                  <a:cubicBezTo>
                    <a:pt x="309120" y="146788"/>
                    <a:pt x="286542" y="135026"/>
                    <a:pt x="272902" y="115266"/>
                  </a:cubicBezTo>
                  <a:cubicBezTo>
                    <a:pt x="259261" y="95977"/>
                    <a:pt x="255969" y="71512"/>
                    <a:pt x="263965" y="48929"/>
                  </a:cubicBezTo>
                  <a:cubicBezTo>
                    <a:pt x="274783" y="18819"/>
                    <a:pt x="302064" y="0"/>
                    <a:pt x="335460" y="0"/>
                  </a:cubicBezTo>
                  <a:cubicBezTo>
                    <a:pt x="415422" y="0"/>
                    <a:pt x="495384" y="0"/>
                    <a:pt x="575346" y="0"/>
                  </a:cubicBezTo>
                  <a:lnTo>
                    <a:pt x="663775" y="0"/>
                  </a:lnTo>
                  <a:cubicBezTo>
                    <a:pt x="669890" y="0"/>
                    <a:pt x="675534" y="0"/>
                    <a:pt x="681649" y="0"/>
                  </a:cubicBezTo>
                  <a:cubicBezTo>
                    <a:pt x="694819" y="0"/>
                    <a:pt x="708460" y="0"/>
                    <a:pt x="722100" y="0"/>
                  </a:cubicBezTo>
                  <a:cubicBezTo>
                    <a:pt x="763963" y="471"/>
                    <a:pt x="795948" y="31992"/>
                    <a:pt x="795948" y="73394"/>
                  </a:cubicBezTo>
                  <a:cubicBezTo>
                    <a:pt x="796418" y="195717"/>
                    <a:pt x="796418" y="323216"/>
                    <a:pt x="795948" y="462006"/>
                  </a:cubicBezTo>
                  <a:cubicBezTo>
                    <a:pt x="795948" y="482236"/>
                    <a:pt x="787951" y="501055"/>
                    <a:pt x="774311" y="514699"/>
                  </a:cubicBezTo>
                  <a:cubicBezTo>
                    <a:pt x="760670" y="528343"/>
                    <a:pt x="741856" y="535870"/>
                    <a:pt x="722571" y="535870"/>
                  </a:cubicBezTo>
                  <a:cubicBezTo>
                    <a:pt x="681649" y="535400"/>
                    <a:pt x="649664" y="502937"/>
                    <a:pt x="649194" y="461535"/>
                  </a:cubicBezTo>
                  <a:cubicBezTo>
                    <a:pt x="649194" y="410724"/>
                    <a:pt x="649194" y="359442"/>
                    <a:pt x="649194" y="309572"/>
                  </a:cubicBezTo>
                  <a:cubicBezTo>
                    <a:pt x="649194" y="289812"/>
                    <a:pt x="649194" y="270523"/>
                    <a:pt x="649194" y="250763"/>
                  </a:cubicBezTo>
                  <a:lnTo>
                    <a:pt x="549476" y="350503"/>
                  </a:lnTo>
                  <a:cubicBezTo>
                    <a:pt x="412130" y="487882"/>
                    <a:pt x="270550" y="629494"/>
                    <a:pt x="130851" y="769225"/>
                  </a:cubicBezTo>
                  <a:cubicBezTo>
                    <a:pt x="112978" y="786633"/>
                    <a:pt x="93693" y="795572"/>
                    <a:pt x="73937" y="795572"/>
                  </a:cubicBezTo>
                  <a:close/>
                  <a:moveTo>
                    <a:pt x="561706" y="129851"/>
                  </a:moveTo>
                  <a:lnTo>
                    <a:pt x="566410" y="129851"/>
                  </a:lnTo>
                  <a:lnTo>
                    <a:pt x="574876" y="143965"/>
                  </a:lnTo>
                  <a:lnTo>
                    <a:pt x="568761" y="148670"/>
                  </a:lnTo>
                  <a:cubicBezTo>
                    <a:pt x="567350" y="149611"/>
                    <a:pt x="566410" y="150552"/>
                    <a:pt x="564998" y="151493"/>
                  </a:cubicBezTo>
                  <a:cubicBezTo>
                    <a:pt x="562647" y="153375"/>
                    <a:pt x="560295" y="154786"/>
                    <a:pt x="558884" y="156668"/>
                  </a:cubicBezTo>
                  <a:cubicBezTo>
                    <a:pt x="386260" y="329332"/>
                    <a:pt x="213636" y="501996"/>
                    <a:pt x="40541" y="674660"/>
                  </a:cubicBezTo>
                  <a:lnTo>
                    <a:pt x="38660" y="676542"/>
                  </a:lnTo>
                  <a:cubicBezTo>
                    <a:pt x="35367" y="679835"/>
                    <a:pt x="32545" y="682658"/>
                    <a:pt x="30193" y="685481"/>
                  </a:cubicBezTo>
                  <a:cubicBezTo>
                    <a:pt x="17493" y="700536"/>
                    <a:pt x="13260" y="720296"/>
                    <a:pt x="19375" y="739115"/>
                  </a:cubicBezTo>
                  <a:cubicBezTo>
                    <a:pt x="25019" y="757463"/>
                    <a:pt x="40071" y="771107"/>
                    <a:pt x="58886" y="776282"/>
                  </a:cubicBezTo>
                  <a:cubicBezTo>
                    <a:pt x="80522" y="781928"/>
                    <a:pt x="99337" y="775812"/>
                    <a:pt x="117681" y="757463"/>
                  </a:cubicBezTo>
                  <a:cubicBezTo>
                    <a:pt x="256909" y="617733"/>
                    <a:pt x="398960" y="476120"/>
                    <a:pt x="536306" y="338741"/>
                  </a:cubicBezTo>
                  <a:lnTo>
                    <a:pt x="639316" y="235708"/>
                  </a:lnTo>
                  <a:cubicBezTo>
                    <a:pt x="641668" y="233355"/>
                    <a:pt x="643549" y="231473"/>
                    <a:pt x="646372" y="229121"/>
                  </a:cubicBezTo>
                  <a:lnTo>
                    <a:pt x="665656" y="210772"/>
                  </a:lnTo>
                  <a:lnTo>
                    <a:pt x="665656" y="246528"/>
                  </a:lnTo>
                  <a:cubicBezTo>
                    <a:pt x="665656" y="267700"/>
                    <a:pt x="665656" y="288871"/>
                    <a:pt x="665656" y="310043"/>
                  </a:cubicBezTo>
                  <a:cubicBezTo>
                    <a:pt x="665656" y="359913"/>
                    <a:pt x="665656" y="411194"/>
                    <a:pt x="665656" y="462006"/>
                  </a:cubicBezTo>
                  <a:cubicBezTo>
                    <a:pt x="665656" y="493998"/>
                    <a:pt x="690586" y="518933"/>
                    <a:pt x="721630" y="519403"/>
                  </a:cubicBezTo>
                  <a:cubicBezTo>
                    <a:pt x="721630" y="519403"/>
                    <a:pt x="721630" y="519403"/>
                    <a:pt x="722100" y="519403"/>
                  </a:cubicBezTo>
                  <a:cubicBezTo>
                    <a:pt x="737152" y="519403"/>
                    <a:pt x="750793" y="513758"/>
                    <a:pt x="761611" y="503407"/>
                  </a:cubicBezTo>
                  <a:cubicBezTo>
                    <a:pt x="772429" y="492586"/>
                    <a:pt x="778074" y="478472"/>
                    <a:pt x="778074" y="462947"/>
                  </a:cubicBezTo>
                  <a:cubicBezTo>
                    <a:pt x="778544" y="323686"/>
                    <a:pt x="778074" y="196658"/>
                    <a:pt x="778074" y="74335"/>
                  </a:cubicBezTo>
                  <a:cubicBezTo>
                    <a:pt x="778074" y="42813"/>
                    <a:pt x="753615" y="18349"/>
                    <a:pt x="721160" y="17878"/>
                  </a:cubicBezTo>
                  <a:cubicBezTo>
                    <a:pt x="707989" y="17878"/>
                    <a:pt x="694349" y="17878"/>
                    <a:pt x="681179" y="17878"/>
                  </a:cubicBezTo>
                  <a:cubicBezTo>
                    <a:pt x="675064" y="17878"/>
                    <a:pt x="669419" y="17878"/>
                    <a:pt x="663305" y="17878"/>
                  </a:cubicBezTo>
                  <a:lnTo>
                    <a:pt x="574876" y="17878"/>
                  </a:lnTo>
                  <a:cubicBezTo>
                    <a:pt x="494914" y="17878"/>
                    <a:pt x="414952" y="17878"/>
                    <a:pt x="334990" y="17878"/>
                  </a:cubicBezTo>
                  <a:cubicBezTo>
                    <a:pt x="309120" y="17878"/>
                    <a:pt x="287953" y="32463"/>
                    <a:pt x="279957" y="55516"/>
                  </a:cubicBezTo>
                  <a:cubicBezTo>
                    <a:pt x="273842" y="72923"/>
                    <a:pt x="276194" y="91272"/>
                    <a:pt x="286542" y="106327"/>
                  </a:cubicBezTo>
                  <a:cubicBezTo>
                    <a:pt x="297361" y="121853"/>
                    <a:pt x="314764" y="130321"/>
                    <a:pt x="334519" y="130321"/>
                  </a:cubicBezTo>
                  <a:cubicBezTo>
                    <a:pt x="384849" y="130321"/>
                    <a:pt x="436118" y="130321"/>
                    <a:pt x="485977" y="130321"/>
                  </a:cubicBezTo>
                  <a:cubicBezTo>
                    <a:pt x="507144" y="130321"/>
                    <a:pt x="528780" y="130321"/>
                    <a:pt x="549947" y="130321"/>
                  </a:cubicBezTo>
                  <a:lnTo>
                    <a:pt x="561706" y="130321"/>
                  </a:lnTo>
                  <a:close/>
                </a:path>
              </a:pathLst>
            </a:custGeom>
            <a:grpFill/>
            <a:ln w="4695" cap="flat">
              <a:solidFill>
                <a:schemeClr val="bg1"/>
              </a:solidFill>
              <a:prstDash val="solid"/>
              <a:miter/>
            </a:ln>
          </p:spPr>
          <p:txBody>
            <a:bodyPr rtlCol="0" anchor="ctr"/>
            <a:lstStyle/>
            <a:p>
              <a:endParaRPr lang="en-US"/>
            </a:p>
          </p:txBody>
        </p:sp>
      </p:grpSp>
      <p:sp>
        <p:nvSpPr>
          <p:cNvPr id="55" name="Text Placeholder 54">
            <a:extLst>
              <a:ext uri="{FF2B5EF4-FFF2-40B4-BE49-F238E27FC236}">
                <a16:creationId xmlns:a16="http://schemas.microsoft.com/office/drawing/2014/main" id="{58624AC6-88E3-F62A-CD7D-70BD488A1D12}"/>
              </a:ext>
            </a:extLst>
          </p:cNvPr>
          <p:cNvSpPr>
            <a:spLocks noGrp="1"/>
          </p:cNvSpPr>
          <p:nvPr>
            <p:ph type="body" sz="quarter" idx="16"/>
          </p:nvPr>
        </p:nvSpPr>
        <p:spPr>
          <a:xfrm>
            <a:off x="426008" y="493311"/>
            <a:ext cx="3656479" cy="2290728"/>
          </a:xfrm>
        </p:spPr>
        <p:txBody>
          <a:bodyPr>
            <a:normAutofit/>
          </a:bodyPr>
          <a:lstStyle/>
          <a:p>
            <a:r>
              <a:rPr lang="en-US" dirty="0">
                <a:solidFill>
                  <a:schemeClr val="bg1"/>
                </a:solidFill>
              </a:rPr>
              <a:t>MARKET ENVIRONMENT</a:t>
            </a:r>
          </a:p>
        </p:txBody>
      </p:sp>
    </p:spTree>
    <p:extLst>
      <p:ext uri="{BB962C8B-B14F-4D97-AF65-F5344CB8AC3E}">
        <p14:creationId xmlns:p14="http://schemas.microsoft.com/office/powerpoint/2010/main" val="273764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2C793BA-48AF-4054-AF84-30FAAF4DE013}"/>
              </a:ext>
            </a:extLst>
          </p:cNvPr>
          <p:cNvSpPr txBox="1">
            <a:spLocks/>
          </p:cNvSpPr>
          <p:nvPr/>
        </p:nvSpPr>
        <p:spPr>
          <a:xfrm>
            <a:off x="7059042" y="682112"/>
            <a:ext cx="4959385" cy="461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200" b="1" i="0" dirty="0">
                <a:solidFill>
                  <a:srgbClr val="B41F7A"/>
                </a:solidFill>
                <a:effectLst/>
              </a:rPr>
              <a:t>Gross Domestic Product</a:t>
            </a:r>
          </a:p>
          <a:p>
            <a:pPr marL="0" indent="0" algn="l"/>
            <a:r>
              <a:rPr lang="en-GB" sz="2200" b="0" i="0" dirty="0">
                <a:solidFill>
                  <a:srgbClr val="666666"/>
                </a:solidFill>
                <a:effectLst/>
              </a:rPr>
              <a:t>The gross domestic product, referred to as GDP, is a measure of the total monetary value of goods sold or services enacted within a given quarter or year. GDP is typically measured on a national basis and gives an insight into the strength of the local economy in terms of the value exchanged. </a:t>
            </a:r>
          </a:p>
          <a:p>
            <a:pPr marL="0" indent="0" algn="l"/>
            <a:r>
              <a:rPr lang="en-GB" sz="2200" b="0" i="0" dirty="0">
                <a:solidFill>
                  <a:srgbClr val="666666"/>
                </a:solidFill>
                <a:effectLst/>
              </a:rPr>
              <a:t>A high gross domestic product signals a healthy economy (and a strong business environment) while a low gross domestic product signals a weak economy (and a poor business environment). Trends in GDP may explain an increase or decline in your SME performance.</a:t>
            </a:r>
          </a:p>
          <a:p>
            <a:pPr marL="0" indent="0" algn="l"/>
            <a:endParaRPr lang="en-GB" sz="1600" dirty="0">
              <a:solidFill>
                <a:srgbClr val="666666"/>
              </a:solidFill>
              <a:latin typeface="Raleway" pitchFamily="2" charset="0"/>
            </a:endParaRPr>
          </a:p>
          <a:p>
            <a:pPr marL="0" indent="0" algn="l"/>
            <a:endParaRPr lang="en-GB" sz="1600" b="0" i="0" dirty="0">
              <a:solidFill>
                <a:srgbClr val="666666"/>
              </a:solidFill>
              <a:effectLst/>
              <a:latin typeface="Raleway" pitchFamily="2" charset="0"/>
            </a:endParaRPr>
          </a:p>
          <a:p>
            <a:pPr algn="just">
              <a:lnSpc>
                <a:spcPts val="2240"/>
              </a:lnSpc>
              <a:spcBef>
                <a:spcPts val="600"/>
              </a:spcBef>
              <a:buClr>
                <a:srgbClr val="F16924"/>
              </a:buClr>
            </a:pPr>
            <a:endParaRPr lang="en-US" sz="2200" dirty="0">
              <a:solidFill>
                <a:srgbClr val="616161"/>
              </a:solidFill>
            </a:endParaRPr>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1379575" y="682112"/>
            <a:ext cx="5335550" cy="1561026"/>
          </a:xfrm>
        </p:spPr>
        <p:txBody>
          <a:bodyPr>
            <a:normAutofit/>
          </a:bodyPr>
          <a:lstStyle/>
          <a:p>
            <a:r>
              <a:rPr lang="en-US" dirty="0"/>
              <a:t>Macro Market Environment</a:t>
            </a:r>
          </a:p>
          <a:p>
            <a:endParaRPr lang="en-US" dirty="0"/>
          </a:p>
        </p:txBody>
      </p:sp>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657823"/>
            <a:ext cx="5105121" cy="4998157"/>
          </a:xfrm>
        </p:spPr>
        <p:txBody>
          <a:bodyPr>
            <a:normAutofit/>
          </a:bodyPr>
          <a:lstStyle/>
          <a:p>
            <a:pPr marL="12700" indent="-12700" algn="just">
              <a:lnSpc>
                <a:spcPts val="2280"/>
              </a:lnSpc>
              <a:spcBef>
                <a:spcPts val="0"/>
              </a:spcBef>
            </a:pPr>
            <a:r>
              <a:rPr lang="en-US" sz="2200" dirty="0"/>
              <a:t>The macro-component of the external environment is the b</a:t>
            </a:r>
            <a:r>
              <a:rPr lang="en-GB" sz="2200" dirty="0"/>
              <a:t>roader business environment across all markets and industries. It takes into account the size and nature of entire national (or even international) economies and societies. While this can include political, technological, and other factors, the most relevant ones are all economic. </a:t>
            </a:r>
          </a:p>
          <a:p>
            <a:pPr marL="12700" indent="-12700" algn="just">
              <a:lnSpc>
                <a:spcPts val="2280"/>
              </a:lnSpc>
              <a:spcBef>
                <a:spcPts val="0"/>
              </a:spcBef>
            </a:pPr>
            <a:endParaRPr lang="en-GB" sz="2200" dirty="0"/>
          </a:p>
          <a:p>
            <a:pPr marL="12700" indent="-12700" algn="ctr">
              <a:lnSpc>
                <a:spcPts val="2280"/>
              </a:lnSpc>
              <a:spcBef>
                <a:spcPts val="0"/>
              </a:spcBef>
            </a:pPr>
            <a:r>
              <a:rPr lang="en-GB" sz="2200" b="1" dirty="0"/>
              <a:t>While many of us are somewhat familiar with these terms, it is important to understand the terminology – </a:t>
            </a:r>
            <a:r>
              <a:rPr lang="en-GB" sz="2200" b="1" u="sng" dirty="0"/>
              <a:t>KNOWLEDGE IS POWER</a:t>
            </a:r>
            <a:r>
              <a:rPr lang="en-GB" sz="2200" dirty="0"/>
              <a:t>!</a:t>
            </a:r>
          </a:p>
          <a:p>
            <a:pPr marL="12700" indent="-12700" algn="ctr">
              <a:lnSpc>
                <a:spcPts val="2280"/>
              </a:lnSpc>
              <a:spcBef>
                <a:spcPts val="0"/>
              </a:spcBef>
            </a:pPr>
            <a:endParaRPr lang="en-GB" sz="2200" dirty="0"/>
          </a:p>
          <a:p>
            <a:pPr marL="12700" indent="-12700" algn="ctr">
              <a:lnSpc>
                <a:spcPts val="2280"/>
              </a:lnSpc>
              <a:spcBef>
                <a:spcPts val="0"/>
              </a:spcBef>
            </a:pPr>
            <a:r>
              <a:rPr lang="en-GB" sz="2200" b="1" dirty="0">
                <a:hlinkClick r:id="rId2">
                  <a:extLst>
                    <a:ext uri="{A12FA001-AC4F-418D-AE19-62706E023703}">
                      <ahyp:hlinkClr xmlns:ahyp="http://schemas.microsoft.com/office/drawing/2018/hyperlinkcolor" val="tx"/>
                    </a:ext>
                  </a:extLst>
                </a:hlinkClick>
              </a:rPr>
              <a:t>Source:  </a:t>
            </a:r>
            <a:r>
              <a:rPr lang="en-GB" sz="2200" b="1" dirty="0"/>
              <a:t>Pestleanalysis.com</a:t>
            </a:r>
            <a:endParaRPr lang="en-US" sz="2200" b="1"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03737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n-US" dirty="0"/>
              <a:t>Macro Market Environment incorporates</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572288" y="1438034"/>
            <a:ext cx="11240483" cy="5196683"/>
          </a:xfrm>
        </p:spPr>
        <p:txBody>
          <a:bodyPr>
            <a:normAutofit fontScale="70000" lnSpcReduction="20000"/>
          </a:bodyPr>
          <a:lstStyle/>
          <a:p>
            <a:pPr algn="l"/>
            <a:r>
              <a:rPr lang="en-GB" sz="3100" b="1" i="0" dirty="0">
                <a:solidFill>
                  <a:srgbClr val="F16924"/>
                </a:solidFill>
                <a:effectLst/>
              </a:rPr>
              <a:t>Demography</a:t>
            </a:r>
          </a:p>
          <a:p>
            <a:pPr marL="0" indent="0" algn="l"/>
            <a:r>
              <a:rPr lang="en-GB" sz="3100" b="0" i="0" dirty="0">
                <a:solidFill>
                  <a:srgbClr val="666666"/>
                </a:solidFill>
                <a:effectLst/>
              </a:rPr>
              <a:t>The word </a:t>
            </a:r>
            <a:r>
              <a:rPr lang="en-GB" sz="3100" b="0" i="1" dirty="0">
                <a:solidFill>
                  <a:srgbClr val="666666"/>
                </a:solidFill>
                <a:effectLst/>
              </a:rPr>
              <a:t>demography </a:t>
            </a:r>
            <a:r>
              <a:rPr lang="en-GB" sz="3100" b="0" i="0" dirty="0">
                <a:solidFill>
                  <a:srgbClr val="666666"/>
                </a:solidFill>
                <a:effectLst/>
              </a:rPr>
              <a:t>refers to the statistical breakdown of a population. As a single number, population on its own — i.e. the number of people living in a given area — doesn’t tell you a lot. However, the wider concept of demography, which also accounts for, for example, the breakdown of a population by age or gender, can tell you a lot about the macro environment. Let’s look at an example. If your product targets over-60s individuals, you’ll be happy to know that there’s a trend of an aging population across the globe, which means people are living longer.</a:t>
            </a:r>
          </a:p>
          <a:p>
            <a:endParaRPr lang="en-IE" sz="3100" dirty="0"/>
          </a:p>
          <a:p>
            <a:pPr algn="l"/>
            <a:r>
              <a:rPr lang="en-GB" sz="3100" b="1" i="0" dirty="0">
                <a:solidFill>
                  <a:srgbClr val="F16924"/>
                </a:solidFill>
                <a:effectLst/>
              </a:rPr>
              <a:t>Employment</a:t>
            </a:r>
          </a:p>
          <a:p>
            <a:pPr marL="0" indent="0" algn="l"/>
            <a:r>
              <a:rPr lang="en-GB" sz="3100" b="0" i="0" dirty="0">
                <a:solidFill>
                  <a:srgbClr val="666666"/>
                </a:solidFill>
                <a:effectLst/>
              </a:rPr>
              <a:t>The fraction of the local or global population that is or isn’t employed. The employment rate is another factor which gives powerful insight into the state of an economy. Again, for most cases: the higher the employment, the better.</a:t>
            </a:r>
          </a:p>
          <a:p>
            <a:pPr marL="0" indent="0" algn="l"/>
            <a:endParaRPr lang="en-GB" sz="3100" dirty="0">
              <a:solidFill>
                <a:srgbClr val="666666"/>
              </a:solidFill>
            </a:endParaRPr>
          </a:p>
          <a:p>
            <a:pPr algn="l"/>
            <a:r>
              <a:rPr lang="en-GB" sz="3100" b="1" i="0" dirty="0">
                <a:solidFill>
                  <a:srgbClr val="F16924"/>
                </a:solidFill>
                <a:effectLst/>
              </a:rPr>
              <a:t>Taxes</a:t>
            </a:r>
          </a:p>
          <a:p>
            <a:pPr marL="0" indent="0" algn="l"/>
            <a:r>
              <a:rPr lang="en-GB" sz="3100" b="0" i="0" dirty="0">
                <a:solidFill>
                  <a:srgbClr val="666666"/>
                </a:solidFill>
                <a:effectLst/>
              </a:rPr>
              <a:t>Taxes are typically set on a national basis. Of course, taxes need no explanation — they’re the cut of your business proceeds taken away by the government. The size of taxes can help you understand your jurisdiction’s monetary policy, and how that relates to the economy as a whole.</a:t>
            </a:r>
          </a:p>
          <a:p>
            <a:pPr marL="0" indent="0" algn="l"/>
            <a:endParaRPr lang="en-GB" sz="2400" b="0" i="0" dirty="0">
              <a:solidFill>
                <a:srgbClr val="666666"/>
              </a:solidFill>
              <a:effectLst/>
            </a:endParaRPr>
          </a:p>
          <a:p>
            <a:endParaRPr lang="en-IE" dirty="0"/>
          </a:p>
        </p:txBody>
      </p:sp>
    </p:spTree>
    <p:extLst>
      <p:ext uri="{BB962C8B-B14F-4D97-AF65-F5344CB8AC3E}">
        <p14:creationId xmlns:p14="http://schemas.microsoft.com/office/powerpoint/2010/main" val="2724167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n-US" dirty="0"/>
              <a:t>Macro Market Environment incorporates</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153189" y="1828800"/>
            <a:ext cx="9018279" cy="5143519"/>
          </a:xfrm>
        </p:spPr>
        <p:txBody>
          <a:bodyPr>
            <a:noAutofit/>
          </a:bodyPr>
          <a:lstStyle/>
          <a:p>
            <a:pPr algn="l"/>
            <a:r>
              <a:rPr lang="en-GB" b="1" i="0" dirty="0">
                <a:solidFill>
                  <a:srgbClr val="F16924"/>
                </a:solidFill>
                <a:effectLst/>
              </a:rPr>
              <a:t>Consumer Spending</a:t>
            </a:r>
          </a:p>
          <a:p>
            <a:pPr marL="0" indent="0" algn="l"/>
            <a:r>
              <a:rPr lang="en-GB" b="0" i="0" dirty="0">
                <a:solidFill>
                  <a:srgbClr val="666666"/>
                </a:solidFill>
                <a:effectLst/>
              </a:rPr>
              <a:t>The amount of goods and services end consumers are purchasing every year. While it’s also an economic factor, consumer spending is partially a socio-cultural factor as far as the macro environment is concerned. This is because some cultures are simply more or less prone to buying consumer products, and it might also relate to changes in cultures across time.</a:t>
            </a:r>
          </a:p>
          <a:p>
            <a:pPr marL="0" indent="0" algn="l"/>
            <a:endParaRPr lang="en-GB" dirty="0">
              <a:solidFill>
                <a:srgbClr val="666666"/>
              </a:solidFill>
            </a:endParaRPr>
          </a:p>
          <a:p>
            <a:pPr algn="l"/>
            <a:r>
              <a:rPr lang="en-GB" b="1" i="0" dirty="0">
                <a:solidFill>
                  <a:srgbClr val="F16924"/>
                </a:solidFill>
                <a:effectLst/>
              </a:rPr>
              <a:t>Politics</a:t>
            </a:r>
          </a:p>
          <a:p>
            <a:pPr marL="0" indent="0" algn="l"/>
            <a:r>
              <a:rPr lang="en-GB" b="0" i="0" u="none" strike="noStrike" dirty="0">
                <a:solidFill>
                  <a:srgbClr val="F76028"/>
                </a:solidFill>
                <a:effectLst/>
                <a:hlinkClick r:id="rId2"/>
              </a:rPr>
              <a:t>Politics can also be an important factor</a:t>
            </a:r>
            <a:r>
              <a:rPr lang="en-GB" b="0" i="0" dirty="0">
                <a:solidFill>
                  <a:srgbClr val="666666"/>
                </a:solidFill>
                <a:effectLst/>
              </a:rPr>
              <a:t> in the macro environment, especially as related to international trade policies. As an example, if a chosen geographic market doesn’t have trade agreements with your home nation, then your products might be subject to import taxes, which could affect </a:t>
            </a:r>
            <a:r>
              <a:rPr lang="en-GB" b="0" i="0" u="none" strike="noStrike" dirty="0">
                <a:solidFill>
                  <a:srgbClr val="F76028"/>
                </a:solidFill>
                <a:effectLst/>
                <a:hlinkClick r:id="rId3"/>
              </a:rPr>
              <a:t>the viability of your business model</a:t>
            </a:r>
            <a:r>
              <a:rPr lang="en-GB" b="0" i="0" dirty="0">
                <a:solidFill>
                  <a:srgbClr val="666666"/>
                </a:solidFill>
                <a:effectLst/>
              </a:rPr>
              <a:t>. In some cases, the political environment might even make it impossible for you to do business in a certain country.</a:t>
            </a:r>
          </a:p>
          <a:p>
            <a:pPr marL="0" indent="0" algn="l"/>
            <a:endParaRPr lang="en-GB" b="0" i="0" dirty="0">
              <a:solidFill>
                <a:srgbClr val="666666"/>
              </a:solidFill>
              <a:effectLst/>
            </a:endParaRPr>
          </a:p>
        </p:txBody>
      </p:sp>
      <p:pic>
        <p:nvPicPr>
          <p:cNvPr id="4" name="Picture 3" descr="A picture containing text, table, indoor&#10;&#10;Description automatically generated">
            <a:extLst>
              <a:ext uri="{FF2B5EF4-FFF2-40B4-BE49-F238E27FC236}">
                <a16:creationId xmlns:a16="http://schemas.microsoft.com/office/drawing/2014/main" id="{8CAA4EF7-5A2E-3E26-9D19-E51B358C8FBA}"/>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l="32361"/>
          <a:stretch/>
        </p:blipFill>
        <p:spPr>
          <a:xfrm>
            <a:off x="9171468" y="2275367"/>
            <a:ext cx="3020532" cy="2977116"/>
          </a:xfrm>
          <a:prstGeom prst="rect">
            <a:avLst/>
          </a:prstGeom>
        </p:spPr>
      </p:pic>
      <p:sp>
        <p:nvSpPr>
          <p:cNvPr id="5" name="TextBox 4">
            <a:extLst>
              <a:ext uri="{FF2B5EF4-FFF2-40B4-BE49-F238E27FC236}">
                <a16:creationId xmlns:a16="http://schemas.microsoft.com/office/drawing/2014/main" id="{32BCAD39-574F-00A3-5E2B-288C55643D34}"/>
              </a:ext>
            </a:extLst>
          </p:cNvPr>
          <p:cNvSpPr txBox="1"/>
          <p:nvPr/>
        </p:nvSpPr>
        <p:spPr>
          <a:xfrm>
            <a:off x="9824484" y="6858000"/>
            <a:ext cx="1415016" cy="507831"/>
          </a:xfrm>
          <a:prstGeom prst="rect">
            <a:avLst/>
          </a:prstGeom>
          <a:noFill/>
        </p:spPr>
        <p:txBody>
          <a:bodyPr wrap="square" rtlCol="0">
            <a:spAutoFit/>
          </a:bodyPr>
          <a:lstStyle/>
          <a:p>
            <a:r>
              <a:rPr lang="en-IE" sz="900">
                <a:hlinkClick r:id="rId5" tooltip="https://www.picpedia.org/post-it-note/s/spending-power.html"/>
              </a:rPr>
              <a:t>This Photo</a:t>
            </a:r>
            <a:r>
              <a:rPr lang="en-IE" sz="900"/>
              <a:t> by Unknown Author is licensed under </a:t>
            </a:r>
            <a:r>
              <a:rPr lang="en-IE" sz="900">
                <a:hlinkClick r:id="rId6" tooltip="https://creativecommons.org/licenses/by-sa/3.0/"/>
              </a:rPr>
              <a:t>CC BY-SA</a:t>
            </a:r>
            <a:endParaRPr lang="en-IE" sz="900"/>
          </a:p>
        </p:txBody>
      </p:sp>
    </p:spTree>
    <p:extLst>
      <p:ext uri="{BB962C8B-B14F-4D97-AF65-F5344CB8AC3E}">
        <p14:creationId xmlns:p14="http://schemas.microsoft.com/office/powerpoint/2010/main" val="2479997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n-US" dirty="0"/>
              <a:t>Macro Market Environment incorporates</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572288" y="1438034"/>
            <a:ext cx="11240483" cy="5143519"/>
          </a:xfrm>
        </p:spPr>
        <p:txBody>
          <a:bodyPr>
            <a:noAutofit/>
          </a:bodyPr>
          <a:lstStyle/>
          <a:p>
            <a:pPr algn="l"/>
            <a:r>
              <a:rPr lang="en-GB" b="1" i="0" dirty="0">
                <a:solidFill>
                  <a:srgbClr val="F16924"/>
                </a:solidFill>
                <a:effectLst/>
              </a:rPr>
              <a:t>Technology</a:t>
            </a:r>
          </a:p>
          <a:p>
            <a:pPr marL="0" indent="0" algn="l"/>
            <a:r>
              <a:rPr lang="en-GB" b="0" i="0" dirty="0">
                <a:solidFill>
                  <a:srgbClr val="666666"/>
                </a:solidFill>
                <a:effectLst/>
              </a:rPr>
              <a:t>Needless to say, </a:t>
            </a:r>
            <a:r>
              <a:rPr lang="en-GB" b="0" i="0" u="none" strike="noStrike" dirty="0">
                <a:solidFill>
                  <a:srgbClr val="F76028"/>
                </a:solidFill>
                <a:effectLst/>
                <a:hlinkClick r:id="rId2"/>
              </a:rPr>
              <a:t>technology is a crucial factor</a:t>
            </a:r>
            <a:r>
              <a:rPr lang="en-GB" b="0" i="0" dirty="0">
                <a:solidFill>
                  <a:srgbClr val="666666"/>
                </a:solidFill>
                <a:effectLst/>
              </a:rPr>
              <a:t> in today’s macro environment. Specifically, the technological infrastructure of a nation can be an important element of the macro environment. This may refer to the nation’s technological preferences, the </a:t>
            </a:r>
            <a:r>
              <a:rPr lang="en-GB" b="0" i="0" dirty="0" err="1">
                <a:solidFill>
                  <a:srgbClr val="666666"/>
                </a:solidFill>
                <a:effectLst/>
              </a:rPr>
              <a:t>widespreadness</a:t>
            </a:r>
            <a:r>
              <a:rPr lang="en-GB" b="0" i="0" dirty="0">
                <a:solidFill>
                  <a:srgbClr val="666666"/>
                </a:solidFill>
                <a:effectLst/>
              </a:rPr>
              <a:t> of certain technologies, or other such factors.</a:t>
            </a:r>
          </a:p>
          <a:p>
            <a:pPr marL="0" indent="0" algn="l"/>
            <a:endParaRPr lang="en-GB" dirty="0">
              <a:solidFill>
                <a:srgbClr val="666666"/>
              </a:solidFill>
            </a:endParaRPr>
          </a:p>
          <a:p>
            <a:pPr algn="l"/>
            <a:r>
              <a:rPr lang="en-GB" b="1" i="0" dirty="0">
                <a:solidFill>
                  <a:srgbClr val="F16924"/>
                </a:solidFill>
                <a:effectLst/>
              </a:rPr>
              <a:t>Ecology</a:t>
            </a:r>
          </a:p>
          <a:p>
            <a:pPr marL="0" indent="0" algn="l"/>
            <a:r>
              <a:rPr lang="en-GB" b="0" i="0" dirty="0">
                <a:solidFill>
                  <a:srgbClr val="666666"/>
                </a:solidFill>
                <a:effectLst/>
              </a:rPr>
              <a:t>We’re entering an age where the environment is more precious then ever, with depleting amounts of natural resources and growing pollution. As far as macro environment analysis is concerned, ecology is the category of all-important factors that account for this. Other examples of </a:t>
            </a:r>
            <a:r>
              <a:rPr lang="en-GB" b="0" i="0" u="none" strike="noStrike" dirty="0">
                <a:solidFill>
                  <a:srgbClr val="F76028"/>
                </a:solidFill>
                <a:effectLst/>
                <a:hlinkClick r:id="rId3"/>
              </a:rPr>
              <a:t>individual ecological factors</a:t>
            </a:r>
            <a:r>
              <a:rPr lang="en-GB" b="0" i="0" dirty="0">
                <a:solidFill>
                  <a:srgbClr val="666666"/>
                </a:solidFill>
                <a:effectLst/>
              </a:rPr>
              <a:t> include weather, terrain flatness, soil fertility and global warming.</a:t>
            </a:r>
          </a:p>
          <a:p>
            <a:pPr marL="0" indent="0" algn="l"/>
            <a:endParaRPr lang="en-GB" dirty="0">
              <a:solidFill>
                <a:srgbClr val="666666"/>
              </a:solidFill>
            </a:endParaRPr>
          </a:p>
          <a:p>
            <a:pPr algn="l"/>
            <a:r>
              <a:rPr lang="en-GB" b="1" i="0" dirty="0">
                <a:solidFill>
                  <a:srgbClr val="F16924"/>
                </a:solidFill>
                <a:effectLst/>
              </a:rPr>
              <a:t>Law/Regulation</a:t>
            </a:r>
          </a:p>
          <a:p>
            <a:pPr marL="0" indent="0" algn="l"/>
            <a:r>
              <a:rPr lang="en-GB" b="0" i="0" dirty="0">
                <a:solidFill>
                  <a:srgbClr val="666666"/>
                </a:solidFill>
                <a:effectLst/>
              </a:rPr>
              <a:t>There’s quite a disparity in regulation across the globe, </a:t>
            </a:r>
            <a:r>
              <a:rPr lang="en-GB" b="0" i="0" u="none" strike="noStrike" dirty="0">
                <a:solidFill>
                  <a:srgbClr val="F76028"/>
                </a:solidFill>
                <a:effectLst/>
                <a:hlinkClick r:id="rId4"/>
              </a:rPr>
              <a:t>Take the emerging market of cryptocurrencies</a:t>
            </a:r>
            <a:r>
              <a:rPr lang="en-GB" b="0" i="0" dirty="0">
                <a:solidFill>
                  <a:srgbClr val="666666"/>
                </a:solidFill>
                <a:effectLst/>
              </a:rPr>
              <a:t>. Cryptocurrencies are a new class of financial asset, for which specific rules and regulations haven’t yet been laid out in most countries. A select few countries, however, like Malta or Switzerland, have been quick to regulate the space. </a:t>
            </a:r>
          </a:p>
        </p:txBody>
      </p:sp>
    </p:spTree>
    <p:extLst>
      <p:ext uri="{BB962C8B-B14F-4D97-AF65-F5344CB8AC3E}">
        <p14:creationId xmlns:p14="http://schemas.microsoft.com/office/powerpoint/2010/main" val="2564856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2C793BA-48AF-4054-AF84-30FAAF4DE013}"/>
              </a:ext>
            </a:extLst>
          </p:cNvPr>
          <p:cNvSpPr txBox="1">
            <a:spLocks/>
          </p:cNvSpPr>
          <p:nvPr/>
        </p:nvSpPr>
        <p:spPr>
          <a:xfrm>
            <a:off x="6899553" y="1030503"/>
            <a:ext cx="4959385" cy="461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Partners</a:t>
            </a:r>
            <a:r>
              <a:rPr lang="en-US" sz="2200" dirty="0">
                <a:solidFill>
                  <a:srgbClr val="616161"/>
                </a:solidFill>
              </a:rPr>
              <a:t> are all the separate entities like  banking and insurance companies, transportation companies, brokers, marketing agencies, etc. which conduct business with the SME.</a:t>
            </a:r>
          </a:p>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Customers</a:t>
            </a:r>
            <a:r>
              <a:rPr lang="en-US" sz="2200" dirty="0">
                <a:solidFill>
                  <a:srgbClr val="616161"/>
                </a:solidFill>
              </a:rPr>
              <a:t> comprise of the target group of the SME.</a:t>
            </a:r>
          </a:p>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Competitors</a:t>
            </a:r>
            <a:r>
              <a:rPr lang="en-US" sz="2200" dirty="0">
                <a:solidFill>
                  <a:srgbClr val="616161"/>
                </a:solidFill>
              </a:rPr>
              <a:t> are the players in the same market who targets similar customers as that of the SME.</a:t>
            </a:r>
          </a:p>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Public</a:t>
            </a:r>
            <a:r>
              <a:rPr lang="en-US" sz="2200" dirty="0">
                <a:solidFill>
                  <a:srgbClr val="616161"/>
                </a:solidFill>
              </a:rPr>
              <a:t> is made up of any other group that has an actual or potential interest or affects the company’s ability to serve its customers.</a:t>
            </a:r>
          </a:p>
          <a:p>
            <a:pPr algn="just">
              <a:lnSpc>
                <a:spcPts val="2240"/>
              </a:lnSpc>
              <a:spcBef>
                <a:spcPts val="600"/>
              </a:spcBef>
              <a:buClr>
                <a:srgbClr val="F16924"/>
              </a:buClr>
            </a:pPr>
            <a:endParaRPr lang="en-US" sz="2200" dirty="0">
              <a:solidFill>
                <a:srgbClr val="616161"/>
              </a:solidFill>
            </a:endParaRPr>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1379575" y="682112"/>
            <a:ext cx="5335550" cy="1561026"/>
          </a:xfrm>
        </p:spPr>
        <p:txBody>
          <a:bodyPr>
            <a:normAutofit/>
          </a:bodyPr>
          <a:lstStyle/>
          <a:p>
            <a:r>
              <a:rPr lang="en-US" dirty="0"/>
              <a:t>Micro Market Environment</a:t>
            </a:r>
          </a:p>
          <a:p>
            <a:endParaRPr lang="en-US" dirty="0"/>
          </a:p>
        </p:txBody>
      </p:sp>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657823"/>
            <a:ext cx="5105121" cy="4998157"/>
          </a:xfrm>
        </p:spPr>
        <p:txBody>
          <a:bodyPr>
            <a:normAutofit/>
          </a:bodyPr>
          <a:lstStyle/>
          <a:p>
            <a:pPr marL="12700" indent="-12700" algn="just">
              <a:lnSpc>
                <a:spcPts val="2280"/>
              </a:lnSpc>
              <a:spcBef>
                <a:spcPts val="0"/>
              </a:spcBef>
            </a:pPr>
            <a:r>
              <a:rPr lang="en-US" sz="2200" dirty="0"/>
              <a:t>The micro-component of the external environment is also known as the task environment. It comprises external forces and factors that are directly related to the business. These include suppliers, market intermediaries, customers, partners, competitors and the public</a:t>
            </a:r>
          </a:p>
          <a:p>
            <a:pPr marL="12700" indent="-12700" algn="just">
              <a:lnSpc>
                <a:spcPts val="2280"/>
              </a:lnSpc>
              <a:spcBef>
                <a:spcPts val="0"/>
              </a:spcBef>
            </a:pPr>
            <a:endParaRPr lang="en-US" sz="2200" dirty="0"/>
          </a:p>
          <a:p>
            <a:pPr marL="12700" indent="-12700" algn="just">
              <a:lnSpc>
                <a:spcPts val="2280"/>
              </a:lnSpc>
              <a:spcBef>
                <a:spcPts val="0"/>
              </a:spcBef>
            </a:pPr>
            <a:r>
              <a:rPr lang="en-US" sz="2200" dirty="0"/>
              <a:t>Suppliers include all the parties which provide resources needed by the SME. </a:t>
            </a:r>
          </a:p>
          <a:p>
            <a:pPr marL="12700" indent="-12700" algn="just">
              <a:lnSpc>
                <a:spcPts val="2280"/>
              </a:lnSpc>
              <a:spcBef>
                <a:spcPts val="0"/>
              </a:spcBef>
            </a:pPr>
            <a:r>
              <a:rPr lang="en-US" sz="2200" dirty="0">
                <a:solidFill>
                  <a:schemeClr val="bg2"/>
                </a:solidFill>
              </a:rPr>
              <a:t>Market intermediaries </a:t>
            </a:r>
            <a:r>
              <a:rPr lang="en-US" sz="2200" dirty="0"/>
              <a:t>include parties involved in distributing the product or service of the organisation.</a:t>
            </a:r>
          </a:p>
          <a:p>
            <a:pPr marL="12700" indent="-12700" algn="just">
              <a:lnSpc>
                <a:spcPts val="2280"/>
              </a:lnSpc>
              <a:spcBef>
                <a:spcPts val="0"/>
              </a:spcBef>
            </a:pPr>
            <a:endParaRPr lang="en-US" sz="2200" dirty="0"/>
          </a:p>
          <a:p>
            <a:pPr marL="12700" indent="-12700" algn="just">
              <a:lnSpc>
                <a:spcPts val="2280"/>
              </a:lnSpc>
              <a:spcBef>
                <a:spcPts val="0"/>
              </a:spcBef>
            </a:pPr>
            <a:endParaRPr lang="en-US" sz="2200" dirty="0"/>
          </a:p>
          <a:p>
            <a:pPr marL="12700" indent="-12700">
              <a:lnSpc>
                <a:spcPts val="2280"/>
              </a:lnSpc>
              <a:spcBef>
                <a:spcPts val="0"/>
              </a:spcBef>
            </a:pPr>
            <a:endParaRPr lang="en-US" sz="2200"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627810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n-GB" dirty="0"/>
              <a:t>CASE STUDY – NAKED WINES, UK</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137117" y="1418268"/>
            <a:ext cx="9868119" cy="4832092"/>
          </a:xfrm>
          <a:prstGeom prst="rect">
            <a:avLst/>
          </a:prstGeom>
          <a:noFill/>
        </p:spPr>
        <p:txBody>
          <a:bodyPr wrap="square">
            <a:spAutoFit/>
          </a:bodyPr>
          <a:lstStyle/>
          <a:p>
            <a:r>
              <a:rPr lang="en-GB" sz="2200" dirty="0">
                <a:hlinkClick r:id="rId2"/>
              </a:rPr>
              <a:t>Naked Wines </a:t>
            </a:r>
            <a:r>
              <a:rPr lang="en-GB" sz="2200" dirty="0"/>
              <a:t>is an online wine retailer founded by Rowan Gormley in December 2008. In 2015, the company was purchased by Majestic Wine, a British brick and mortar retailer. Naked Wines' customers (called Angels) fund independent winemakers from around the world, in return for wines at self-described "wholesale prices". However, the Financial Times notes that most wines sold by Naked Wines are not available on the retail market, "making direct price comparisons virtually impossible", and most wines are priced "close to usual retail price". They currently ship wine throughout the United Kingdom, United States, and Australia. </a:t>
            </a:r>
          </a:p>
          <a:p>
            <a:endParaRPr lang="en-GB" sz="2200" dirty="0"/>
          </a:p>
          <a:p>
            <a:r>
              <a:rPr lang="en-GB" sz="2200" b="1" dirty="0">
                <a:solidFill>
                  <a:srgbClr val="F16924"/>
                </a:solidFill>
              </a:rPr>
              <a:t>RESPONDING TO CHALLENGE</a:t>
            </a:r>
          </a:p>
          <a:p>
            <a:r>
              <a:rPr lang="en-GB" sz="2200" dirty="0"/>
              <a:t>The Naked business responded to challenging conditions and performed well through the 2020 financial year, improving as the year progressed. the more ambitious recruitment of new customers and strong proposition drove 13.7% growth in Group revenue and 14.7% growth in repeat customer contribution. </a:t>
            </a:r>
            <a:endParaRPr lang="en-IE" sz="2200"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3"/>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3537103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n-GB" dirty="0"/>
              <a:t>CASE STUDY – NAKED WINES, UK</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346516" y="1520458"/>
            <a:ext cx="9903269" cy="5124480"/>
          </a:xfrm>
          <a:prstGeom prst="rect">
            <a:avLst/>
          </a:prstGeom>
          <a:noFill/>
        </p:spPr>
        <p:txBody>
          <a:bodyPr wrap="square">
            <a:spAutoFit/>
          </a:bodyPr>
          <a:lstStyle/>
          <a:p>
            <a:r>
              <a:rPr lang="en-GB" sz="2000" dirty="0"/>
              <a:t>The crisis has served to demonstrate the resilience and scalability of the core infrastructure of the business, with their teams rapidly reacting to sustain a high-quality customer experience while modifying the operations and supply chain to safeguard the wellbeing of their people.</a:t>
            </a:r>
          </a:p>
          <a:p>
            <a:endParaRPr lang="en-GB" sz="700" b="1" dirty="0"/>
          </a:p>
          <a:p>
            <a:r>
              <a:rPr lang="en-GB" sz="2000" b="1" dirty="0">
                <a:solidFill>
                  <a:srgbClr val="F16924"/>
                </a:solidFill>
              </a:rPr>
              <a:t>INTERVENTION - ENSURING ROBUST SUPPLY CHAIN </a:t>
            </a:r>
          </a:p>
          <a:p>
            <a:r>
              <a:rPr lang="en-GB" sz="2000" dirty="0"/>
              <a:t>In</a:t>
            </a:r>
            <a:r>
              <a:rPr lang="en-GB" sz="2000" b="1" dirty="0"/>
              <a:t> </a:t>
            </a:r>
            <a:r>
              <a:rPr lang="en-GB" sz="2000" dirty="0"/>
              <a:t>each of the markets in which Naked Wines operates (UK, US and Australia) the office staff started to work remotely, ensuring that their supply chain partners are taking appropriate steps to safeguard their staff. The supply chains were operating efficiently, working within these additional health and safety constraints. As winemakers are considered agricultural, the grape harvest and wine production processes they depend on around the world have been able to continue largely unaffected. </a:t>
            </a:r>
          </a:p>
          <a:p>
            <a:endParaRPr lang="en-GB" sz="2000" dirty="0"/>
          </a:p>
          <a:p>
            <a:r>
              <a:rPr lang="en-GB" sz="2000" b="1" dirty="0">
                <a:solidFill>
                  <a:srgbClr val="F16924"/>
                </a:solidFill>
              </a:rPr>
              <a:t>OUTCOME</a:t>
            </a:r>
          </a:p>
          <a:p>
            <a:r>
              <a:rPr lang="en-GB" sz="2000" dirty="0"/>
              <a:t>With the majority of the staff work in their homes, both fixed  costs and variable costs have been reduced. </a:t>
            </a:r>
          </a:p>
          <a:p>
            <a:pPr marL="342900" indent="-342900">
              <a:buFontTx/>
              <a:buChar char="-"/>
            </a:pPr>
            <a:r>
              <a:rPr lang="en-GB" sz="2000" dirty="0"/>
              <a:t>Fixed costs fall to 5.6% of sales in NW US(FY20 8.2%) –</a:t>
            </a:r>
          </a:p>
          <a:p>
            <a:pPr marL="342900" indent="-342900">
              <a:buFontTx/>
              <a:buChar char="-"/>
            </a:pPr>
            <a:r>
              <a:rPr lang="en-GB" sz="2000" dirty="0"/>
              <a:t> Variable costs per order fell by 18% compared to FY20</a:t>
            </a:r>
            <a:endParaRPr lang="en-IE" sz="2000"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852513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n-GB" dirty="0"/>
              <a:t>CASE STUDY – NAKED WINES, UK</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346517" y="1529850"/>
            <a:ext cx="9233418" cy="4708981"/>
          </a:xfrm>
          <a:prstGeom prst="rect">
            <a:avLst/>
          </a:prstGeom>
          <a:noFill/>
        </p:spPr>
        <p:txBody>
          <a:bodyPr wrap="square">
            <a:spAutoFit/>
          </a:bodyPr>
          <a:lstStyle/>
          <a:p>
            <a:r>
              <a:rPr lang="en-GB" sz="2000" b="1" dirty="0">
                <a:solidFill>
                  <a:srgbClr val="F16924"/>
                </a:solidFill>
              </a:rPr>
              <a:t>INTERVENTION</a:t>
            </a:r>
            <a:endParaRPr lang="en-GB" sz="2000" dirty="0"/>
          </a:p>
          <a:p>
            <a:r>
              <a:rPr lang="en-GB" sz="2000" dirty="0"/>
              <a:t>Naked Wines believe in planning for the worst whilst aiming for the best and they believe that current conditions, notably the level of consumer uncertainty for the medium term, compel them to be prudent in the capital they retain to address unforeseen circumstances or opportunistic investments. </a:t>
            </a:r>
          </a:p>
          <a:p>
            <a:endParaRPr lang="en-GB" sz="2000" dirty="0"/>
          </a:p>
          <a:p>
            <a:r>
              <a:rPr lang="en-GB" sz="2000" dirty="0"/>
              <a:t>They have stress tested accelerated growth plans and stock investments against a worst-case scenario for reduced customer spending in future and are satisfied that the business has sufficient resources should they not be able to sell the stock on the planned schedule. </a:t>
            </a:r>
          </a:p>
          <a:p>
            <a:endParaRPr lang="en-GB" sz="2000" dirty="0"/>
          </a:p>
          <a:p>
            <a:r>
              <a:rPr lang="en-GB" sz="2000" dirty="0"/>
              <a:t>Given the inherent uncertainty in the outlook to the upside and downside they do not believe the business has excess capital to return to shareholders at this time, either through a buyback or dividend, and continue to prioritise  capital towards growth and maintaining a robust balance sheet</a:t>
            </a:r>
            <a:endParaRPr lang="en-IE" sz="2000"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258100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What are the types of crisis that arise from external factors?</a:t>
            </a:r>
            <a:endParaRPr lang="en-US" dirty="0"/>
          </a:p>
        </p:txBody>
      </p:sp>
      <p:sp>
        <p:nvSpPr>
          <p:cNvPr id="2" name="Text Placeholder 1">
            <a:extLst>
              <a:ext uri="{FF2B5EF4-FFF2-40B4-BE49-F238E27FC236}">
                <a16:creationId xmlns:a16="http://schemas.microsoft.com/office/drawing/2014/main" id="{3D095246-F660-66FE-6CE5-7A99611C159B}"/>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945518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AEA6AA-845B-0D2B-F724-772607113D9C}"/>
              </a:ext>
            </a:extLst>
          </p:cNvPr>
          <p:cNvSpPr>
            <a:spLocks noGrp="1"/>
          </p:cNvSpPr>
          <p:nvPr>
            <p:ph type="body" sz="quarter" idx="18"/>
          </p:nvPr>
        </p:nvSpPr>
        <p:spPr>
          <a:xfrm>
            <a:off x="529759" y="1757010"/>
            <a:ext cx="8028454" cy="4472339"/>
          </a:xfrm>
        </p:spPr>
        <p:txBody>
          <a:bodyPr/>
          <a:lstStyle/>
          <a:p>
            <a:pPr marL="12700" indent="-12700"/>
            <a:r>
              <a:rPr lang="en-US" dirty="0"/>
              <a:t>In 2022, inflation and other disruptions have continued to challenge supply chains and analysis shows there is an even stronger correlation now between supply chain disruptions and inflation than before the pandemic. It is important to understand the inflation-disruption cycle to help mitigate these effects with a resilient supply chain built on flexible, cloud-based technologies.</a:t>
            </a:r>
            <a:br>
              <a:rPr lang="en-US" dirty="0"/>
            </a:br>
            <a:endParaRPr lang="en-US" dirty="0"/>
          </a:p>
          <a:p>
            <a:pPr marL="12700" indent="-12700"/>
            <a:endParaRPr lang="en-US" dirty="0"/>
          </a:p>
          <a:p>
            <a:pPr marL="12700" indent="-12700"/>
            <a:r>
              <a:rPr lang="en-US" b="1" dirty="0">
                <a:solidFill>
                  <a:srgbClr val="F16924"/>
                </a:solidFill>
              </a:rPr>
              <a:t>Supply chain drives inflation… inflation  drives change in the supply chain</a:t>
            </a:r>
            <a:endParaRPr lang="en-US" dirty="0">
              <a:solidFill>
                <a:srgbClr val="F16924"/>
              </a:solidFill>
            </a:endParaRPr>
          </a:p>
          <a:p>
            <a:pPr marL="12700" indent="-12700"/>
            <a:r>
              <a:rPr lang="en-US" dirty="0"/>
              <a:t>Europe has experienced low inflation for decades. Today’s new inflationary environment is affecting the economic, social and political landscape.</a:t>
            </a:r>
          </a:p>
          <a:p>
            <a:pPr algn="just"/>
            <a:endParaRPr lang="en-US" dirty="0"/>
          </a:p>
          <a:p>
            <a:pPr algn="just"/>
            <a:endParaRPr lang="en-US" dirty="0"/>
          </a:p>
          <a:p>
            <a:pPr algn="just"/>
            <a:endParaRPr lang="en-US" dirty="0"/>
          </a:p>
          <a:p>
            <a:endParaRPr lang="en-US" dirty="0"/>
          </a:p>
        </p:txBody>
      </p:sp>
      <p:sp>
        <p:nvSpPr>
          <p:cNvPr id="6" name="Text Placeholder 5">
            <a:extLst>
              <a:ext uri="{FF2B5EF4-FFF2-40B4-BE49-F238E27FC236}">
                <a16:creationId xmlns:a16="http://schemas.microsoft.com/office/drawing/2014/main" id="{E5A26F0C-B466-5913-9081-C2BB95D39A57}"/>
              </a:ext>
            </a:extLst>
          </p:cNvPr>
          <p:cNvSpPr>
            <a:spLocks noGrp="1"/>
          </p:cNvSpPr>
          <p:nvPr>
            <p:ph type="body" sz="quarter" idx="16"/>
          </p:nvPr>
        </p:nvSpPr>
        <p:spPr/>
        <p:txBody>
          <a:bodyPr>
            <a:normAutofit lnSpcReduction="10000"/>
          </a:bodyPr>
          <a:lstStyle/>
          <a:p>
            <a:r>
              <a:rPr lang="en-US" dirty="0"/>
              <a:t>Inflation, Disruption and Supply Chains</a:t>
            </a:r>
          </a:p>
          <a:p>
            <a:endParaRPr lang="en-US" dirty="0"/>
          </a:p>
        </p:txBody>
      </p:sp>
      <p:grpSp>
        <p:nvGrpSpPr>
          <p:cNvPr id="7" name="Graphic 3">
            <a:extLst>
              <a:ext uri="{FF2B5EF4-FFF2-40B4-BE49-F238E27FC236}">
                <a16:creationId xmlns:a16="http://schemas.microsoft.com/office/drawing/2014/main" id="{CCADF73D-D2F9-F8E1-A523-87370D5CA648}"/>
              </a:ext>
            </a:extLst>
          </p:cNvPr>
          <p:cNvGrpSpPr/>
          <p:nvPr/>
        </p:nvGrpSpPr>
        <p:grpSpPr>
          <a:xfrm>
            <a:off x="9472615" y="3726918"/>
            <a:ext cx="1800223" cy="1972044"/>
            <a:chOff x="662657" y="410457"/>
            <a:chExt cx="888845" cy="973680"/>
          </a:xfrm>
          <a:solidFill>
            <a:srgbClr val="616161"/>
          </a:solidFill>
        </p:grpSpPr>
        <p:sp>
          <p:nvSpPr>
            <p:cNvPr id="8" name="Freeform 7">
              <a:extLst>
                <a:ext uri="{FF2B5EF4-FFF2-40B4-BE49-F238E27FC236}">
                  <a16:creationId xmlns:a16="http://schemas.microsoft.com/office/drawing/2014/main" id="{69B6AE03-95CD-84C4-AA18-4EC6845C0483}"/>
                </a:ext>
              </a:extLst>
            </p:cNvPr>
            <p:cNvSpPr/>
            <p:nvPr/>
          </p:nvSpPr>
          <p:spPr>
            <a:xfrm>
              <a:off x="857393" y="410457"/>
              <a:ext cx="486688" cy="485468"/>
            </a:xfrm>
            <a:custGeom>
              <a:avLst/>
              <a:gdLst>
                <a:gd name="connsiteX0" fmla="*/ 485470 w 486688"/>
                <a:gd name="connsiteY0" fmla="*/ 104225 h 485468"/>
                <a:gd name="connsiteX1" fmla="*/ 419644 w 486688"/>
                <a:gd name="connsiteY1" fmla="*/ 8228 h 485468"/>
                <a:gd name="connsiteX2" fmla="*/ 405930 w 486688"/>
                <a:gd name="connsiteY2" fmla="*/ 0 h 485468"/>
                <a:gd name="connsiteX3" fmla="*/ 82283 w 486688"/>
                <a:gd name="connsiteY3" fmla="*/ 0 h 485468"/>
                <a:gd name="connsiteX4" fmla="*/ 68569 w 486688"/>
                <a:gd name="connsiteY4" fmla="*/ 8228 h 485468"/>
                <a:gd name="connsiteX5" fmla="*/ 2743 w 486688"/>
                <a:gd name="connsiteY5" fmla="*/ 104225 h 485468"/>
                <a:gd name="connsiteX6" fmla="*/ 0 w 486688"/>
                <a:gd name="connsiteY6" fmla="*/ 112453 h 485468"/>
                <a:gd name="connsiteX7" fmla="*/ 0 w 486688"/>
                <a:gd name="connsiteY7" fmla="*/ 436099 h 485468"/>
                <a:gd name="connsiteX8" fmla="*/ 49370 w 486688"/>
                <a:gd name="connsiteY8" fmla="*/ 485469 h 485468"/>
                <a:gd name="connsiteX9" fmla="*/ 436100 w 486688"/>
                <a:gd name="connsiteY9" fmla="*/ 485469 h 485468"/>
                <a:gd name="connsiteX10" fmla="*/ 485470 w 486688"/>
                <a:gd name="connsiteY10" fmla="*/ 436099 h 485468"/>
                <a:gd name="connsiteX11" fmla="*/ 485470 w 486688"/>
                <a:gd name="connsiteY11" fmla="*/ 112453 h 485468"/>
                <a:gd name="connsiteX12" fmla="*/ 485470 w 486688"/>
                <a:gd name="connsiteY12" fmla="*/ 104225 h 485468"/>
                <a:gd name="connsiteX13" fmla="*/ 485470 w 486688"/>
                <a:gd name="connsiteY13" fmla="*/ 104225 h 485468"/>
                <a:gd name="connsiteX14" fmla="*/ 93254 w 486688"/>
                <a:gd name="connsiteY14" fmla="*/ 32913 h 485468"/>
                <a:gd name="connsiteX15" fmla="*/ 397701 w 486688"/>
                <a:gd name="connsiteY15" fmla="*/ 32913 h 485468"/>
                <a:gd name="connsiteX16" fmla="*/ 441586 w 486688"/>
                <a:gd name="connsiteY16" fmla="*/ 98739 h 485468"/>
                <a:gd name="connsiteX17" fmla="*/ 49370 w 486688"/>
                <a:gd name="connsiteY17" fmla="*/ 98739 h 485468"/>
                <a:gd name="connsiteX18" fmla="*/ 93254 w 486688"/>
                <a:gd name="connsiteY18" fmla="*/ 32913 h 485468"/>
                <a:gd name="connsiteX19" fmla="*/ 277020 w 486688"/>
                <a:gd name="connsiteY19" fmla="*/ 128910 h 485468"/>
                <a:gd name="connsiteX20" fmla="*/ 277020 w 486688"/>
                <a:gd name="connsiteY20" fmla="*/ 244106 h 485468"/>
                <a:gd name="connsiteX21" fmla="*/ 252335 w 486688"/>
                <a:gd name="connsiteY21" fmla="*/ 227649 h 485468"/>
                <a:gd name="connsiteX22" fmla="*/ 235878 w 486688"/>
                <a:gd name="connsiteY22" fmla="*/ 227649 h 485468"/>
                <a:gd name="connsiteX23" fmla="*/ 211193 w 486688"/>
                <a:gd name="connsiteY23" fmla="*/ 244106 h 485468"/>
                <a:gd name="connsiteX24" fmla="*/ 211193 w 486688"/>
                <a:gd name="connsiteY24" fmla="*/ 128910 h 485468"/>
                <a:gd name="connsiteX25" fmla="*/ 277020 w 486688"/>
                <a:gd name="connsiteY25" fmla="*/ 128910 h 485468"/>
                <a:gd name="connsiteX26" fmla="*/ 35656 w 486688"/>
                <a:gd name="connsiteY26" fmla="*/ 128910 h 485468"/>
                <a:gd name="connsiteX27" fmla="*/ 181023 w 486688"/>
                <a:gd name="connsiteY27" fmla="*/ 128910 h 485468"/>
                <a:gd name="connsiteX28" fmla="*/ 181023 w 486688"/>
                <a:gd name="connsiteY28" fmla="*/ 194736 h 485468"/>
                <a:gd name="connsiteX29" fmla="*/ 35656 w 486688"/>
                <a:gd name="connsiteY29" fmla="*/ 194736 h 485468"/>
                <a:gd name="connsiteX30" fmla="*/ 35656 w 486688"/>
                <a:gd name="connsiteY30" fmla="*/ 128910 h 485468"/>
                <a:gd name="connsiteX31" fmla="*/ 455300 w 486688"/>
                <a:gd name="connsiteY31" fmla="*/ 436099 h 485468"/>
                <a:gd name="connsiteX32" fmla="*/ 438843 w 486688"/>
                <a:gd name="connsiteY32" fmla="*/ 452556 h 485468"/>
                <a:gd name="connsiteX33" fmla="*/ 52113 w 486688"/>
                <a:gd name="connsiteY33" fmla="*/ 452556 h 485468"/>
                <a:gd name="connsiteX34" fmla="*/ 35656 w 486688"/>
                <a:gd name="connsiteY34" fmla="*/ 436099 h 485468"/>
                <a:gd name="connsiteX35" fmla="*/ 35656 w 486688"/>
                <a:gd name="connsiteY35" fmla="*/ 224906 h 485468"/>
                <a:gd name="connsiteX36" fmla="*/ 181023 w 486688"/>
                <a:gd name="connsiteY36" fmla="*/ 224906 h 485468"/>
                <a:gd name="connsiteX37" fmla="*/ 181023 w 486688"/>
                <a:gd name="connsiteY37" fmla="*/ 274276 h 485468"/>
                <a:gd name="connsiteX38" fmla="*/ 189251 w 486688"/>
                <a:gd name="connsiteY38" fmla="*/ 287990 h 485468"/>
                <a:gd name="connsiteX39" fmla="*/ 205708 w 486688"/>
                <a:gd name="connsiteY39" fmla="*/ 287990 h 485468"/>
                <a:gd name="connsiteX40" fmla="*/ 244106 w 486688"/>
                <a:gd name="connsiteY40" fmla="*/ 260562 h 485468"/>
                <a:gd name="connsiteX41" fmla="*/ 282505 w 486688"/>
                <a:gd name="connsiteY41" fmla="*/ 287990 h 485468"/>
                <a:gd name="connsiteX42" fmla="*/ 298962 w 486688"/>
                <a:gd name="connsiteY42" fmla="*/ 287990 h 485468"/>
                <a:gd name="connsiteX43" fmla="*/ 307190 w 486688"/>
                <a:gd name="connsiteY43" fmla="*/ 274276 h 485468"/>
                <a:gd name="connsiteX44" fmla="*/ 307190 w 486688"/>
                <a:gd name="connsiteY44" fmla="*/ 224906 h 485468"/>
                <a:gd name="connsiteX45" fmla="*/ 452557 w 486688"/>
                <a:gd name="connsiteY45" fmla="*/ 224906 h 485468"/>
                <a:gd name="connsiteX46" fmla="*/ 452557 w 486688"/>
                <a:gd name="connsiteY46" fmla="*/ 436099 h 485468"/>
                <a:gd name="connsiteX47" fmla="*/ 455300 w 486688"/>
                <a:gd name="connsiteY47" fmla="*/ 194736 h 485468"/>
                <a:gd name="connsiteX48" fmla="*/ 309933 w 486688"/>
                <a:gd name="connsiteY48" fmla="*/ 194736 h 485468"/>
                <a:gd name="connsiteX49" fmla="*/ 309933 w 486688"/>
                <a:gd name="connsiteY49" fmla="*/ 128910 h 485468"/>
                <a:gd name="connsiteX50" fmla="*/ 455300 w 486688"/>
                <a:gd name="connsiteY50" fmla="*/ 128910 h 485468"/>
                <a:gd name="connsiteX51" fmla="*/ 455300 w 486688"/>
                <a:gd name="connsiteY51" fmla="*/ 194736 h 48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688" h="485468">
                  <a:moveTo>
                    <a:pt x="485470" y="104225"/>
                  </a:moveTo>
                  <a:lnTo>
                    <a:pt x="419644" y="8228"/>
                  </a:lnTo>
                  <a:cubicBezTo>
                    <a:pt x="416901" y="2743"/>
                    <a:pt x="411415" y="0"/>
                    <a:pt x="405930" y="0"/>
                  </a:cubicBezTo>
                  <a:lnTo>
                    <a:pt x="82283" y="0"/>
                  </a:lnTo>
                  <a:cubicBezTo>
                    <a:pt x="76798" y="0"/>
                    <a:pt x="71312" y="2743"/>
                    <a:pt x="68569" y="8228"/>
                  </a:cubicBezTo>
                  <a:lnTo>
                    <a:pt x="2743" y="104225"/>
                  </a:lnTo>
                  <a:cubicBezTo>
                    <a:pt x="0" y="106968"/>
                    <a:pt x="0" y="109710"/>
                    <a:pt x="0" y="112453"/>
                  </a:cubicBezTo>
                  <a:lnTo>
                    <a:pt x="0" y="436099"/>
                  </a:lnTo>
                  <a:cubicBezTo>
                    <a:pt x="0" y="463527"/>
                    <a:pt x="21942" y="485469"/>
                    <a:pt x="49370" y="485469"/>
                  </a:cubicBezTo>
                  <a:lnTo>
                    <a:pt x="436100" y="485469"/>
                  </a:lnTo>
                  <a:cubicBezTo>
                    <a:pt x="463528" y="485469"/>
                    <a:pt x="485470" y="463527"/>
                    <a:pt x="485470" y="436099"/>
                  </a:cubicBezTo>
                  <a:lnTo>
                    <a:pt x="485470" y="112453"/>
                  </a:lnTo>
                  <a:cubicBezTo>
                    <a:pt x="488213" y="109710"/>
                    <a:pt x="485470" y="106968"/>
                    <a:pt x="485470" y="104225"/>
                  </a:cubicBezTo>
                  <a:lnTo>
                    <a:pt x="485470" y="104225"/>
                  </a:lnTo>
                  <a:close/>
                  <a:moveTo>
                    <a:pt x="93254" y="32913"/>
                  </a:moveTo>
                  <a:lnTo>
                    <a:pt x="397701" y="32913"/>
                  </a:lnTo>
                  <a:lnTo>
                    <a:pt x="441586" y="98739"/>
                  </a:lnTo>
                  <a:lnTo>
                    <a:pt x="49370" y="98739"/>
                  </a:lnTo>
                  <a:lnTo>
                    <a:pt x="93254" y="32913"/>
                  </a:lnTo>
                  <a:close/>
                  <a:moveTo>
                    <a:pt x="277020" y="128910"/>
                  </a:moveTo>
                  <a:lnTo>
                    <a:pt x="277020" y="244106"/>
                  </a:lnTo>
                  <a:lnTo>
                    <a:pt x="252335" y="227649"/>
                  </a:lnTo>
                  <a:cubicBezTo>
                    <a:pt x="246849" y="224906"/>
                    <a:pt x="238621" y="224906"/>
                    <a:pt x="235878" y="227649"/>
                  </a:cubicBezTo>
                  <a:lnTo>
                    <a:pt x="211193" y="244106"/>
                  </a:lnTo>
                  <a:lnTo>
                    <a:pt x="211193" y="128910"/>
                  </a:lnTo>
                  <a:lnTo>
                    <a:pt x="277020" y="128910"/>
                  </a:lnTo>
                  <a:close/>
                  <a:moveTo>
                    <a:pt x="35656" y="128910"/>
                  </a:moveTo>
                  <a:lnTo>
                    <a:pt x="181023" y="128910"/>
                  </a:lnTo>
                  <a:lnTo>
                    <a:pt x="181023" y="194736"/>
                  </a:lnTo>
                  <a:lnTo>
                    <a:pt x="35656" y="194736"/>
                  </a:lnTo>
                  <a:lnTo>
                    <a:pt x="35656" y="128910"/>
                  </a:lnTo>
                  <a:close/>
                  <a:moveTo>
                    <a:pt x="455300" y="436099"/>
                  </a:moveTo>
                  <a:cubicBezTo>
                    <a:pt x="455300" y="444327"/>
                    <a:pt x="447071" y="452556"/>
                    <a:pt x="438843" y="452556"/>
                  </a:cubicBezTo>
                  <a:lnTo>
                    <a:pt x="52113" y="452556"/>
                  </a:lnTo>
                  <a:cubicBezTo>
                    <a:pt x="43884" y="452556"/>
                    <a:pt x="35656" y="444327"/>
                    <a:pt x="35656" y="436099"/>
                  </a:cubicBezTo>
                  <a:lnTo>
                    <a:pt x="35656" y="224906"/>
                  </a:lnTo>
                  <a:lnTo>
                    <a:pt x="181023" y="224906"/>
                  </a:lnTo>
                  <a:lnTo>
                    <a:pt x="181023" y="274276"/>
                  </a:lnTo>
                  <a:cubicBezTo>
                    <a:pt x="181023" y="279762"/>
                    <a:pt x="183766" y="285247"/>
                    <a:pt x="189251" y="287990"/>
                  </a:cubicBezTo>
                  <a:cubicBezTo>
                    <a:pt x="194737" y="290733"/>
                    <a:pt x="200222" y="290733"/>
                    <a:pt x="205708" y="287990"/>
                  </a:cubicBezTo>
                  <a:lnTo>
                    <a:pt x="244106" y="260562"/>
                  </a:lnTo>
                  <a:lnTo>
                    <a:pt x="282505" y="287990"/>
                  </a:lnTo>
                  <a:cubicBezTo>
                    <a:pt x="287991" y="290733"/>
                    <a:pt x="293476" y="290733"/>
                    <a:pt x="298962" y="287990"/>
                  </a:cubicBezTo>
                  <a:cubicBezTo>
                    <a:pt x="304447" y="285247"/>
                    <a:pt x="307190" y="279762"/>
                    <a:pt x="307190" y="274276"/>
                  </a:cubicBezTo>
                  <a:lnTo>
                    <a:pt x="307190" y="224906"/>
                  </a:lnTo>
                  <a:lnTo>
                    <a:pt x="452557" y="224906"/>
                  </a:lnTo>
                  <a:lnTo>
                    <a:pt x="452557" y="436099"/>
                  </a:lnTo>
                  <a:close/>
                  <a:moveTo>
                    <a:pt x="455300" y="194736"/>
                  </a:moveTo>
                  <a:lnTo>
                    <a:pt x="309933" y="194736"/>
                  </a:lnTo>
                  <a:lnTo>
                    <a:pt x="309933" y="128910"/>
                  </a:lnTo>
                  <a:lnTo>
                    <a:pt x="455300" y="128910"/>
                  </a:lnTo>
                  <a:lnTo>
                    <a:pt x="455300" y="194736"/>
                  </a:lnTo>
                  <a:close/>
                </a:path>
              </a:pathLst>
            </a:custGeom>
            <a:solidFill>
              <a:srgbClr val="F16924"/>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031FD0C3-E49C-3110-D297-BDBE06050CEC}"/>
                </a:ext>
              </a:extLst>
            </p:cNvPr>
            <p:cNvGrpSpPr/>
            <p:nvPr/>
          </p:nvGrpSpPr>
          <p:grpSpPr>
            <a:xfrm>
              <a:off x="662657" y="443370"/>
              <a:ext cx="888845" cy="940767"/>
              <a:chOff x="662657" y="443370"/>
              <a:chExt cx="888845" cy="940767"/>
            </a:xfrm>
            <a:grpFill/>
          </p:grpSpPr>
          <p:sp>
            <p:nvSpPr>
              <p:cNvPr id="10" name="Freeform 9">
                <a:extLst>
                  <a:ext uri="{FF2B5EF4-FFF2-40B4-BE49-F238E27FC236}">
                    <a16:creationId xmlns:a16="http://schemas.microsoft.com/office/drawing/2014/main" id="{4DEF1398-931D-6796-BF1D-4112F3155DE0}"/>
                  </a:ext>
                </a:extLst>
              </p:cNvPr>
              <p:cNvSpPr/>
              <p:nvPr/>
            </p:nvSpPr>
            <p:spPr>
              <a:xfrm>
                <a:off x="989988" y="960381"/>
                <a:ext cx="227844" cy="305817"/>
              </a:xfrm>
              <a:custGeom>
                <a:avLst/>
                <a:gdLst>
                  <a:gd name="connsiteX0" fmla="*/ 122483 w 227844"/>
                  <a:gd name="connsiteY0" fmla="*/ 4114 h 305817"/>
                  <a:gd name="connsiteX1" fmla="*/ 100541 w 227844"/>
                  <a:gd name="connsiteY1" fmla="*/ 4114 h 305817"/>
                  <a:gd name="connsiteX2" fmla="*/ 4544 w 227844"/>
                  <a:gd name="connsiteY2" fmla="*/ 100111 h 305817"/>
                  <a:gd name="connsiteX3" fmla="*/ 1802 w 227844"/>
                  <a:gd name="connsiteY3" fmla="*/ 116568 h 305817"/>
                  <a:gd name="connsiteX4" fmla="*/ 15515 w 227844"/>
                  <a:gd name="connsiteY4" fmla="*/ 127538 h 305817"/>
                  <a:gd name="connsiteX5" fmla="*/ 48429 w 227844"/>
                  <a:gd name="connsiteY5" fmla="*/ 127538 h 305817"/>
                  <a:gd name="connsiteX6" fmla="*/ 48429 w 227844"/>
                  <a:gd name="connsiteY6" fmla="*/ 239992 h 305817"/>
                  <a:gd name="connsiteX7" fmla="*/ 81342 w 227844"/>
                  <a:gd name="connsiteY7" fmla="*/ 239992 h 305817"/>
                  <a:gd name="connsiteX8" fmla="*/ 81342 w 227844"/>
                  <a:gd name="connsiteY8" fmla="*/ 111082 h 305817"/>
                  <a:gd name="connsiteX9" fmla="*/ 64885 w 227844"/>
                  <a:gd name="connsiteY9" fmla="*/ 94625 h 305817"/>
                  <a:gd name="connsiteX10" fmla="*/ 56657 w 227844"/>
                  <a:gd name="connsiteY10" fmla="*/ 94625 h 305817"/>
                  <a:gd name="connsiteX11" fmla="*/ 114255 w 227844"/>
                  <a:gd name="connsiteY11" fmla="*/ 37027 h 305817"/>
                  <a:gd name="connsiteX12" fmla="*/ 171853 w 227844"/>
                  <a:gd name="connsiteY12" fmla="*/ 94625 h 305817"/>
                  <a:gd name="connsiteX13" fmla="*/ 163625 w 227844"/>
                  <a:gd name="connsiteY13" fmla="*/ 94625 h 305817"/>
                  <a:gd name="connsiteX14" fmla="*/ 147168 w 227844"/>
                  <a:gd name="connsiteY14" fmla="*/ 111082 h 305817"/>
                  <a:gd name="connsiteX15" fmla="*/ 147168 w 227844"/>
                  <a:gd name="connsiteY15" fmla="*/ 305818 h 305817"/>
                  <a:gd name="connsiteX16" fmla="*/ 180081 w 227844"/>
                  <a:gd name="connsiteY16" fmla="*/ 305818 h 305817"/>
                  <a:gd name="connsiteX17" fmla="*/ 180081 w 227844"/>
                  <a:gd name="connsiteY17" fmla="*/ 127538 h 305817"/>
                  <a:gd name="connsiteX18" fmla="*/ 212995 w 227844"/>
                  <a:gd name="connsiteY18" fmla="*/ 127538 h 305817"/>
                  <a:gd name="connsiteX19" fmla="*/ 226709 w 227844"/>
                  <a:gd name="connsiteY19" fmla="*/ 116568 h 305817"/>
                  <a:gd name="connsiteX20" fmla="*/ 223966 w 227844"/>
                  <a:gd name="connsiteY20" fmla="*/ 100111 h 305817"/>
                  <a:gd name="connsiteX21" fmla="*/ 122483 w 227844"/>
                  <a:gd name="connsiteY21" fmla="*/ 4114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844" h="305817">
                    <a:moveTo>
                      <a:pt x="122483" y="4114"/>
                    </a:moveTo>
                    <a:cubicBezTo>
                      <a:pt x="116998" y="-1371"/>
                      <a:pt x="106027" y="-1371"/>
                      <a:pt x="100541" y="4114"/>
                    </a:cubicBezTo>
                    <a:lnTo>
                      <a:pt x="4544" y="100111"/>
                    </a:lnTo>
                    <a:cubicBezTo>
                      <a:pt x="-941" y="105596"/>
                      <a:pt x="-941" y="111082"/>
                      <a:pt x="1802" y="116568"/>
                    </a:cubicBezTo>
                    <a:cubicBezTo>
                      <a:pt x="4544" y="122053"/>
                      <a:pt x="10030" y="127538"/>
                      <a:pt x="15515" y="127538"/>
                    </a:cubicBezTo>
                    <a:lnTo>
                      <a:pt x="48429" y="127538"/>
                    </a:lnTo>
                    <a:lnTo>
                      <a:pt x="48429" y="239992"/>
                    </a:lnTo>
                    <a:lnTo>
                      <a:pt x="81342" y="239992"/>
                    </a:lnTo>
                    <a:lnTo>
                      <a:pt x="81342" y="111082"/>
                    </a:lnTo>
                    <a:cubicBezTo>
                      <a:pt x="81342" y="102854"/>
                      <a:pt x="73113" y="94625"/>
                      <a:pt x="64885" y="94625"/>
                    </a:cubicBezTo>
                    <a:lnTo>
                      <a:pt x="56657" y="94625"/>
                    </a:lnTo>
                    <a:lnTo>
                      <a:pt x="114255" y="37027"/>
                    </a:lnTo>
                    <a:lnTo>
                      <a:pt x="171853" y="94625"/>
                    </a:lnTo>
                    <a:lnTo>
                      <a:pt x="163625" y="94625"/>
                    </a:lnTo>
                    <a:cubicBezTo>
                      <a:pt x="155397" y="94625"/>
                      <a:pt x="147168" y="102854"/>
                      <a:pt x="147168" y="111082"/>
                    </a:cubicBezTo>
                    <a:lnTo>
                      <a:pt x="147168" y="305818"/>
                    </a:lnTo>
                    <a:lnTo>
                      <a:pt x="180081" y="305818"/>
                    </a:lnTo>
                    <a:lnTo>
                      <a:pt x="180081" y="127538"/>
                    </a:lnTo>
                    <a:lnTo>
                      <a:pt x="212995" y="127538"/>
                    </a:lnTo>
                    <a:cubicBezTo>
                      <a:pt x="218480" y="127538"/>
                      <a:pt x="226709" y="124796"/>
                      <a:pt x="226709" y="116568"/>
                    </a:cubicBezTo>
                    <a:cubicBezTo>
                      <a:pt x="229451" y="111082"/>
                      <a:pt x="226709" y="102854"/>
                      <a:pt x="223966" y="100111"/>
                    </a:cubicBezTo>
                    <a:lnTo>
                      <a:pt x="122483" y="4114"/>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41814F-F30E-A050-BABB-1B769730D00A}"/>
                  </a:ext>
                </a:extLst>
              </p:cNvPr>
              <p:cNvSpPr/>
              <p:nvPr/>
            </p:nvSpPr>
            <p:spPr>
              <a:xfrm>
                <a:off x="1408690"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05AEB84-B3FE-E947-6682-3447C27E4F85}"/>
                  </a:ext>
                </a:extLst>
              </p:cNvPr>
              <p:cNvSpPr/>
              <p:nvPr/>
            </p:nvSpPr>
            <p:spPr>
              <a:xfrm>
                <a:off x="1408690"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9971461-745F-DB0A-D9AA-893BDFB0A7BB}"/>
                  </a:ext>
                </a:extLst>
              </p:cNvPr>
              <p:cNvSpPr/>
              <p:nvPr/>
            </p:nvSpPr>
            <p:spPr>
              <a:xfrm>
                <a:off x="1507429"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3098814-0833-EA38-2C98-44341A860510}"/>
                  </a:ext>
                </a:extLst>
              </p:cNvPr>
              <p:cNvSpPr/>
              <p:nvPr/>
            </p:nvSpPr>
            <p:spPr>
              <a:xfrm>
                <a:off x="1507429"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50899FF-FE1F-D804-E159-537F3B3EA42F}"/>
                  </a:ext>
                </a:extLst>
              </p:cNvPr>
              <p:cNvSpPr/>
              <p:nvPr/>
            </p:nvSpPr>
            <p:spPr>
              <a:xfrm>
                <a:off x="764139"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3A5F3A-3688-2F48-A53A-E7C6F80F7A08}"/>
                  </a:ext>
                </a:extLst>
              </p:cNvPr>
              <p:cNvSpPr/>
              <p:nvPr/>
            </p:nvSpPr>
            <p:spPr>
              <a:xfrm>
                <a:off x="764139"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CBAD74E-BD6F-F862-DF43-882ACF260EB4}"/>
                  </a:ext>
                </a:extLst>
              </p:cNvPr>
              <p:cNvSpPr/>
              <p:nvPr/>
            </p:nvSpPr>
            <p:spPr>
              <a:xfrm>
                <a:off x="665400"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A305B3F-D836-6AE2-0039-C89494D5899F}"/>
                  </a:ext>
                </a:extLst>
              </p:cNvPr>
              <p:cNvSpPr/>
              <p:nvPr/>
            </p:nvSpPr>
            <p:spPr>
              <a:xfrm>
                <a:off x="665400"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C8493191-3DA7-1670-55A9-06D576EA870F}"/>
                  </a:ext>
                </a:extLst>
              </p:cNvPr>
              <p:cNvGrpSpPr/>
              <p:nvPr/>
            </p:nvGrpSpPr>
            <p:grpSpPr>
              <a:xfrm>
                <a:off x="662657" y="668277"/>
                <a:ext cx="888845" cy="715860"/>
                <a:chOff x="662657" y="668277"/>
                <a:chExt cx="888845" cy="715860"/>
              </a:xfrm>
              <a:grpFill/>
            </p:grpSpPr>
            <p:sp>
              <p:nvSpPr>
                <p:cNvPr id="21" name="Freeform 20">
                  <a:extLst>
                    <a:ext uri="{FF2B5EF4-FFF2-40B4-BE49-F238E27FC236}">
                      <a16:creationId xmlns:a16="http://schemas.microsoft.com/office/drawing/2014/main" id="{3DDC5B4A-2D19-EF54-A0BB-85AF2E79CE14}"/>
                    </a:ext>
                  </a:extLst>
                </p:cNvPr>
                <p:cNvSpPr/>
                <p:nvPr/>
              </p:nvSpPr>
              <p:spPr>
                <a:xfrm>
                  <a:off x="1296236"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148887A-921D-F94B-0203-ACEE2A651065}"/>
                    </a:ext>
                  </a:extLst>
                </p:cNvPr>
                <p:cNvSpPr/>
                <p:nvPr/>
              </p:nvSpPr>
              <p:spPr>
                <a:xfrm>
                  <a:off x="1230410" y="668277"/>
                  <a:ext cx="321092" cy="710375"/>
                </a:xfrm>
                <a:custGeom>
                  <a:avLst/>
                  <a:gdLst>
                    <a:gd name="connsiteX0" fmla="*/ 260563 w 321092"/>
                    <a:gd name="connsiteY0" fmla="*/ 0 h 710375"/>
                    <a:gd name="connsiteX1" fmla="*/ 194736 w 321092"/>
                    <a:gd name="connsiteY1" fmla="*/ 65826 h 710375"/>
                    <a:gd name="connsiteX2" fmla="*/ 194736 w 321092"/>
                    <a:gd name="connsiteY2" fmla="*/ 202964 h 710375"/>
                    <a:gd name="connsiteX3" fmla="*/ 186508 w 321092"/>
                    <a:gd name="connsiteY3" fmla="*/ 202964 h 710375"/>
                    <a:gd name="connsiteX4" fmla="*/ 148109 w 321092"/>
                    <a:gd name="connsiteY4" fmla="*/ 233135 h 710375"/>
                    <a:gd name="connsiteX5" fmla="*/ 35656 w 321092"/>
                    <a:gd name="connsiteY5" fmla="*/ 427871 h 710375"/>
                    <a:gd name="connsiteX6" fmla="*/ 32913 w 321092"/>
                    <a:gd name="connsiteY6" fmla="*/ 436099 h 710375"/>
                    <a:gd name="connsiteX7" fmla="*/ 32913 w 321092"/>
                    <a:gd name="connsiteY7" fmla="*/ 548552 h 710375"/>
                    <a:gd name="connsiteX8" fmla="*/ 16457 w 321092"/>
                    <a:gd name="connsiteY8" fmla="*/ 548552 h 710375"/>
                    <a:gd name="connsiteX9" fmla="*/ 0 w 321092"/>
                    <a:gd name="connsiteY9" fmla="*/ 565009 h 710375"/>
                    <a:gd name="connsiteX10" fmla="*/ 0 w 321092"/>
                    <a:gd name="connsiteY10" fmla="*/ 693919 h 710375"/>
                    <a:gd name="connsiteX11" fmla="*/ 16457 w 321092"/>
                    <a:gd name="connsiteY11" fmla="*/ 710375 h 710375"/>
                    <a:gd name="connsiteX12" fmla="*/ 274277 w 321092"/>
                    <a:gd name="connsiteY12" fmla="*/ 710375 h 710375"/>
                    <a:gd name="connsiteX13" fmla="*/ 290733 w 321092"/>
                    <a:gd name="connsiteY13" fmla="*/ 693919 h 710375"/>
                    <a:gd name="connsiteX14" fmla="*/ 290733 w 321092"/>
                    <a:gd name="connsiteY14" fmla="*/ 565009 h 710375"/>
                    <a:gd name="connsiteX15" fmla="*/ 274277 w 321092"/>
                    <a:gd name="connsiteY15" fmla="*/ 548552 h 710375"/>
                    <a:gd name="connsiteX16" fmla="*/ 257820 w 321092"/>
                    <a:gd name="connsiteY16" fmla="*/ 548552 h 710375"/>
                    <a:gd name="connsiteX17" fmla="*/ 257820 w 321092"/>
                    <a:gd name="connsiteY17" fmla="*/ 537581 h 710375"/>
                    <a:gd name="connsiteX18" fmla="*/ 318161 w 321092"/>
                    <a:gd name="connsiteY18" fmla="*/ 460784 h 710375"/>
                    <a:gd name="connsiteX19" fmla="*/ 320904 w 321092"/>
                    <a:gd name="connsiteY19" fmla="*/ 449813 h 710375"/>
                    <a:gd name="connsiteX20" fmla="*/ 320904 w 321092"/>
                    <a:gd name="connsiteY20" fmla="*/ 65826 h 710375"/>
                    <a:gd name="connsiteX21" fmla="*/ 260563 w 321092"/>
                    <a:gd name="connsiteY21" fmla="*/ 0 h 710375"/>
                    <a:gd name="connsiteX22" fmla="*/ 260563 w 321092"/>
                    <a:gd name="connsiteY22" fmla="*/ 0 h 710375"/>
                    <a:gd name="connsiteX23" fmla="*/ 260563 w 321092"/>
                    <a:gd name="connsiteY23" fmla="*/ 680205 h 710375"/>
                    <a:gd name="connsiteX24" fmla="*/ 35656 w 321092"/>
                    <a:gd name="connsiteY24" fmla="*/ 680205 h 710375"/>
                    <a:gd name="connsiteX25" fmla="*/ 35656 w 321092"/>
                    <a:gd name="connsiteY25" fmla="*/ 584208 h 710375"/>
                    <a:gd name="connsiteX26" fmla="*/ 260563 w 321092"/>
                    <a:gd name="connsiteY26" fmla="*/ 584208 h 710375"/>
                    <a:gd name="connsiteX27" fmla="*/ 260563 w 321092"/>
                    <a:gd name="connsiteY27" fmla="*/ 680205 h 710375"/>
                    <a:gd name="connsiteX28" fmla="*/ 290733 w 321092"/>
                    <a:gd name="connsiteY28" fmla="*/ 447070 h 710375"/>
                    <a:gd name="connsiteX29" fmla="*/ 230392 w 321092"/>
                    <a:gd name="connsiteY29" fmla="*/ 523868 h 710375"/>
                    <a:gd name="connsiteX30" fmla="*/ 227650 w 321092"/>
                    <a:gd name="connsiteY30" fmla="*/ 534839 h 710375"/>
                    <a:gd name="connsiteX31" fmla="*/ 227650 w 321092"/>
                    <a:gd name="connsiteY31" fmla="*/ 551295 h 710375"/>
                    <a:gd name="connsiteX32" fmla="*/ 65826 w 321092"/>
                    <a:gd name="connsiteY32" fmla="*/ 551295 h 710375"/>
                    <a:gd name="connsiteX33" fmla="*/ 65826 w 321092"/>
                    <a:gd name="connsiteY33" fmla="*/ 441585 h 710375"/>
                    <a:gd name="connsiteX34" fmla="*/ 175537 w 321092"/>
                    <a:gd name="connsiteY34" fmla="*/ 249591 h 710375"/>
                    <a:gd name="connsiteX35" fmla="*/ 194736 w 321092"/>
                    <a:gd name="connsiteY35" fmla="*/ 233135 h 710375"/>
                    <a:gd name="connsiteX36" fmla="*/ 219421 w 321092"/>
                    <a:gd name="connsiteY36" fmla="*/ 235878 h 710375"/>
                    <a:gd name="connsiteX37" fmla="*/ 235878 w 321092"/>
                    <a:gd name="connsiteY37" fmla="*/ 255077 h 710375"/>
                    <a:gd name="connsiteX38" fmla="*/ 230392 w 321092"/>
                    <a:gd name="connsiteY38" fmla="*/ 279762 h 710375"/>
                    <a:gd name="connsiteX39" fmla="*/ 150852 w 321092"/>
                    <a:gd name="connsiteY39" fmla="*/ 419643 h 710375"/>
                    <a:gd name="connsiteX40" fmla="*/ 178280 w 321092"/>
                    <a:gd name="connsiteY40" fmla="*/ 436099 h 710375"/>
                    <a:gd name="connsiteX41" fmla="*/ 257820 w 321092"/>
                    <a:gd name="connsiteY41" fmla="*/ 296218 h 710375"/>
                    <a:gd name="connsiteX42" fmla="*/ 233135 w 321092"/>
                    <a:gd name="connsiteY42" fmla="*/ 208450 h 710375"/>
                    <a:gd name="connsiteX43" fmla="*/ 222164 w 321092"/>
                    <a:gd name="connsiteY43" fmla="*/ 202964 h 710375"/>
                    <a:gd name="connsiteX44" fmla="*/ 222164 w 321092"/>
                    <a:gd name="connsiteY44" fmla="*/ 63083 h 710375"/>
                    <a:gd name="connsiteX45" fmla="*/ 255077 w 321092"/>
                    <a:gd name="connsiteY45" fmla="*/ 30170 h 710375"/>
                    <a:gd name="connsiteX46" fmla="*/ 287991 w 321092"/>
                    <a:gd name="connsiteY46" fmla="*/ 63083 h 710375"/>
                    <a:gd name="connsiteX47" fmla="*/ 287991 w 321092"/>
                    <a:gd name="connsiteY47" fmla="*/ 447070 h 71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1092" h="710375">
                      <a:moveTo>
                        <a:pt x="260563" y="0"/>
                      </a:moveTo>
                      <a:cubicBezTo>
                        <a:pt x="224907" y="0"/>
                        <a:pt x="194736" y="30170"/>
                        <a:pt x="194736" y="65826"/>
                      </a:cubicBezTo>
                      <a:lnTo>
                        <a:pt x="194736" y="202964"/>
                      </a:lnTo>
                      <a:cubicBezTo>
                        <a:pt x="191994" y="202964"/>
                        <a:pt x="189251" y="202964"/>
                        <a:pt x="186508" y="202964"/>
                      </a:cubicBezTo>
                      <a:cubicBezTo>
                        <a:pt x="170051" y="208450"/>
                        <a:pt x="156338" y="219421"/>
                        <a:pt x="148109" y="233135"/>
                      </a:cubicBezTo>
                      <a:lnTo>
                        <a:pt x="35656" y="427871"/>
                      </a:lnTo>
                      <a:cubicBezTo>
                        <a:pt x="35656" y="430614"/>
                        <a:pt x="32913" y="433356"/>
                        <a:pt x="32913" y="436099"/>
                      </a:cubicBezTo>
                      <a:lnTo>
                        <a:pt x="32913" y="548552"/>
                      </a:lnTo>
                      <a:lnTo>
                        <a:pt x="16457" y="548552"/>
                      </a:lnTo>
                      <a:cubicBezTo>
                        <a:pt x="8228" y="548552"/>
                        <a:pt x="0" y="556781"/>
                        <a:pt x="0" y="565009"/>
                      </a:cubicBezTo>
                      <a:lnTo>
                        <a:pt x="0" y="693919"/>
                      </a:lnTo>
                      <a:cubicBezTo>
                        <a:pt x="0" y="702147"/>
                        <a:pt x="8228" y="710375"/>
                        <a:pt x="16457" y="710375"/>
                      </a:cubicBezTo>
                      <a:lnTo>
                        <a:pt x="274277" y="710375"/>
                      </a:lnTo>
                      <a:cubicBezTo>
                        <a:pt x="282505" y="710375"/>
                        <a:pt x="290733" y="702147"/>
                        <a:pt x="290733" y="693919"/>
                      </a:cubicBezTo>
                      <a:lnTo>
                        <a:pt x="290733" y="565009"/>
                      </a:lnTo>
                      <a:cubicBezTo>
                        <a:pt x="290733" y="556781"/>
                        <a:pt x="282505" y="548552"/>
                        <a:pt x="274277" y="548552"/>
                      </a:cubicBezTo>
                      <a:lnTo>
                        <a:pt x="257820" y="548552"/>
                      </a:lnTo>
                      <a:lnTo>
                        <a:pt x="257820" y="537581"/>
                      </a:lnTo>
                      <a:lnTo>
                        <a:pt x="318161" y="460784"/>
                      </a:lnTo>
                      <a:cubicBezTo>
                        <a:pt x="320904" y="458041"/>
                        <a:pt x="320904" y="455298"/>
                        <a:pt x="320904" y="449813"/>
                      </a:cubicBezTo>
                      <a:lnTo>
                        <a:pt x="320904" y="65826"/>
                      </a:lnTo>
                      <a:cubicBezTo>
                        <a:pt x="323647" y="30170"/>
                        <a:pt x="296219" y="0"/>
                        <a:pt x="260563" y="0"/>
                      </a:cubicBezTo>
                      <a:lnTo>
                        <a:pt x="260563" y="0"/>
                      </a:lnTo>
                      <a:close/>
                      <a:moveTo>
                        <a:pt x="260563" y="680205"/>
                      </a:moveTo>
                      <a:lnTo>
                        <a:pt x="35656" y="680205"/>
                      </a:lnTo>
                      <a:lnTo>
                        <a:pt x="35656" y="584208"/>
                      </a:lnTo>
                      <a:lnTo>
                        <a:pt x="260563" y="584208"/>
                      </a:lnTo>
                      <a:lnTo>
                        <a:pt x="260563" y="680205"/>
                      </a:lnTo>
                      <a:close/>
                      <a:moveTo>
                        <a:pt x="290733" y="447070"/>
                      </a:moveTo>
                      <a:lnTo>
                        <a:pt x="230392" y="523868"/>
                      </a:lnTo>
                      <a:cubicBezTo>
                        <a:pt x="227650" y="526610"/>
                        <a:pt x="227650" y="529353"/>
                        <a:pt x="227650" y="534839"/>
                      </a:cubicBezTo>
                      <a:lnTo>
                        <a:pt x="227650" y="551295"/>
                      </a:lnTo>
                      <a:lnTo>
                        <a:pt x="65826" y="551295"/>
                      </a:lnTo>
                      <a:lnTo>
                        <a:pt x="65826" y="441585"/>
                      </a:lnTo>
                      <a:lnTo>
                        <a:pt x="175537" y="249591"/>
                      </a:lnTo>
                      <a:cubicBezTo>
                        <a:pt x="178280" y="241363"/>
                        <a:pt x="186508" y="235878"/>
                        <a:pt x="194736" y="233135"/>
                      </a:cubicBezTo>
                      <a:cubicBezTo>
                        <a:pt x="202965" y="230392"/>
                        <a:pt x="211193" y="233135"/>
                        <a:pt x="219421" y="235878"/>
                      </a:cubicBezTo>
                      <a:cubicBezTo>
                        <a:pt x="227650" y="241363"/>
                        <a:pt x="233135" y="246849"/>
                        <a:pt x="235878" y="255077"/>
                      </a:cubicBezTo>
                      <a:cubicBezTo>
                        <a:pt x="238621" y="263305"/>
                        <a:pt x="235878" y="271534"/>
                        <a:pt x="230392" y="279762"/>
                      </a:cubicBezTo>
                      <a:lnTo>
                        <a:pt x="150852" y="419643"/>
                      </a:lnTo>
                      <a:lnTo>
                        <a:pt x="178280" y="436099"/>
                      </a:lnTo>
                      <a:lnTo>
                        <a:pt x="257820" y="296218"/>
                      </a:lnTo>
                      <a:cubicBezTo>
                        <a:pt x="277019" y="266048"/>
                        <a:pt x="266048" y="224906"/>
                        <a:pt x="233135" y="208450"/>
                      </a:cubicBezTo>
                      <a:cubicBezTo>
                        <a:pt x="230392" y="205707"/>
                        <a:pt x="227650" y="205707"/>
                        <a:pt x="222164" y="202964"/>
                      </a:cubicBezTo>
                      <a:lnTo>
                        <a:pt x="222164" y="63083"/>
                      </a:lnTo>
                      <a:cubicBezTo>
                        <a:pt x="222164" y="43884"/>
                        <a:pt x="235878" y="30170"/>
                        <a:pt x="255077" y="30170"/>
                      </a:cubicBezTo>
                      <a:cubicBezTo>
                        <a:pt x="274277" y="30170"/>
                        <a:pt x="287991" y="43884"/>
                        <a:pt x="287991" y="63083"/>
                      </a:cubicBezTo>
                      <a:lnTo>
                        <a:pt x="287991" y="447070"/>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1C31A2-23A4-982F-E318-1185A863E6E2}"/>
                    </a:ext>
                  </a:extLst>
                </p:cNvPr>
                <p:cNvSpPr/>
                <p:nvPr/>
              </p:nvSpPr>
              <p:spPr>
                <a:xfrm>
                  <a:off x="662657" y="671020"/>
                  <a:ext cx="322680" cy="713118"/>
                </a:xfrm>
                <a:custGeom>
                  <a:avLst/>
                  <a:gdLst>
                    <a:gd name="connsiteX0" fmla="*/ 309933 w 322680"/>
                    <a:gd name="connsiteY0" fmla="*/ 548552 h 713118"/>
                    <a:gd name="connsiteX1" fmla="*/ 293476 w 322680"/>
                    <a:gd name="connsiteY1" fmla="*/ 548552 h 713118"/>
                    <a:gd name="connsiteX2" fmla="*/ 293476 w 322680"/>
                    <a:gd name="connsiteY2" fmla="*/ 436099 h 713118"/>
                    <a:gd name="connsiteX3" fmla="*/ 290733 w 322680"/>
                    <a:gd name="connsiteY3" fmla="*/ 427871 h 713118"/>
                    <a:gd name="connsiteX4" fmla="*/ 178280 w 322680"/>
                    <a:gd name="connsiteY4" fmla="*/ 233135 h 713118"/>
                    <a:gd name="connsiteX5" fmla="*/ 131653 w 322680"/>
                    <a:gd name="connsiteY5" fmla="*/ 202964 h 713118"/>
                    <a:gd name="connsiteX6" fmla="*/ 131653 w 322680"/>
                    <a:gd name="connsiteY6" fmla="*/ 65826 h 713118"/>
                    <a:gd name="connsiteX7" fmla="*/ 65826 w 322680"/>
                    <a:gd name="connsiteY7" fmla="*/ 0 h 713118"/>
                    <a:gd name="connsiteX8" fmla="*/ 0 w 322680"/>
                    <a:gd name="connsiteY8" fmla="*/ 65826 h 713118"/>
                    <a:gd name="connsiteX9" fmla="*/ 0 w 322680"/>
                    <a:gd name="connsiteY9" fmla="*/ 452556 h 713118"/>
                    <a:gd name="connsiteX10" fmla="*/ 2743 w 322680"/>
                    <a:gd name="connsiteY10" fmla="*/ 463527 h 713118"/>
                    <a:gd name="connsiteX11" fmla="*/ 63084 w 322680"/>
                    <a:gd name="connsiteY11" fmla="*/ 540324 h 713118"/>
                    <a:gd name="connsiteX12" fmla="*/ 63084 w 322680"/>
                    <a:gd name="connsiteY12" fmla="*/ 551295 h 713118"/>
                    <a:gd name="connsiteX13" fmla="*/ 46627 w 322680"/>
                    <a:gd name="connsiteY13" fmla="*/ 551295 h 713118"/>
                    <a:gd name="connsiteX14" fmla="*/ 30170 w 322680"/>
                    <a:gd name="connsiteY14" fmla="*/ 567752 h 713118"/>
                    <a:gd name="connsiteX15" fmla="*/ 30170 w 322680"/>
                    <a:gd name="connsiteY15" fmla="*/ 696662 h 713118"/>
                    <a:gd name="connsiteX16" fmla="*/ 46627 w 322680"/>
                    <a:gd name="connsiteY16" fmla="*/ 713118 h 713118"/>
                    <a:gd name="connsiteX17" fmla="*/ 304447 w 322680"/>
                    <a:gd name="connsiteY17" fmla="*/ 713118 h 713118"/>
                    <a:gd name="connsiteX18" fmla="*/ 320904 w 322680"/>
                    <a:gd name="connsiteY18" fmla="*/ 696662 h 713118"/>
                    <a:gd name="connsiteX19" fmla="*/ 320904 w 322680"/>
                    <a:gd name="connsiteY19" fmla="*/ 567752 h 713118"/>
                    <a:gd name="connsiteX20" fmla="*/ 309933 w 322680"/>
                    <a:gd name="connsiteY20" fmla="*/ 548552 h 713118"/>
                    <a:gd name="connsiteX21" fmla="*/ 309933 w 322680"/>
                    <a:gd name="connsiteY21" fmla="*/ 548552 h 713118"/>
                    <a:gd name="connsiteX22" fmla="*/ 35656 w 322680"/>
                    <a:gd name="connsiteY22" fmla="*/ 444327 h 713118"/>
                    <a:gd name="connsiteX23" fmla="*/ 35656 w 322680"/>
                    <a:gd name="connsiteY23" fmla="*/ 63084 h 713118"/>
                    <a:gd name="connsiteX24" fmla="*/ 68569 w 322680"/>
                    <a:gd name="connsiteY24" fmla="*/ 30170 h 713118"/>
                    <a:gd name="connsiteX25" fmla="*/ 101483 w 322680"/>
                    <a:gd name="connsiteY25" fmla="*/ 63084 h 713118"/>
                    <a:gd name="connsiteX26" fmla="*/ 101483 w 322680"/>
                    <a:gd name="connsiteY26" fmla="*/ 202964 h 713118"/>
                    <a:gd name="connsiteX27" fmla="*/ 90511 w 322680"/>
                    <a:gd name="connsiteY27" fmla="*/ 208450 h 713118"/>
                    <a:gd name="connsiteX28" fmla="*/ 60341 w 322680"/>
                    <a:gd name="connsiteY28" fmla="*/ 246849 h 713118"/>
                    <a:gd name="connsiteX29" fmla="*/ 65826 w 322680"/>
                    <a:gd name="connsiteY29" fmla="*/ 296218 h 713118"/>
                    <a:gd name="connsiteX30" fmla="*/ 145367 w 322680"/>
                    <a:gd name="connsiteY30" fmla="*/ 436099 h 713118"/>
                    <a:gd name="connsiteX31" fmla="*/ 172794 w 322680"/>
                    <a:gd name="connsiteY31" fmla="*/ 419643 h 713118"/>
                    <a:gd name="connsiteX32" fmla="*/ 93254 w 322680"/>
                    <a:gd name="connsiteY32" fmla="*/ 279762 h 713118"/>
                    <a:gd name="connsiteX33" fmla="*/ 87769 w 322680"/>
                    <a:gd name="connsiteY33" fmla="*/ 255077 h 713118"/>
                    <a:gd name="connsiteX34" fmla="*/ 104225 w 322680"/>
                    <a:gd name="connsiteY34" fmla="*/ 235878 h 713118"/>
                    <a:gd name="connsiteX35" fmla="*/ 128910 w 322680"/>
                    <a:gd name="connsiteY35" fmla="*/ 233135 h 713118"/>
                    <a:gd name="connsiteX36" fmla="*/ 148109 w 322680"/>
                    <a:gd name="connsiteY36" fmla="*/ 249591 h 713118"/>
                    <a:gd name="connsiteX37" fmla="*/ 257820 w 322680"/>
                    <a:gd name="connsiteY37" fmla="*/ 441585 h 713118"/>
                    <a:gd name="connsiteX38" fmla="*/ 257820 w 322680"/>
                    <a:gd name="connsiteY38" fmla="*/ 551295 h 713118"/>
                    <a:gd name="connsiteX39" fmla="*/ 95997 w 322680"/>
                    <a:gd name="connsiteY39" fmla="*/ 551295 h 713118"/>
                    <a:gd name="connsiteX40" fmla="*/ 95997 w 322680"/>
                    <a:gd name="connsiteY40" fmla="*/ 534839 h 713118"/>
                    <a:gd name="connsiteX41" fmla="*/ 93254 w 322680"/>
                    <a:gd name="connsiteY41" fmla="*/ 523868 h 713118"/>
                    <a:gd name="connsiteX42" fmla="*/ 35656 w 322680"/>
                    <a:gd name="connsiteY42" fmla="*/ 444327 h 713118"/>
                    <a:gd name="connsiteX43" fmla="*/ 293476 w 322680"/>
                    <a:gd name="connsiteY43" fmla="*/ 677462 h 713118"/>
                    <a:gd name="connsiteX44" fmla="*/ 68569 w 322680"/>
                    <a:gd name="connsiteY44" fmla="*/ 677462 h 713118"/>
                    <a:gd name="connsiteX45" fmla="*/ 68569 w 322680"/>
                    <a:gd name="connsiteY45" fmla="*/ 581466 h 713118"/>
                    <a:gd name="connsiteX46" fmla="*/ 293476 w 322680"/>
                    <a:gd name="connsiteY46" fmla="*/ 581466 h 713118"/>
                    <a:gd name="connsiteX47" fmla="*/ 293476 w 322680"/>
                    <a:gd name="connsiteY47" fmla="*/ 677462 h 71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2680" h="713118">
                      <a:moveTo>
                        <a:pt x="309933" y="548552"/>
                      </a:moveTo>
                      <a:lnTo>
                        <a:pt x="293476" y="548552"/>
                      </a:lnTo>
                      <a:lnTo>
                        <a:pt x="293476" y="436099"/>
                      </a:lnTo>
                      <a:cubicBezTo>
                        <a:pt x="293476" y="433357"/>
                        <a:pt x="293476" y="430614"/>
                        <a:pt x="290733" y="427871"/>
                      </a:cubicBezTo>
                      <a:lnTo>
                        <a:pt x="178280" y="233135"/>
                      </a:lnTo>
                      <a:cubicBezTo>
                        <a:pt x="167309" y="216678"/>
                        <a:pt x="150852" y="205707"/>
                        <a:pt x="131653" y="202964"/>
                      </a:cubicBezTo>
                      <a:lnTo>
                        <a:pt x="131653" y="65826"/>
                      </a:lnTo>
                      <a:cubicBezTo>
                        <a:pt x="131653" y="30170"/>
                        <a:pt x="101483" y="0"/>
                        <a:pt x="65826" y="0"/>
                      </a:cubicBezTo>
                      <a:cubicBezTo>
                        <a:pt x="30170" y="0"/>
                        <a:pt x="0" y="30170"/>
                        <a:pt x="0" y="65826"/>
                      </a:cubicBezTo>
                      <a:lnTo>
                        <a:pt x="0" y="452556"/>
                      </a:lnTo>
                      <a:cubicBezTo>
                        <a:pt x="0" y="455298"/>
                        <a:pt x="0" y="460784"/>
                        <a:pt x="2743" y="463527"/>
                      </a:cubicBezTo>
                      <a:lnTo>
                        <a:pt x="63084" y="540324"/>
                      </a:lnTo>
                      <a:lnTo>
                        <a:pt x="63084" y="551295"/>
                      </a:lnTo>
                      <a:lnTo>
                        <a:pt x="46627" y="551295"/>
                      </a:lnTo>
                      <a:cubicBezTo>
                        <a:pt x="38399" y="551295"/>
                        <a:pt x="30170" y="559524"/>
                        <a:pt x="30170" y="567752"/>
                      </a:cubicBezTo>
                      <a:lnTo>
                        <a:pt x="30170" y="696662"/>
                      </a:lnTo>
                      <a:cubicBezTo>
                        <a:pt x="30170" y="704890"/>
                        <a:pt x="38399" y="713118"/>
                        <a:pt x="46627" y="713118"/>
                      </a:cubicBezTo>
                      <a:lnTo>
                        <a:pt x="304447" y="713118"/>
                      </a:lnTo>
                      <a:cubicBezTo>
                        <a:pt x="312676" y="713118"/>
                        <a:pt x="320904" y="704890"/>
                        <a:pt x="320904" y="696662"/>
                      </a:cubicBezTo>
                      <a:lnTo>
                        <a:pt x="320904" y="567752"/>
                      </a:lnTo>
                      <a:cubicBezTo>
                        <a:pt x="326389" y="554038"/>
                        <a:pt x="318161" y="548552"/>
                        <a:pt x="309933" y="548552"/>
                      </a:cubicBezTo>
                      <a:lnTo>
                        <a:pt x="309933" y="548552"/>
                      </a:lnTo>
                      <a:close/>
                      <a:moveTo>
                        <a:pt x="35656" y="444327"/>
                      </a:moveTo>
                      <a:lnTo>
                        <a:pt x="35656" y="63084"/>
                      </a:lnTo>
                      <a:cubicBezTo>
                        <a:pt x="35656" y="43884"/>
                        <a:pt x="49370" y="30170"/>
                        <a:pt x="68569" y="30170"/>
                      </a:cubicBezTo>
                      <a:cubicBezTo>
                        <a:pt x="87769" y="30170"/>
                        <a:pt x="101483" y="43884"/>
                        <a:pt x="101483" y="63084"/>
                      </a:cubicBezTo>
                      <a:lnTo>
                        <a:pt x="101483" y="202964"/>
                      </a:lnTo>
                      <a:cubicBezTo>
                        <a:pt x="98740" y="202964"/>
                        <a:pt x="95997" y="205707"/>
                        <a:pt x="90511" y="208450"/>
                      </a:cubicBezTo>
                      <a:cubicBezTo>
                        <a:pt x="76798" y="216678"/>
                        <a:pt x="65826" y="230392"/>
                        <a:pt x="60341" y="246849"/>
                      </a:cubicBezTo>
                      <a:cubicBezTo>
                        <a:pt x="54855" y="263305"/>
                        <a:pt x="57598" y="279762"/>
                        <a:pt x="65826" y="296218"/>
                      </a:cubicBezTo>
                      <a:lnTo>
                        <a:pt x="145367" y="436099"/>
                      </a:lnTo>
                      <a:lnTo>
                        <a:pt x="172794" y="419643"/>
                      </a:lnTo>
                      <a:lnTo>
                        <a:pt x="93254" y="279762"/>
                      </a:lnTo>
                      <a:cubicBezTo>
                        <a:pt x="87769" y="271534"/>
                        <a:pt x="87769" y="263305"/>
                        <a:pt x="87769" y="255077"/>
                      </a:cubicBezTo>
                      <a:cubicBezTo>
                        <a:pt x="90511" y="246849"/>
                        <a:pt x="95997" y="238620"/>
                        <a:pt x="104225" y="235878"/>
                      </a:cubicBezTo>
                      <a:cubicBezTo>
                        <a:pt x="112453" y="233135"/>
                        <a:pt x="120682" y="230392"/>
                        <a:pt x="128910" y="233135"/>
                      </a:cubicBezTo>
                      <a:cubicBezTo>
                        <a:pt x="137138" y="235878"/>
                        <a:pt x="145367" y="241363"/>
                        <a:pt x="148109" y="249591"/>
                      </a:cubicBezTo>
                      <a:lnTo>
                        <a:pt x="257820" y="441585"/>
                      </a:lnTo>
                      <a:lnTo>
                        <a:pt x="257820" y="551295"/>
                      </a:lnTo>
                      <a:lnTo>
                        <a:pt x="95997" y="551295"/>
                      </a:lnTo>
                      <a:lnTo>
                        <a:pt x="95997" y="534839"/>
                      </a:lnTo>
                      <a:cubicBezTo>
                        <a:pt x="95997" y="532096"/>
                        <a:pt x="95997" y="526610"/>
                        <a:pt x="93254" y="523868"/>
                      </a:cubicBezTo>
                      <a:lnTo>
                        <a:pt x="35656" y="444327"/>
                      </a:lnTo>
                      <a:close/>
                      <a:moveTo>
                        <a:pt x="293476" y="677462"/>
                      </a:moveTo>
                      <a:lnTo>
                        <a:pt x="68569" y="677462"/>
                      </a:lnTo>
                      <a:lnTo>
                        <a:pt x="68569" y="581466"/>
                      </a:lnTo>
                      <a:lnTo>
                        <a:pt x="293476" y="581466"/>
                      </a:lnTo>
                      <a:lnTo>
                        <a:pt x="293476" y="677462"/>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26D91C9E-E1DC-98B5-91E4-3AB676745C75}"/>
                  </a:ext>
                </a:extLst>
              </p:cNvPr>
              <p:cNvSpPr/>
              <p:nvPr/>
            </p:nvSpPr>
            <p:spPr>
              <a:xfrm>
                <a:off x="893050"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7694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0" y="0"/>
            <a:ext cx="4029075"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285129" y="724696"/>
            <a:ext cx="3458816" cy="237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How does supply chain correlate with inflation?</a:t>
            </a:r>
          </a:p>
          <a:p>
            <a:endParaRPr lang="en-US" dirty="0">
              <a:solidFill>
                <a:schemeClr val="bg1"/>
              </a:solidFill>
            </a:endParaRPr>
          </a:p>
          <a:p>
            <a:endParaRPr lang="en-US" dirty="0">
              <a:solidFill>
                <a:schemeClr val="bg1"/>
              </a:solidFill>
            </a:endParaRPr>
          </a:p>
          <a:p>
            <a:r>
              <a:rPr lang="en-US" sz="2400" dirty="0">
                <a:solidFill>
                  <a:schemeClr val="bg1"/>
                </a:solidFill>
              </a:rPr>
              <a:t>The correlation between supply chains and inflation is </a:t>
            </a:r>
            <a:r>
              <a:rPr lang="en-US" sz="2400" b="1" dirty="0">
                <a:solidFill>
                  <a:schemeClr val="bg1"/>
                </a:solidFill>
              </a:rPr>
              <a:t>three-fold</a:t>
            </a:r>
            <a:r>
              <a:rPr lang="en-US" sz="2400" dirty="0">
                <a:solidFill>
                  <a:schemeClr val="bg1"/>
                </a:solidFill>
              </a:rPr>
              <a:t>:</a:t>
            </a:r>
          </a:p>
          <a:p>
            <a:r>
              <a:rPr lang="en-US" dirty="0">
                <a:solidFill>
                  <a:schemeClr val="bg1"/>
                </a:solidFill>
              </a:rPr>
              <a:t> </a:t>
            </a:r>
          </a:p>
        </p:txBody>
      </p:sp>
      <p:grpSp>
        <p:nvGrpSpPr>
          <p:cNvPr id="28" name="Graphic 8">
            <a:extLst>
              <a:ext uri="{FF2B5EF4-FFF2-40B4-BE49-F238E27FC236}">
                <a16:creationId xmlns:a16="http://schemas.microsoft.com/office/drawing/2014/main" id="{6277ADBA-95AB-A9D1-3A9B-09C2255C4AA7}"/>
              </a:ext>
            </a:extLst>
          </p:cNvPr>
          <p:cNvGrpSpPr/>
          <p:nvPr/>
        </p:nvGrpSpPr>
        <p:grpSpPr>
          <a:xfrm>
            <a:off x="5332595" y="488681"/>
            <a:ext cx="1446392" cy="1445841"/>
            <a:chOff x="4817897" y="694433"/>
            <a:chExt cx="1446392" cy="1445841"/>
          </a:xfrm>
        </p:grpSpPr>
        <p:sp>
          <p:nvSpPr>
            <p:cNvPr id="30" name="Freeform 29">
              <a:extLst>
                <a:ext uri="{FF2B5EF4-FFF2-40B4-BE49-F238E27FC236}">
                  <a16:creationId xmlns:a16="http://schemas.microsoft.com/office/drawing/2014/main" id="{0AC2DF08-7FDA-B469-97DB-6049575453E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3E6835E-B664-9547-B9FC-00A2A9F7ED6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BAE7D363-F4C4-37A2-8C66-8AC26CA755A5}"/>
              </a:ext>
            </a:extLst>
          </p:cNvPr>
          <p:cNvSpPr/>
          <p:nvPr/>
        </p:nvSpPr>
        <p:spPr>
          <a:xfrm>
            <a:off x="3914231" y="4406768"/>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295159" y="2209207"/>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C12AB2A-3AA2-F7F1-76BC-0FA416FAAD7F}"/>
              </a:ext>
            </a:extLst>
          </p:cNvPr>
          <p:cNvSpPr/>
          <p:nvPr/>
        </p:nvSpPr>
        <p:spPr>
          <a:xfrm>
            <a:off x="3914231" y="1543680"/>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grpSp>
        <p:nvGrpSpPr>
          <p:cNvPr id="251" name="Graphic 8">
            <a:extLst>
              <a:ext uri="{FF2B5EF4-FFF2-40B4-BE49-F238E27FC236}">
                <a16:creationId xmlns:a16="http://schemas.microsoft.com/office/drawing/2014/main" id="{117196E4-382F-B327-ECBE-841D5AEC8E2B}"/>
              </a:ext>
            </a:extLst>
          </p:cNvPr>
          <p:cNvGrpSpPr/>
          <p:nvPr/>
        </p:nvGrpSpPr>
        <p:grpSpPr>
          <a:xfrm>
            <a:off x="6524733" y="2658103"/>
            <a:ext cx="1446392" cy="1445841"/>
            <a:chOff x="4817897" y="694433"/>
            <a:chExt cx="1446392" cy="1445841"/>
          </a:xfrm>
        </p:grpSpPr>
        <p:sp>
          <p:nvSpPr>
            <p:cNvPr id="252" name="Freeform 251">
              <a:extLst>
                <a:ext uri="{FF2B5EF4-FFF2-40B4-BE49-F238E27FC236}">
                  <a16:creationId xmlns:a16="http://schemas.microsoft.com/office/drawing/2014/main" id="{464517B5-2BA2-951B-781F-ABBF98CB6EA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903E186A-A89C-DB0B-A0E0-4441AA02DB9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54" name="Graphic 8">
            <a:extLst>
              <a:ext uri="{FF2B5EF4-FFF2-40B4-BE49-F238E27FC236}">
                <a16:creationId xmlns:a16="http://schemas.microsoft.com/office/drawing/2014/main" id="{15A5C673-CC86-BF23-26C5-EFD07711BD2D}"/>
              </a:ext>
            </a:extLst>
          </p:cNvPr>
          <p:cNvGrpSpPr/>
          <p:nvPr/>
        </p:nvGrpSpPr>
        <p:grpSpPr>
          <a:xfrm>
            <a:off x="5471461" y="4802653"/>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6917853" y="9444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a:solidFill>
                  <a:srgbClr val="616161"/>
                </a:solidFill>
              </a:rPr>
              <a:t>Increase in costs</a:t>
            </a: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128305" y="2948318"/>
            <a:ext cx="3519699" cy="1157102"/>
          </a:xfrm>
        </p:spPr>
        <p:txBody>
          <a:bodyPr>
            <a:noAutofit/>
          </a:bodyPr>
          <a:lstStyle/>
          <a:p>
            <a:pPr algn="l">
              <a:lnSpc>
                <a:spcPts val="3000"/>
              </a:lnSpc>
              <a:spcBef>
                <a:spcPts val="0"/>
              </a:spcBef>
            </a:pPr>
            <a:r>
              <a:rPr lang="en-US" sz="3000" dirty="0">
                <a:solidFill>
                  <a:srgbClr val="616161"/>
                </a:solidFill>
              </a:rPr>
              <a:t>Shortage of materials and services</a:t>
            </a:r>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6948963" y="53819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err="1">
                <a:solidFill>
                  <a:srgbClr val="616161"/>
                </a:solidFill>
              </a:rPr>
              <a:t>Greenflation</a:t>
            </a:r>
            <a:endParaRPr lang="en-US" sz="3000" dirty="0">
              <a:solidFill>
                <a:srgbClr val="616161"/>
              </a:solidFill>
            </a:endParaRPr>
          </a:p>
        </p:txBody>
      </p:sp>
      <p:grpSp>
        <p:nvGrpSpPr>
          <p:cNvPr id="267" name="Group 266">
            <a:extLst>
              <a:ext uri="{FF2B5EF4-FFF2-40B4-BE49-F238E27FC236}">
                <a16:creationId xmlns:a16="http://schemas.microsoft.com/office/drawing/2014/main" id="{5701116A-9965-FE42-C27F-BFAD8F0259BF}"/>
              </a:ext>
            </a:extLst>
          </p:cNvPr>
          <p:cNvGrpSpPr/>
          <p:nvPr/>
        </p:nvGrpSpPr>
        <p:grpSpPr>
          <a:xfrm>
            <a:off x="5816507" y="5136480"/>
            <a:ext cx="780135" cy="780149"/>
            <a:chOff x="8736336" y="773976"/>
            <a:chExt cx="925001" cy="925018"/>
          </a:xfrm>
          <a:solidFill>
            <a:srgbClr val="616161"/>
          </a:solidFill>
        </p:grpSpPr>
        <p:grpSp>
          <p:nvGrpSpPr>
            <p:cNvPr id="268" name="Graphic 2">
              <a:extLst>
                <a:ext uri="{FF2B5EF4-FFF2-40B4-BE49-F238E27FC236}">
                  <a16:creationId xmlns:a16="http://schemas.microsoft.com/office/drawing/2014/main" id="{16730F0F-4043-D0C3-3269-3E22EC767322}"/>
                </a:ext>
              </a:extLst>
            </p:cNvPr>
            <p:cNvGrpSpPr/>
            <p:nvPr/>
          </p:nvGrpSpPr>
          <p:grpSpPr>
            <a:xfrm>
              <a:off x="8736336" y="773976"/>
              <a:ext cx="925001" cy="925018"/>
              <a:chOff x="8736336" y="773976"/>
              <a:chExt cx="925001" cy="925018"/>
            </a:xfrm>
            <a:grpFill/>
          </p:grpSpPr>
          <p:sp>
            <p:nvSpPr>
              <p:cNvPr id="271" name="Freeform 270">
                <a:extLst>
                  <a:ext uri="{FF2B5EF4-FFF2-40B4-BE49-F238E27FC236}">
                    <a16:creationId xmlns:a16="http://schemas.microsoft.com/office/drawing/2014/main" id="{3A7B6D44-1254-0A0B-97EC-1EBF5FA6B01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2" name="Freeform 271">
                <a:extLst>
                  <a:ext uri="{FF2B5EF4-FFF2-40B4-BE49-F238E27FC236}">
                    <a16:creationId xmlns:a16="http://schemas.microsoft.com/office/drawing/2014/main" id="{81401B00-5B38-735E-6D83-BA16944A6CDD}"/>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3" name="Freeform 272">
                <a:extLst>
                  <a:ext uri="{FF2B5EF4-FFF2-40B4-BE49-F238E27FC236}">
                    <a16:creationId xmlns:a16="http://schemas.microsoft.com/office/drawing/2014/main" id="{190D5A93-E923-8EB5-CD86-3B7548DD5AE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4" name="Freeform 273">
                <a:extLst>
                  <a:ext uri="{FF2B5EF4-FFF2-40B4-BE49-F238E27FC236}">
                    <a16:creationId xmlns:a16="http://schemas.microsoft.com/office/drawing/2014/main" id="{0757A638-9E7E-4AB9-9FA9-8377965728F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id="{DA3844A7-F451-7CF5-6F8D-2747F1E1DAD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id="{D5FE120F-9BC6-6E97-69AF-3E6E3DD9F66B}"/>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id="{A4B153C8-9E1B-EAB4-3B2C-850A6AC96B8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9" name="Freeform 268">
              <a:extLst>
                <a:ext uri="{FF2B5EF4-FFF2-40B4-BE49-F238E27FC236}">
                  <a16:creationId xmlns:a16="http://schemas.microsoft.com/office/drawing/2014/main" id="{61A50487-00E9-2468-C3C8-AA704C3BF8D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0" name="Freeform 269">
              <a:extLst>
                <a:ext uri="{FF2B5EF4-FFF2-40B4-BE49-F238E27FC236}">
                  <a16:creationId xmlns:a16="http://schemas.microsoft.com/office/drawing/2014/main" id="{D5FA5642-9CCC-75BD-B689-6D4BFA05B10B}"/>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8" name="Group 277">
            <a:extLst>
              <a:ext uri="{FF2B5EF4-FFF2-40B4-BE49-F238E27FC236}">
                <a16:creationId xmlns:a16="http://schemas.microsoft.com/office/drawing/2014/main" id="{7E091859-4308-BD43-CD56-BFE712327EDF}"/>
              </a:ext>
            </a:extLst>
          </p:cNvPr>
          <p:cNvGrpSpPr/>
          <p:nvPr/>
        </p:nvGrpSpPr>
        <p:grpSpPr>
          <a:xfrm>
            <a:off x="5710590" y="878358"/>
            <a:ext cx="733094" cy="632040"/>
            <a:chOff x="4417506" y="446113"/>
            <a:chExt cx="1094363" cy="943510"/>
          </a:xfrm>
          <a:solidFill>
            <a:srgbClr val="616161"/>
          </a:solidFill>
        </p:grpSpPr>
        <p:sp>
          <p:nvSpPr>
            <p:cNvPr id="279" name="Freeform 278">
              <a:extLst>
                <a:ext uri="{FF2B5EF4-FFF2-40B4-BE49-F238E27FC236}">
                  <a16:creationId xmlns:a16="http://schemas.microsoft.com/office/drawing/2014/main" id="{9E697DB5-33EE-26E2-FDCB-36A1E557892F}"/>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280" name="Graphic 3">
              <a:extLst>
                <a:ext uri="{FF2B5EF4-FFF2-40B4-BE49-F238E27FC236}">
                  <a16:creationId xmlns:a16="http://schemas.microsoft.com/office/drawing/2014/main" id="{2DE60CBD-F9EF-E2CE-9669-E50CBE0E1ED9}"/>
                </a:ext>
              </a:extLst>
            </p:cNvPr>
            <p:cNvGrpSpPr/>
            <p:nvPr/>
          </p:nvGrpSpPr>
          <p:grpSpPr>
            <a:xfrm>
              <a:off x="4417506" y="446113"/>
              <a:ext cx="1023051" cy="943510"/>
              <a:chOff x="4417506" y="446113"/>
              <a:chExt cx="1023051" cy="943510"/>
            </a:xfrm>
            <a:grpFill/>
          </p:grpSpPr>
          <p:sp>
            <p:nvSpPr>
              <p:cNvPr id="282" name="Freeform 281">
                <a:extLst>
                  <a:ext uri="{FF2B5EF4-FFF2-40B4-BE49-F238E27FC236}">
                    <a16:creationId xmlns:a16="http://schemas.microsoft.com/office/drawing/2014/main" id="{0A50E8B3-19C8-283C-F91A-37330CC337E7}"/>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7F1C58"/>
              </a:solidFill>
              <a:ln w="27426"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ECD56555-B204-8F34-9F3C-5EBBDAA2C4F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281" name="Freeform 280">
              <a:extLst>
                <a:ext uri="{FF2B5EF4-FFF2-40B4-BE49-F238E27FC236}">
                  <a16:creationId xmlns:a16="http://schemas.microsoft.com/office/drawing/2014/main" id="{F3303B09-55AB-7718-B9E1-D3C0247D87BB}"/>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7F1C58"/>
            </a:solidFill>
            <a:ln w="27426" cap="flat">
              <a:noFill/>
              <a:prstDash val="solid"/>
              <a:miter/>
            </a:ln>
          </p:spPr>
          <p:txBody>
            <a:bodyPr rtlCol="0" anchor="ctr"/>
            <a:lstStyle/>
            <a:p>
              <a:endParaRPr lang="en-US"/>
            </a:p>
          </p:txBody>
        </p:sp>
      </p:grpSp>
      <p:grpSp>
        <p:nvGrpSpPr>
          <p:cNvPr id="291" name="Graphic 3">
            <a:extLst>
              <a:ext uri="{FF2B5EF4-FFF2-40B4-BE49-F238E27FC236}">
                <a16:creationId xmlns:a16="http://schemas.microsoft.com/office/drawing/2014/main" id="{3B60430A-F91C-4B0E-E589-E52CD9579207}"/>
              </a:ext>
            </a:extLst>
          </p:cNvPr>
          <p:cNvGrpSpPr/>
          <p:nvPr/>
        </p:nvGrpSpPr>
        <p:grpSpPr>
          <a:xfrm>
            <a:off x="6888215" y="3032628"/>
            <a:ext cx="756980" cy="764327"/>
            <a:chOff x="8626076" y="3737866"/>
            <a:chExt cx="1130020" cy="1140988"/>
          </a:xfrm>
          <a:solidFill>
            <a:srgbClr val="616161"/>
          </a:solidFill>
        </p:grpSpPr>
        <p:grpSp>
          <p:nvGrpSpPr>
            <p:cNvPr id="292" name="Graphic 3">
              <a:extLst>
                <a:ext uri="{FF2B5EF4-FFF2-40B4-BE49-F238E27FC236}">
                  <a16:creationId xmlns:a16="http://schemas.microsoft.com/office/drawing/2014/main" id="{75658338-79EA-775F-20AF-F37032EE9800}"/>
                </a:ext>
              </a:extLst>
            </p:cNvPr>
            <p:cNvGrpSpPr/>
            <p:nvPr/>
          </p:nvGrpSpPr>
          <p:grpSpPr>
            <a:xfrm>
              <a:off x="8626076" y="4097168"/>
              <a:ext cx="907855" cy="521124"/>
              <a:chOff x="8626076" y="4097168"/>
              <a:chExt cx="907855" cy="521124"/>
            </a:xfrm>
            <a:grpFill/>
          </p:grpSpPr>
          <p:sp>
            <p:nvSpPr>
              <p:cNvPr id="301" name="Freeform 300">
                <a:extLst>
                  <a:ext uri="{FF2B5EF4-FFF2-40B4-BE49-F238E27FC236}">
                    <a16:creationId xmlns:a16="http://schemas.microsoft.com/office/drawing/2014/main" id="{63B46A6E-C30D-584F-7DCD-5BBBEB31B7DF}"/>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0078DEFF-9680-8030-5FD5-88A6292E3118}"/>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293" name="Freeform 292">
              <a:extLst>
                <a:ext uri="{FF2B5EF4-FFF2-40B4-BE49-F238E27FC236}">
                  <a16:creationId xmlns:a16="http://schemas.microsoft.com/office/drawing/2014/main" id="{185472D8-0D19-3550-9CDA-321D6A4D0213}"/>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12FB7927-46D1-81E0-44A3-E41D6C570977}"/>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12A143E5-3F3E-AD68-613A-031D444227C0}"/>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3C3B4C63-EB53-D6DD-0DEA-68AE928CBCBC}"/>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52F65D77-14D0-4892-DA2E-0D445BB1CC57}"/>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456A7C8-CFF9-8932-AE7E-E2DD654D5073}"/>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82A9F35E-7750-9C64-1219-4A9DAE4437A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0B8EEECB-9709-CEC3-D4C3-845BE50781E0}"/>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043911" y="4799192"/>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4843956" y="1341844"/>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5830989" y="3376394"/>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821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lnSpcReduction="10000"/>
          </a:bodyPr>
          <a:lstStyle/>
          <a:p>
            <a:r>
              <a:rPr lang="en-US" dirty="0">
                <a:solidFill>
                  <a:srgbClr val="7F1C58"/>
                </a:solidFill>
              </a:rPr>
              <a:t>Increase in costs</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lstStyle/>
          <a:p>
            <a:pPr marL="15875" indent="-15875"/>
            <a:r>
              <a:rPr lang="en-US" dirty="0"/>
              <a:t> Higher energy prices are transferring value in the economy from “energy consumers” to “energy producers”. Yara, a Norwegian </a:t>
            </a:r>
            <a:r>
              <a:rPr lang="en-US" dirty="0" err="1"/>
              <a:t>fertiliser</a:t>
            </a:r>
            <a:r>
              <a:rPr lang="en-US" dirty="0"/>
              <a:t> company and industry leader, curtailed operations at two of its facilities due to the price of natural gas. Many food and beverage companies are facing huge increases in their cost of goods sold. </a:t>
            </a:r>
          </a:p>
          <a:p>
            <a:pPr marL="15875" indent="-15875"/>
            <a:endParaRPr lang="en-US" dirty="0"/>
          </a:p>
          <a:p>
            <a:pPr marL="15875" indent="-15875"/>
            <a:r>
              <a:rPr lang="en-US" dirty="0"/>
              <a:t>These are a result of double digit increases of agricultural commodity prices. The FAO Food Price Index reached an all-time high of 159.3 points in March. The Index tracks monthly changes in the international prices of a basket of commonly traded food commodities. It dropped slightly in April but remained 29.8% higher than in April 2021. </a:t>
            </a:r>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9" name="Graphic 8">
            <a:extLst>
              <a:ext uri="{FF2B5EF4-FFF2-40B4-BE49-F238E27FC236}">
                <a16:creationId xmlns:a16="http://schemas.microsoft.com/office/drawing/2014/main" id="{F0603195-36C1-995D-7B21-23C737946567}"/>
              </a:ext>
            </a:extLst>
          </p:cNvPr>
          <p:cNvGrpSpPr/>
          <p:nvPr/>
        </p:nvGrpSpPr>
        <p:grpSpPr>
          <a:xfrm>
            <a:off x="588581" y="399655"/>
            <a:ext cx="1446392" cy="1445841"/>
            <a:chOff x="4817897" y="694433"/>
            <a:chExt cx="1446392" cy="1445841"/>
          </a:xfrm>
        </p:grpSpPr>
        <p:sp>
          <p:nvSpPr>
            <p:cNvPr id="10" name="Freeform 9">
              <a:extLst>
                <a:ext uri="{FF2B5EF4-FFF2-40B4-BE49-F238E27FC236}">
                  <a16:creationId xmlns:a16="http://schemas.microsoft.com/office/drawing/2014/main" id="{B77CF882-58AD-47A1-4FA3-2A6C34D5EC87}"/>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11754472-83C1-8E95-1D86-4491BDAEE57E}"/>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85E27DFF-EC98-51E6-217A-D027F8E1DA2A}"/>
              </a:ext>
            </a:extLst>
          </p:cNvPr>
          <p:cNvGrpSpPr/>
          <p:nvPr/>
        </p:nvGrpSpPr>
        <p:grpSpPr>
          <a:xfrm>
            <a:off x="966576" y="789332"/>
            <a:ext cx="733094" cy="632040"/>
            <a:chOff x="4417506" y="446113"/>
            <a:chExt cx="1094363" cy="943510"/>
          </a:xfrm>
          <a:solidFill>
            <a:srgbClr val="616161"/>
          </a:solidFill>
        </p:grpSpPr>
        <p:sp>
          <p:nvSpPr>
            <p:cNvPr id="14" name="Freeform 13">
              <a:extLst>
                <a:ext uri="{FF2B5EF4-FFF2-40B4-BE49-F238E27FC236}">
                  <a16:creationId xmlns:a16="http://schemas.microsoft.com/office/drawing/2014/main" id="{4823E95A-4084-174D-9EF7-D94E90784453}"/>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FDCA6A8-F115-9039-4D72-4C317C030F54}"/>
                </a:ext>
              </a:extLst>
            </p:cNvPr>
            <p:cNvGrpSpPr/>
            <p:nvPr/>
          </p:nvGrpSpPr>
          <p:grpSpPr>
            <a:xfrm>
              <a:off x="4417506" y="446113"/>
              <a:ext cx="1023051" cy="943510"/>
              <a:chOff x="4417506" y="446113"/>
              <a:chExt cx="1023051" cy="943510"/>
            </a:xfrm>
            <a:grpFill/>
          </p:grpSpPr>
          <p:sp>
            <p:nvSpPr>
              <p:cNvPr id="17" name="Freeform 16">
                <a:extLst>
                  <a:ext uri="{FF2B5EF4-FFF2-40B4-BE49-F238E27FC236}">
                    <a16:creationId xmlns:a16="http://schemas.microsoft.com/office/drawing/2014/main" id="{D0F1903B-BD48-D585-C93B-269DC05F81EF}"/>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7F1C58"/>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008C24F-EE9D-8FB3-F3A0-F66C814F945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3BA1B0BE-E24E-9F1A-20CE-F4CF67B53002}"/>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7F1C58"/>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289715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err="1">
                <a:solidFill>
                  <a:srgbClr val="B41F7A"/>
                </a:solidFill>
              </a:rPr>
              <a:t>Greenflation</a:t>
            </a:r>
            <a:endParaRPr lang="en-US" dirty="0">
              <a:solidFill>
                <a:srgbClr val="B41F7A"/>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lstStyle/>
          <a:p>
            <a:pPr marL="15875" indent="-15875"/>
            <a:r>
              <a:rPr lang="en-US" dirty="0"/>
              <a:t> As the world moves to electrify everything—from heating to driving—the commodities needed to power the green transition are in greater demand and, therefore, getting more expensive. Take lithium, a crucial element of electric car batteries: its price has increased by more than 1000% since January 2020. The same is true of copper, which is needed in every piece of electrical cable. Until new sources of supply can be brought online, </a:t>
            </a:r>
            <a:r>
              <a:rPr lang="en-US" dirty="0" err="1"/>
              <a:t>greenflation</a:t>
            </a:r>
            <a:r>
              <a:rPr lang="en-US" dirty="0"/>
              <a:t> will be a structural constraint in the short and medium term</a:t>
            </a:r>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20" name="Graphic 8">
            <a:extLst>
              <a:ext uri="{FF2B5EF4-FFF2-40B4-BE49-F238E27FC236}">
                <a16:creationId xmlns:a16="http://schemas.microsoft.com/office/drawing/2014/main" id="{D57D2017-9345-7C63-5D3B-D5004FDDACD0}"/>
              </a:ext>
            </a:extLst>
          </p:cNvPr>
          <p:cNvGrpSpPr/>
          <p:nvPr/>
        </p:nvGrpSpPr>
        <p:grpSpPr>
          <a:xfrm>
            <a:off x="588581" y="407580"/>
            <a:ext cx="1446392" cy="1445841"/>
            <a:chOff x="4817897" y="694433"/>
            <a:chExt cx="1446392" cy="1445841"/>
          </a:xfrm>
        </p:grpSpPr>
        <p:sp>
          <p:nvSpPr>
            <p:cNvPr id="21" name="Freeform 20">
              <a:extLst>
                <a:ext uri="{FF2B5EF4-FFF2-40B4-BE49-F238E27FC236}">
                  <a16:creationId xmlns:a16="http://schemas.microsoft.com/office/drawing/2014/main" id="{B1F723DE-57BD-CC7B-B1D6-DA968052A5DA}"/>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88A0858C-7C9F-3EA0-EA0A-F8C19C98A17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81FF5B3E-EC2A-D4F9-F211-8C10633388D2}"/>
              </a:ext>
            </a:extLst>
          </p:cNvPr>
          <p:cNvGrpSpPr/>
          <p:nvPr/>
        </p:nvGrpSpPr>
        <p:grpSpPr>
          <a:xfrm>
            <a:off x="933627" y="741407"/>
            <a:ext cx="780135" cy="780149"/>
            <a:chOff x="8736336" y="773976"/>
            <a:chExt cx="925001" cy="925018"/>
          </a:xfrm>
          <a:solidFill>
            <a:srgbClr val="616161"/>
          </a:solidFill>
        </p:grpSpPr>
        <p:grpSp>
          <p:nvGrpSpPr>
            <p:cNvPr id="25" name="Graphic 2">
              <a:extLst>
                <a:ext uri="{FF2B5EF4-FFF2-40B4-BE49-F238E27FC236}">
                  <a16:creationId xmlns:a16="http://schemas.microsoft.com/office/drawing/2014/main" id="{599E2911-7514-AC1E-526F-83E16B6D9CEC}"/>
                </a:ext>
              </a:extLst>
            </p:cNvPr>
            <p:cNvGrpSpPr/>
            <p:nvPr/>
          </p:nvGrpSpPr>
          <p:grpSpPr>
            <a:xfrm>
              <a:off x="8736336" y="773976"/>
              <a:ext cx="925001" cy="925018"/>
              <a:chOff x="8736336" y="773976"/>
              <a:chExt cx="925001" cy="925018"/>
            </a:xfrm>
            <a:grpFill/>
          </p:grpSpPr>
          <p:sp>
            <p:nvSpPr>
              <p:cNvPr id="28" name="Freeform 27">
                <a:extLst>
                  <a:ext uri="{FF2B5EF4-FFF2-40B4-BE49-F238E27FC236}">
                    <a16:creationId xmlns:a16="http://schemas.microsoft.com/office/drawing/2014/main" id="{9FCABF98-F3E4-C8FA-EC9C-EA798AD7A93B}"/>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A69BF48-1EE6-309E-7CD9-076DD2A6134A}"/>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B48BDA2-83CC-3FB9-D511-5CD9A05EBE0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2DF6B4B5-79E0-29DF-8880-DB7E98FE2C5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2AE9C76-9126-F6EC-372C-A6E6267CE494}"/>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A14A4AF-CA92-D937-04EA-59218A079D2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965C315-AF49-4DBD-38D2-911155B0F86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25">
              <a:extLst>
                <a:ext uri="{FF2B5EF4-FFF2-40B4-BE49-F238E27FC236}">
                  <a16:creationId xmlns:a16="http://schemas.microsoft.com/office/drawing/2014/main" id="{6A44DC7F-8BB5-B404-07DB-B90704334473}"/>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FCAF1F84-97FB-82E9-5B81-96FDA10616F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8547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F16924"/>
                </a:solidFill>
              </a:rPr>
              <a:t>Shortage of materials and services</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09" y="1362485"/>
            <a:ext cx="6604126" cy="5740064"/>
          </a:xfrm>
        </p:spPr>
        <p:txBody>
          <a:bodyPr>
            <a:normAutofit/>
          </a:bodyPr>
          <a:lstStyle/>
          <a:p>
            <a:pPr marL="15875" indent="-15875"/>
            <a:r>
              <a:rPr lang="en-US" dirty="0"/>
              <a:t> The combination of a rebound in economic activity, and continued strain from supply chain disruptions, is increasing upward pressure on prices. For almost two years now, more than 150 industries have been impacted by chip shortages. </a:t>
            </a:r>
          </a:p>
          <a:p>
            <a:pPr marL="15875" indent="-15875"/>
            <a:endParaRPr lang="en-US" dirty="0"/>
          </a:p>
          <a:p>
            <a:pPr marL="15875" indent="-15875"/>
            <a:r>
              <a:rPr lang="en-US" dirty="0"/>
              <a:t>These shortages are affecting the production of a wide range of goods and services including household appliances, smartphones, laptops, printers, gaming consoles, PCs, automobiles, airplanes, and medical devices, among others.</a:t>
            </a:r>
          </a:p>
          <a:p>
            <a:pPr marL="15875" indent="-15875"/>
            <a:endParaRPr lang="en-US" dirty="0"/>
          </a:p>
          <a:p>
            <a:pPr marL="15875" indent="-15875"/>
            <a:r>
              <a:rPr lang="en-US" dirty="0">
                <a:solidFill>
                  <a:schemeClr val="bg1"/>
                </a:solidFill>
                <a:highlight>
                  <a:srgbClr val="F16924"/>
                </a:highlight>
              </a:rPr>
              <a:t>CASE STUDY –supply chain and other interventions                          </a:t>
            </a:r>
          </a:p>
          <a:p>
            <a:pPr marL="15875" indent="-15875"/>
            <a:endParaRPr lang="en-US" b="1" i="1" dirty="0">
              <a:solidFill>
                <a:schemeClr val="bg1"/>
              </a:solidFill>
              <a:effectLst/>
              <a:highlight>
                <a:srgbClr val="F16924"/>
              </a:highlight>
              <a:ea typeface="Calibri" panose="020F0502020204030204" pitchFamily="34" charset="0"/>
              <a:cs typeface="Times New Roman" panose="02020603050405020304" pitchFamily="18" charset="0"/>
            </a:endParaRPr>
          </a:p>
          <a:p>
            <a:pPr marL="15875" indent="-15875"/>
            <a:r>
              <a:rPr lang="en-US" b="1" i="1" dirty="0">
                <a:solidFill>
                  <a:srgbClr val="B41F7A"/>
                </a:solidFill>
                <a:effectLst/>
                <a:ea typeface="Calibri" panose="020F0502020204030204" pitchFamily="34" charset="0"/>
                <a:cs typeface="Times New Roman" panose="02020603050405020304" pitchFamily="18" charset="0"/>
              </a:rPr>
              <a:t>How global supply chain problems can Accelerate Crises</a:t>
            </a:r>
            <a:endParaRPr lang="en-IE" b="1" i="1" dirty="0">
              <a:solidFill>
                <a:srgbClr val="B41F7A"/>
              </a:solidFill>
              <a:effectLst/>
              <a:ea typeface="Calibri" panose="020F0502020204030204" pitchFamily="34" charset="0"/>
              <a:cs typeface="Times New Roman" panose="02020603050405020304" pitchFamily="18" charset="0"/>
            </a:endParaRPr>
          </a:p>
          <a:p>
            <a:r>
              <a:rPr lang="en-US" dirty="0">
                <a:solidFill>
                  <a:srgbClr val="616161"/>
                </a:solidFill>
                <a:effectLst/>
                <a:ea typeface="Calibri" panose="020F0502020204030204" pitchFamily="34" charset="0"/>
                <a:cs typeface="Times New Roman" panose="02020603050405020304" pitchFamily="18" charset="0"/>
              </a:rPr>
              <a:t>Country: 	 Germany</a:t>
            </a:r>
            <a:endParaRPr lang="en-IE" dirty="0">
              <a:solidFill>
                <a:srgbClr val="616161"/>
              </a:solidFill>
              <a:effectLst/>
              <a:ea typeface="Calibri" panose="020F0502020204030204" pitchFamily="34" charset="0"/>
              <a:cs typeface="Times New Roman" panose="02020603050405020304" pitchFamily="18" charset="0"/>
            </a:endParaRPr>
          </a:p>
          <a:p>
            <a:r>
              <a:rPr lang="en-US" dirty="0">
                <a:effectLst/>
                <a:ea typeface="Calibri" panose="020F0502020204030204" pitchFamily="34" charset="0"/>
                <a:cs typeface="Times New Roman" panose="02020603050405020304" pitchFamily="18" charset="0"/>
              </a:rPr>
              <a:t>Industry:	 Engineering of Special Machinery</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pic>
        <p:nvPicPr>
          <p:cNvPr id="5" name="Picture 4" descr="Stack of machine gears focusing on one gear">
            <a:extLst>
              <a:ext uri="{FF2B5EF4-FFF2-40B4-BE49-F238E27FC236}">
                <a16:creationId xmlns:a16="http://schemas.microsoft.com/office/drawing/2014/main" id="{B4033A43-DDB4-58B4-C55B-8E367BFCF5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0663" r="28123"/>
          <a:stretch/>
        </p:blipFill>
        <p:spPr>
          <a:xfrm>
            <a:off x="9122735" y="0"/>
            <a:ext cx="3211031" cy="6858000"/>
          </a:xfrm>
          <a:prstGeom prst="rect">
            <a:avLst/>
          </a:prstGeom>
        </p:spPr>
      </p:pic>
    </p:spTree>
    <p:extLst>
      <p:ext uri="{BB962C8B-B14F-4D97-AF65-F5344CB8AC3E}">
        <p14:creationId xmlns:p14="http://schemas.microsoft.com/office/powerpoint/2010/main" val="396380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63341"/>
            <a:ext cx="9084808" cy="582221"/>
          </a:xfrm>
        </p:spPr>
        <p:txBody>
          <a:bodyPr>
            <a:normAutofit/>
          </a:bodyPr>
          <a:lstStyle/>
          <a:p>
            <a:pPr>
              <a:lnSpc>
                <a:spcPts val="3000"/>
              </a:lnSpc>
              <a:spcBef>
                <a:spcPts val="0"/>
              </a:spcBef>
            </a:pPr>
            <a:r>
              <a:rPr lang="en-US" sz="2800" b="1" dirty="0">
                <a:solidFill>
                  <a:srgbClr val="F16924"/>
                </a:solidFill>
              </a:rPr>
              <a:t>Case study continued</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6309420"/>
          </a:xfrm>
          <a:prstGeom prst="rect">
            <a:avLst/>
          </a:prstGeom>
          <a:noFill/>
        </p:spPr>
        <p:txBody>
          <a:bodyPr wrap="square">
            <a:spAutoFit/>
          </a:bodyPr>
          <a:lstStyle/>
          <a:p>
            <a:pPr algn="just">
              <a:spcBef>
                <a:spcPts val="600"/>
              </a:spcBef>
            </a:pP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The company is run by the second generation and has a turnover of around 5 million euros in normal times. The Covid pandemic has already presented the company with major challenges, but through far-sighted management the impact has been comparatively minor.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The company's machines also use electronic parts / control elements that it buys in. Due to the global "chip crisis", the necessary parts are hardly available - and if they are, then at significantly higher prices than in the past and with considerable delays in delivery.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The contracts with the customers do not provide that price increases can be passed on - and moreover, it is common in many contracts that there are contractual penalties if the machines are not delivered at the agreed time.</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Against the background of the delivery problems, it was quickly foreseeable that the company would run into considerable liquidity problems or even face the threat of insolvency if action was not taken quickly.</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IE"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THE CHALLENGE</a:t>
            </a:r>
            <a:endParaRPr lang="en-IE" sz="2000" dirty="0">
              <a:solidFill>
                <a:srgbClr val="F16924"/>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Liquidity reserves already used up during the Covid-Pandemic</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Many existing orders - but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under-utilisation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in production due to lack of purchased parts</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Impending delivery delays, causing a threat of contractual penalties</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As a result:  Impending liquidity crisis and threat of insolvency</a:t>
            </a:r>
            <a:endParaRPr lang="en-IE" sz="2000" b="1" dirty="0">
              <a:solidFill>
                <a:srgbClr val="B41F7A"/>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b="1"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2303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303751"/>
            <a:ext cx="9084808" cy="582221"/>
          </a:xfrm>
        </p:spPr>
        <p:txBody>
          <a:bodyPr>
            <a:normAutofit/>
          </a:bodyPr>
          <a:lstStyle/>
          <a:p>
            <a:pPr>
              <a:lnSpc>
                <a:spcPts val="3000"/>
              </a:lnSpc>
              <a:spcBef>
                <a:spcPts val="0"/>
              </a:spcBef>
            </a:pPr>
            <a:r>
              <a:rPr lang="en-US" sz="2800" b="1" dirty="0">
                <a:solidFill>
                  <a:srgbClr val="F16924"/>
                </a:solidFill>
              </a:rPr>
              <a:t>Case study continued</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5847755"/>
          </a:xfrm>
          <a:prstGeom prst="rect">
            <a:avLst/>
          </a:prstGeom>
          <a:noFill/>
        </p:spPr>
        <p:txBody>
          <a:bodyPr wrap="square">
            <a:spAutoFit/>
          </a:bodyPr>
          <a:lstStyle/>
          <a:p>
            <a:r>
              <a:rPr lang="en-US" sz="22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Intervention – what solution was designed and who </a:t>
            </a:r>
            <a:r>
              <a:rPr lang="en-US" sz="2200" b="1" dirty="0">
                <a:solidFill>
                  <a:srgbClr val="B41F7A"/>
                </a:solidFill>
                <a:latin typeface="Calibri" panose="020F0502020204030204" pitchFamily="34" charset="0"/>
                <a:ea typeface="Calibri" panose="020F0502020204030204" pitchFamily="34" charset="0"/>
                <a:cs typeface="Calibri" panose="020F0502020204030204" pitchFamily="34" charset="0"/>
              </a:rPr>
              <a:t>were the </a:t>
            </a:r>
            <a:r>
              <a:rPr lang="en-US" sz="22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key actors  </a:t>
            </a:r>
          </a:p>
          <a:p>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The company's management is made up of engineers and has no business management background. A similar situation has not had to be handled in the years since its existence - the uncertainty was correspondingly great. The company's employees were also highly insecure due to the negative experiences from the Covid pandemic and also noticed early on that something was wrong.  </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Through their network, the management looked for an experienced consultant who was  recommended to them with positive references. Together they developed a holistic plan that had the following key components:</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Liquidity Plan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Together with the management and the consulting firm, a detailed, day-by-day liquidity plan was developed for the next 12 weeks. The liquidity plan was updated daily.</a:t>
            </a:r>
          </a:p>
          <a:p>
            <a:endParaRPr lang="en-US" sz="2200" dirty="0">
              <a:latin typeface="Calibri" panose="020F0502020204030204" pitchFamily="34" charset="0"/>
              <a:ea typeface="Calibri" panose="020F0502020204030204" pitchFamily="34" charset="0"/>
              <a:cs typeface="Calibri" panose="020F0502020204030204" pitchFamily="34" charset="0"/>
            </a:endParaRPr>
          </a:p>
          <a:p>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Liquidity Management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An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authorisation</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process for purchase orders was implemented. All planned orders and expenditures had to be approved by management and the consultant before they could be made. </a:t>
            </a:r>
            <a:endParaRPr lang="en-IE" sz="18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1717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47008"/>
            <a:ext cx="9084808" cy="582221"/>
          </a:xfrm>
        </p:spPr>
        <p:txBody>
          <a:bodyPr>
            <a:normAutofit/>
          </a:bodyPr>
          <a:lstStyle/>
          <a:p>
            <a:pPr>
              <a:lnSpc>
                <a:spcPts val="3000"/>
              </a:lnSpc>
              <a:spcBef>
                <a:spcPts val="0"/>
              </a:spcBef>
            </a:pPr>
            <a:r>
              <a:rPr lang="en-US" sz="2800" b="1" dirty="0">
                <a:solidFill>
                  <a:srgbClr val="F16924"/>
                </a:solidFill>
              </a:rPr>
              <a:t>Case study continued</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5786199"/>
          </a:xfrm>
          <a:prstGeom prst="rect">
            <a:avLst/>
          </a:prstGeom>
          <a:noFill/>
        </p:spPr>
        <p:txBody>
          <a:bodyPr wrap="square">
            <a:spAutoFit/>
          </a:bodyPr>
          <a:lstStyle/>
          <a:p>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Prioritisation</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of orders based on the degree of completion, delivery dates, missing parts and possible penalties was implemented.</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endParaRPr lang="en-IE" sz="2200" dirty="0">
              <a:solidFill>
                <a:srgbClr val="F16924"/>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Professionalisation</a:t>
            </a:r>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of purchasing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Over the years, stable supplier relationships had been built up, but these also led to the same suppliers always being requested. The purchasing department was also instructed to search for suppliers internationally. Some of the customers are large corporations that themselves source electronic components on a much larger scale and therefore have better access to suppliers. This negotiating power was used in part by the customers themselves procuring missing electronic components and making them available to the company.</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Renegotiations with selected clients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Those customers were identified and suspected of having a particularly urgent need for the machines ordered. With these customers, it was renegotiated that electronic components could be procured at increased costs and that these increased costs could also be passed on to the customer.</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212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32897"/>
            <a:ext cx="9084808" cy="582221"/>
          </a:xfrm>
        </p:spPr>
        <p:txBody>
          <a:bodyPr>
            <a:normAutofit/>
          </a:bodyPr>
          <a:lstStyle/>
          <a:p>
            <a:pPr>
              <a:lnSpc>
                <a:spcPts val="3000"/>
              </a:lnSpc>
              <a:spcBef>
                <a:spcPts val="0"/>
              </a:spcBef>
            </a:pPr>
            <a:r>
              <a:rPr lang="en-US" sz="2800" b="1" dirty="0">
                <a:solidFill>
                  <a:srgbClr val="F16924"/>
                </a:solidFill>
              </a:rPr>
              <a:t>Case study continued</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5509200"/>
          </a:xfrm>
          <a:prstGeom prst="rect">
            <a:avLst/>
          </a:prstGeom>
          <a:noFill/>
        </p:spPr>
        <p:txBody>
          <a:bodyPr wrap="square">
            <a:spAutoFit/>
          </a:bodyPr>
          <a:lstStyle/>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Transparency to employees</a:t>
            </a: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 weekly staff meeting was introduced in which all employees were informed transparently about the current status.</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Revision of the GTCs and the contracts</a:t>
            </a: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All existing contractual documents and the General Terms and Conditions were fundamentally revised in order to be able to pass on significant price increases and any component delivery problems to customers in the future or to avoid contractual penalties.</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Search for a strategic partner / or investor</a:t>
            </a: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the same time, a strategic partner was sought who would invest in the company, put it on a broader financial footing and also be able to further develop the business model.</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404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32897"/>
            <a:ext cx="9084808" cy="582221"/>
          </a:xfrm>
        </p:spPr>
        <p:txBody>
          <a:bodyPr>
            <a:normAutofit/>
          </a:bodyPr>
          <a:lstStyle/>
          <a:p>
            <a:pPr>
              <a:lnSpc>
                <a:spcPts val="3000"/>
              </a:lnSpc>
              <a:spcBef>
                <a:spcPts val="0"/>
              </a:spcBef>
            </a:pPr>
            <a:r>
              <a:rPr lang="en-US" sz="2800" b="1" dirty="0">
                <a:solidFill>
                  <a:srgbClr val="F16924"/>
                </a:solidFill>
              </a:rPr>
              <a:t>Case study continued</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6740307"/>
          </a:xfrm>
          <a:prstGeom prst="rect">
            <a:avLst/>
          </a:prstGeom>
          <a:noFill/>
        </p:spPr>
        <p:txBody>
          <a:bodyPr wrap="square">
            <a:spAutoFit/>
          </a:bodyPr>
          <a:lstStyle/>
          <a:p>
            <a:r>
              <a:rPr lang="en-US" sz="22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OUTCOMES</a:t>
            </a:r>
          </a:p>
          <a:p>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The measures described were implemented consistently. The potential insolvency risk was averted by the ad hoc measures described. This gave enough time to find a partner who could not only invest in the company, but also develop the company strategically with regard to three central aspects: </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Expansion of customer groups: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The new strategic partner has access to international customers from the construction segment with which the company had no contacts before.</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 </a:t>
            </a:r>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Securing long-term financing</a:t>
            </a:r>
            <a:r>
              <a:rPr lang="en-US" sz="22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The strategic partner's equity investment secures the company's medium-term financing and creates scope for important investments. </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 </a:t>
            </a:r>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Further development of the business model: </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 strategic plan was jointly developed and implemented, which provides for an expansion of the business model with regard to spare parts trade, service and repairs. In this way, the risk of the project business can be diversified and new sources of income are developed.</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29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417242" y="1576134"/>
            <a:ext cx="11459325" cy="4548219"/>
          </a:xfrm>
        </p:spPr>
        <p:txBody>
          <a:bodyPr>
            <a:normAutofit/>
          </a:bodyPr>
          <a:lstStyle/>
          <a:p>
            <a:pPr marL="14288" indent="-14288" algn="just"/>
            <a:r>
              <a:rPr lang="en-US" dirty="0"/>
              <a:t>External </a:t>
            </a:r>
            <a:r>
              <a:rPr lang="en-GB" dirty="0"/>
              <a:t> factors are elements that exist outside of a company's internal environment that can affect a company's operations. These outside forces can help SMEs or present challenges to its current processes. SMEs must keep track of external environment factors so they can recognize and resolve the issues the factors cause and make appropriate changes. </a:t>
            </a:r>
          </a:p>
          <a:p>
            <a:pPr marL="14288" indent="-14288" algn="just"/>
            <a:endParaRPr lang="en-GB" dirty="0"/>
          </a:p>
          <a:p>
            <a:pPr marL="14288" indent="-14288" algn="just"/>
            <a:r>
              <a:rPr lang="en-GB" b="1" dirty="0">
                <a:solidFill>
                  <a:srgbClr val="F16924"/>
                </a:solidFill>
              </a:rPr>
              <a:t>Why are external environment factors important?</a:t>
            </a:r>
          </a:p>
          <a:p>
            <a:pPr marL="14288" indent="-14288" algn="just"/>
            <a:r>
              <a:rPr lang="en-GB" dirty="0"/>
              <a:t>External environment factors are important because they can cause direct and indirect effects on business operations, personnel and revenue.   The external environment of an SME changes constantly in ways beyond the company's control, but owners and managers can track these changes and minimize their consequences. Choosing to monitor the dynamic nature of external environment factors allows businesses to protect themselves against predictable events and mitigate the effects of unexpected changes.</a:t>
            </a:r>
          </a:p>
          <a:p>
            <a:pPr marL="14288" indent="-14288" algn="just"/>
            <a:endParaRPr lang="en-GB" dirty="0"/>
          </a:p>
          <a:p>
            <a:pPr marL="14288" indent="-14288" algn="just"/>
            <a:r>
              <a:rPr lang="en-US" dirty="0">
                <a:solidFill>
                  <a:schemeClr val="tx2"/>
                </a:solidFill>
                <a:highlight>
                  <a:srgbClr val="B41F7A"/>
                </a:highlight>
              </a:rPr>
              <a:t>In this module, we will focus on </a:t>
            </a:r>
            <a:r>
              <a:rPr lang="en-US" b="1" dirty="0">
                <a:solidFill>
                  <a:schemeClr val="tx2"/>
                </a:solidFill>
                <a:highlight>
                  <a:srgbClr val="B41F7A"/>
                </a:highlight>
              </a:rPr>
              <a:t>4 types of crisis from external sources</a:t>
            </a:r>
            <a:r>
              <a:rPr lang="en-US" dirty="0">
                <a:solidFill>
                  <a:schemeClr val="tx2"/>
                </a:solidFill>
                <a:highlight>
                  <a:srgbClr val="B41F7A"/>
                </a:highlight>
              </a:rPr>
              <a:t>…</a:t>
            </a:r>
          </a:p>
          <a:p>
            <a:pPr marL="14288" indent="-14288" algn="just"/>
            <a:endParaRPr lang="en-GB" dirty="0"/>
          </a:p>
          <a:p>
            <a:pPr marL="14288" indent="-14288" algn="just"/>
            <a:endParaRPr lang="en-GB"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a:solidFill>
                  <a:schemeClr val="bg1"/>
                </a:solidFill>
              </a:rPr>
              <a:t>What are external factors ?</a:t>
            </a:r>
            <a:endParaRPr lang="en-US" dirty="0">
              <a:solidFill>
                <a:srgbClr val="F16924"/>
              </a:solidFill>
            </a:endParaRPr>
          </a:p>
          <a:p>
            <a:endParaRPr lang="en-US" dirty="0"/>
          </a:p>
        </p:txBody>
      </p:sp>
    </p:spTree>
    <p:extLst>
      <p:ext uri="{BB962C8B-B14F-4D97-AF65-F5344CB8AC3E}">
        <p14:creationId xmlns:p14="http://schemas.microsoft.com/office/powerpoint/2010/main" val="269008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9AF70-580E-48E3-975E-BB529A9272BE}"/>
              </a:ext>
            </a:extLst>
          </p:cNvPr>
          <p:cNvSpPr>
            <a:spLocks noGrp="1"/>
          </p:cNvSpPr>
          <p:nvPr>
            <p:ph type="body" sz="quarter" idx="18"/>
          </p:nvPr>
        </p:nvSpPr>
        <p:spPr>
          <a:xfrm>
            <a:off x="529759" y="1757011"/>
            <a:ext cx="8541206" cy="4323272"/>
          </a:xfrm>
        </p:spPr>
        <p:txBody>
          <a:bodyPr>
            <a:normAutofit/>
          </a:bodyPr>
          <a:lstStyle/>
          <a:p>
            <a:pPr marL="342900" indent="-342900">
              <a:buClr>
                <a:srgbClr val="F16924"/>
              </a:buClr>
              <a:buFont typeface="Arial" panose="020B0604020202020204" pitchFamily="34" charset="0"/>
              <a:buChar char="•"/>
            </a:pPr>
            <a:r>
              <a:rPr lang="en-US" dirty="0"/>
              <a:t>Managers can take quick actions to contain the impact of inflation on their companies’ profitability. These tactics start with a detailed assessment on their contractual exposure. For years, managers have been living in a low inflation environment where price indexation was not a critical topic. Now, many companies have to assess, </a:t>
            </a:r>
            <a:r>
              <a:rPr lang="en-US" dirty="0" err="1"/>
              <a:t>analyse</a:t>
            </a:r>
            <a:r>
              <a:rPr lang="en-US" dirty="0"/>
              <a:t> and target key elements of their sales or external spend which should be indexed or non-indexed.</a:t>
            </a:r>
          </a:p>
          <a:p>
            <a:pPr marL="342900" indent="-342900">
              <a:buClr>
                <a:srgbClr val="F16924"/>
              </a:buClr>
              <a:buFont typeface="Arial" panose="020B0604020202020204" pitchFamily="34" charset="0"/>
              <a:buChar char="•"/>
            </a:pPr>
            <a:endParaRPr lang="en-US" dirty="0"/>
          </a:p>
          <a:p>
            <a:pPr marL="342900" indent="-342900">
              <a:buClr>
                <a:srgbClr val="F16924"/>
              </a:buClr>
              <a:buFont typeface="Arial" panose="020B0604020202020204" pitchFamily="34" charset="0"/>
              <a:buChar char="•"/>
            </a:pPr>
            <a:r>
              <a:rPr lang="en-US" dirty="0"/>
              <a:t>Identifying alternative, lower-cost suppliers is also a key short-term fix to deal with inflation. Beyond these more immediate measures, </a:t>
            </a:r>
            <a:r>
              <a:rPr lang="en-US" dirty="0" err="1"/>
              <a:t>organisations</a:t>
            </a:r>
            <a:r>
              <a:rPr lang="en-US" dirty="0"/>
              <a:t> can respond to higher inflation by increasing supply chain resilience.</a:t>
            </a:r>
          </a:p>
        </p:txBody>
      </p:sp>
      <p:sp>
        <p:nvSpPr>
          <p:cNvPr id="5" name="Text Placeholder 4">
            <a:extLst>
              <a:ext uri="{FF2B5EF4-FFF2-40B4-BE49-F238E27FC236}">
                <a16:creationId xmlns:a16="http://schemas.microsoft.com/office/drawing/2014/main" id="{972731A9-3E07-D2EB-4C2F-E0B9A95C2748}"/>
              </a:ext>
            </a:extLst>
          </p:cNvPr>
          <p:cNvSpPr>
            <a:spLocks noGrp="1"/>
          </p:cNvSpPr>
          <p:nvPr>
            <p:ph type="body" sz="quarter" idx="16"/>
          </p:nvPr>
        </p:nvSpPr>
        <p:spPr/>
        <p:txBody>
          <a:bodyPr>
            <a:normAutofit lnSpcReduction="10000"/>
          </a:bodyPr>
          <a:lstStyle/>
          <a:p>
            <a:r>
              <a:rPr lang="en-US" dirty="0"/>
              <a:t>Back to learning - what can supply chain leaders do?</a:t>
            </a:r>
          </a:p>
          <a:p>
            <a:endParaRPr lang="en-US" dirty="0"/>
          </a:p>
        </p:txBody>
      </p:sp>
      <p:grpSp>
        <p:nvGrpSpPr>
          <p:cNvPr id="6" name="Graphic 3">
            <a:extLst>
              <a:ext uri="{FF2B5EF4-FFF2-40B4-BE49-F238E27FC236}">
                <a16:creationId xmlns:a16="http://schemas.microsoft.com/office/drawing/2014/main" id="{19270B97-0ABF-7B39-27E9-BFBE5E43CBB6}"/>
              </a:ext>
            </a:extLst>
          </p:cNvPr>
          <p:cNvGrpSpPr/>
          <p:nvPr/>
        </p:nvGrpSpPr>
        <p:grpSpPr>
          <a:xfrm>
            <a:off x="9609222" y="4074694"/>
            <a:ext cx="1739257" cy="1734906"/>
            <a:chOff x="6480067" y="1995774"/>
            <a:chExt cx="1097106" cy="1094362"/>
          </a:xfrm>
          <a:solidFill>
            <a:srgbClr val="616161"/>
          </a:solidFill>
        </p:grpSpPr>
        <p:sp>
          <p:nvSpPr>
            <p:cNvPr id="7" name="Freeform 6">
              <a:extLst>
                <a:ext uri="{FF2B5EF4-FFF2-40B4-BE49-F238E27FC236}">
                  <a16:creationId xmlns:a16="http://schemas.microsoft.com/office/drawing/2014/main" id="{E956EAA1-3E1F-1F7F-60C6-E23C549506FF}"/>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DEED4EE1-8DA0-C492-755B-43E380D24458}"/>
                </a:ext>
              </a:extLst>
            </p:cNvPr>
            <p:cNvGrpSpPr/>
            <p:nvPr/>
          </p:nvGrpSpPr>
          <p:grpSpPr>
            <a:xfrm>
              <a:off x="6480067" y="1995774"/>
              <a:ext cx="1097106" cy="943510"/>
              <a:chOff x="6480067" y="1995774"/>
              <a:chExt cx="1097106" cy="943510"/>
            </a:xfrm>
            <a:grpFill/>
          </p:grpSpPr>
          <p:sp>
            <p:nvSpPr>
              <p:cNvPr id="34" name="Freeform 33">
                <a:extLst>
                  <a:ext uri="{FF2B5EF4-FFF2-40B4-BE49-F238E27FC236}">
                    <a16:creationId xmlns:a16="http://schemas.microsoft.com/office/drawing/2014/main" id="{F6746956-B89C-F9C7-BCC6-B0305274C9C2}"/>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F16924"/>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2E3397-7894-DFC2-4CED-FC4760D2513F}"/>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F16924"/>
              </a:solid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3B97E61-BA7A-3855-59E5-79AA23EB072E}"/>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F16924"/>
              </a:solidFill>
              <a:ln w="27426"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FD84C7C6-40B3-2A28-A6F8-2F6FA3E385A1}"/>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0EDF4AD-AF81-F4B8-FA57-274376EE88EF}"/>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6596F42-044F-A0C1-508B-39E3DB52CD28}"/>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C9B14C6-9EA5-7791-7C2F-1FC1351CB884}"/>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39EAF0-04B9-EE44-2CC2-274A1E1CAB7E}"/>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BF15280-369A-18BF-FE6E-D58F808E58A3}"/>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87A180-8897-5F9A-408C-2A96479CC683}"/>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0FA5464-31B2-57A4-4554-555E419D03A1}"/>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3604813-1B36-E18E-ED5F-3CF2B819941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29F1ED8-6B78-B7F9-A83E-DB73AA1745AE}"/>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186E044-4955-86E4-82DD-ACBFCDB9CF56}"/>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CC4D17-3CF6-29F4-2B1E-6CB78DA4187E}"/>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B70E035-8A87-7F96-C1C4-E8D72D0A4770}"/>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C42D04A-C896-2E58-0527-412081CFDA5C}"/>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3BC0912-FDF4-222A-B244-961FF190729C}"/>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3C165FF-8068-771A-9A18-19F095A2F752}"/>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1CF8CF2-2576-1E36-CDC3-2A43F4540BCC}"/>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8D4AA44-FA8C-5C4C-9F7E-DB7C59BFA9DF}"/>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DEBFC9-03E7-C210-B4CF-9E02F3E58825}"/>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5CFCC0F-7B7B-A130-F84F-DA83B25D4ADB}"/>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89AD5-9EB1-C448-054F-B1DD69AB906D}"/>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7B911-A2A6-FDC4-4A80-F1A64A8EF2F3}"/>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AE1F12-EFE4-0F04-6DE5-A1704AFD33E1}"/>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3DF562-1827-CFE3-5449-DE08ABBC0FDD}"/>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C218526-E8F9-DF52-F61F-D605CA76519B}"/>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306569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5F2205-6DF1-7EBC-8D20-B9549D27D6A6}"/>
              </a:ext>
            </a:extLst>
          </p:cNvPr>
          <p:cNvSpPr>
            <a:spLocks noGrp="1"/>
          </p:cNvSpPr>
          <p:nvPr>
            <p:ph type="body" sz="quarter" idx="16"/>
          </p:nvPr>
        </p:nvSpPr>
        <p:spPr>
          <a:xfrm>
            <a:off x="559169" y="474547"/>
            <a:ext cx="11073661" cy="582221"/>
          </a:xfrm>
        </p:spPr>
        <p:txBody>
          <a:bodyPr>
            <a:normAutofit fontScale="77500" lnSpcReduction="20000"/>
          </a:bodyPr>
          <a:lstStyle/>
          <a:p>
            <a:r>
              <a:rPr lang="en-US" b="1" dirty="0">
                <a:solidFill>
                  <a:srgbClr val="F16924"/>
                </a:solidFill>
              </a:rPr>
              <a:t>Resilient supply chains </a:t>
            </a:r>
            <a:r>
              <a:rPr lang="en-US" dirty="0"/>
              <a:t>provide businesses with </a:t>
            </a:r>
            <a:r>
              <a:rPr lang="en-US" b="1" dirty="0">
                <a:solidFill>
                  <a:srgbClr val="F16924"/>
                </a:solidFill>
              </a:rPr>
              <a:t>three critical capabilities</a:t>
            </a:r>
            <a:r>
              <a:rPr lang="en-US" dirty="0"/>
              <a:t>:</a:t>
            </a:r>
          </a:p>
          <a:p>
            <a:endParaRPr lang="en-US" dirty="0"/>
          </a:p>
        </p:txBody>
      </p:sp>
      <p:grpSp>
        <p:nvGrpSpPr>
          <p:cNvPr id="63" name="Group 62">
            <a:extLst>
              <a:ext uri="{FF2B5EF4-FFF2-40B4-BE49-F238E27FC236}">
                <a16:creationId xmlns:a16="http://schemas.microsoft.com/office/drawing/2014/main" id="{8D003CE6-5C06-2BA2-9949-F9464EFB9157}"/>
              </a:ext>
            </a:extLst>
          </p:cNvPr>
          <p:cNvGrpSpPr/>
          <p:nvPr/>
        </p:nvGrpSpPr>
        <p:grpSpPr>
          <a:xfrm>
            <a:off x="448902" y="1056768"/>
            <a:ext cx="11294195" cy="1878937"/>
            <a:chOff x="417095" y="1056768"/>
            <a:chExt cx="11294195" cy="1878937"/>
          </a:xfrm>
        </p:grpSpPr>
        <p:sp>
          <p:nvSpPr>
            <p:cNvPr id="20" name="Freeform 1">
              <a:extLst>
                <a:ext uri="{FF2B5EF4-FFF2-40B4-BE49-F238E27FC236}">
                  <a16:creationId xmlns:a16="http://schemas.microsoft.com/office/drawing/2014/main" id="{1CDFDDF8-BD20-9BE7-CC5B-83F9132FEEE4}"/>
                </a:ext>
              </a:extLst>
            </p:cNvPr>
            <p:cNvSpPr>
              <a:spLocks noChangeArrowheads="1"/>
            </p:cNvSpPr>
            <p:nvPr/>
          </p:nvSpPr>
          <p:spPr bwMode="auto">
            <a:xfrm>
              <a:off x="7728060" y="1092644"/>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2" name="Freeform 1">
              <a:extLst>
                <a:ext uri="{FF2B5EF4-FFF2-40B4-BE49-F238E27FC236}">
                  <a16:creationId xmlns:a16="http://schemas.microsoft.com/office/drawing/2014/main" id="{42AA6997-ADA5-ECB6-3986-95D9B571A2F9}"/>
                </a:ext>
              </a:extLst>
            </p:cNvPr>
            <p:cNvSpPr>
              <a:spLocks noChangeArrowheads="1"/>
            </p:cNvSpPr>
            <p:nvPr/>
          </p:nvSpPr>
          <p:spPr bwMode="auto">
            <a:xfrm>
              <a:off x="1419745" y="1092644"/>
              <a:ext cx="9407334"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21" name="Freeform 243">
              <a:extLst>
                <a:ext uri="{FF2B5EF4-FFF2-40B4-BE49-F238E27FC236}">
                  <a16:creationId xmlns:a16="http://schemas.microsoft.com/office/drawing/2014/main" id="{C547AD22-EA66-023E-2D48-87839343426A}"/>
                </a:ext>
              </a:extLst>
            </p:cNvPr>
            <p:cNvSpPr>
              <a:spLocks noChangeArrowheads="1"/>
            </p:cNvSpPr>
            <p:nvPr/>
          </p:nvSpPr>
          <p:spPr bwMode="auto">
            <a:xfrm>
              <a:off x="417095" y="1056768"/>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28" name="Rectángulo 548">
              <a:extLst>
                <a:ext uri="{FF2B5EF4-FFF2-40B4-BE49-F238E27FC236}">
                  <a16:creationId xmlns:a16="http://schemas.microsoft.com/office/drawing/2014/main" id="{ED24A452-5B39-4AAC-C558-C219B3BC2749}"/>
                </a:ext>
              </a:extLst>
            </p:cNvPr>
            <p:cNvSpPr/>
            <p:nvPr/>
          </p:nvSpPr>
          <p:spPr>
            <a:xfrm>
              <a:off x="2685681" y="1395989"/>
              <a:ext cx="8736519" cy="1173270"/>
            </a:xfrm>
            <a:prstGeom prst="rect">
              <a:avLst/>
            </a:prstGeom>
          </p:spPr>
          <p:txBody>
            <a:bodyPr wrap="square">
              <a:spAutoFit/>
            </a:bodyPr>
            <a:lstStyle/>
            <a:p>
              <a:pPr>
                <a:lnSpc>
                  <a:spcPts val="2140"/>
                </a:lnSpc>
              </a:pPr>
              <a:r>
                <a:rPr lang="en-US" sz="2100" dirty="0">
                  <a:solidFill>
                    <a:schemeClr val="bg1"/>
                  </a:solidFill>
                  <a:latin typeface="Calibri" panose="020F0502020204030204" pitchFamily="34" charset="0"/>
                  <a:ea typeface="Lato" charset="0"/>
                  <a:cs typeface="Calibri" panose="020F0502020204030204" pitchFamily="34" charset="0"/>
                </a:rPr>
                <a:t>Setting up a control tower helps you get the information you need in minutes versus hours and days. A control tower can provide you with end-to-end visibility of your supply chain. This includes tier 1, tier 2 and tier 3 suppliers, so that you can identify and address supply issues before they become shortages.</a:t>
              </a:r>
            </a:p>
          </p:txBody>
        </p:sp>
        <p:sp>
          <p:nvSpPr>
            <p:cNvPr id="8" name="CuadroTexto 547">
              <a:extLst>
                <a:ext uri="{FF2B5EF4-FFF2-40B4-BE49-F238E27FC236}">
                  <a16:creationId xmlns:a16="http://schemas.microsoft.com/office/drawing/2014/main" id="{818C6853-A3AF-6787-91FF-9CC449969972}"/>
                </a:ext>
              </a:extLst>
            </p:cNvPr>
            <p:cNvSpPr txBox="1"/>
            <p:nvPr/>
          </p:nvSpPr>
          <p:spPr>
            <a:xfrm>
              <a:off x="769800" y="1930385"/>
              <a:ext cx="1399856"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Visibility </a:t>
              </a:r>
            </a:p>
          </p:txBody>
        </p:sp>
        <p:sp>
          <p:nvSpPr>
            <p:cNvPr id="10" name="CuadroTexto 547">
              <a:extLst>
                <a:ext uri="{FF2B5EF4-FFF2-40B4-BE49-F238E27FC236}">
                  <a16:creationId xmlns:a16="http://schemas.microsoft.com/office/drawing/2014/main" id="{BD4B0D87-A588-7F84-A182-10E4D9DBA06E}"/>
                </a:ext>
              </a:extLst>
            </p:cNvPr>
            <p:cNvSpPr txBox="1"/>
            <p:nvPr/>
          </p:nvSpPr>
          <p:spPr>
            <a:xfrm>
              <a:off x="549149" y="1189412"/>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01</a:t>
              </a:r>
            </a:p>
          </p:txBody>
        </p:sp>
        <p:cxnSp>
          <p:nvCxnSpPr>
            <p:cNvPr id="12" name="Straight Connector 11">
              <a:extLst>
                <a:ext uri="{FF2B5EF4-FFF2-40B4-BE49-F238E27FC236}">
                  <a16:creationId xmlns:a16="http://schemas.microsoft.com/office/drawing/2014/main" id="{0EC35E1C-CCA0-1731-3E0E-E079F9769973}"/>
                </a:ext>
              </a:extLst>
            </p:cNvPr>
            <p:cNvCxnSpPr>
              <a:cxnSpLocks/>
            </p:cNvCxnSpPr>
            <p:nvPr/>
          </p:nvCxnSpPr>
          <p:spPr>
            <a:xfrm>
              <a:off x="549149" y="1881256"/>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AF0E3E8-8879-D551-CC1E-04D107F655A2}"/>
              </a:ext>
            </a:extLst>
          </p:cNvPr>
          <p:cNvGrpSpPr/>
          <p:nvPr/>
        </p:nvGrpSpPr>
        <p:grpSpPr>
          <a:xfrm>
            <a:off x="1600686" y="2888329"/>
            <a:ext cx="10142411" cy="1878937"/>
            <a:chOff x="1568879" y="2920413"/>
            <a:chExt cx="10142411" cy="1878937"/>
          </a:xfrm>
        </p:grpSpPr>
        <p:sp>
          <p:nvSpPr>
            <p:cNvPr id="31" name="Freeform 1">
              <a:extLst>
                <a:ext uri="{FF2B5EF4-FFF2-40B4-BE49-F238E27FC236}">
                  <a16:creationId xmlns:a16="http://schemas.microsoft.com/office/drawing/2014/main" id="{AF648908-DE14-6336-C4B4-EDBC3E64A9F4}"/>
                </a:ext>
              </a:extLst>
            </p:cNvPr>
            <p:cNvSpPr>
              <a:spLocks noChangeArrowheads="1"/>
            </p:cNvSpPr>
            <p:nvPr/>
          </p:nvSpPr>
          <p:spPr bwMode="auto">
            <a:xfrm>
              <a:off x="7728060" y="2956289"/>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3" name="Freeform 1">
              <a:extLst>
                <a:ext uri="{FF2B5EF4-FFF2-40B4-BE49-F238E27FC236}">
                  <a16:creationId xmlns:a16="http://schemas.microsoft.com/office/drawing/2014/main" id="{E60FCAB4-2921-2B11-9025-1AC5774D73B1}"/>
                </a:ext>
              </a:extLst>
            </p:cNvPr>
            <p:cNvSpPr>
              <a:spLocks noChangeArrowheads="1"/>
            </p:cNvSpPr>
            <p:nvPr/>
          </p:nvSpPr>
          <p:spPr bwMode="auto">
            <a:xfrm>
              <a:off x="2635697" y="2956289"/>
              <a:ext cx="7923256"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4" name="Freeform 243">
              <a:extLst>
                <a:ext uri="{FF2B5EF4-FFF2-40B4-BE49-F238E27FC236}">
                  <a16:creationId xmlns:a16="http://schemas.microsoft.com/office/drawing/2014/main" id="{A7353E81-BB01-B32A-9C85-933E602DAE5E}"/>
                </a:ext>
              </a:extLst>
            </p:cNvPr>
            <p:cNvSpPr>
              <a:spLocks noChangeArrowheads="1"/>
            </p:cNvSpPr>
            <p:nvPr/>
          </p:nvSpPr>
          <p:spPr bwMode="auto">
            <a:xfrm>
              <a:off x="1633047" y="2920413"/>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35" name="Rectángulo 548">
              <a:extLst>
                <a:ext uri="{FF2B5EF4-FFF2-40B4-BE49-F238E27FC236}">
                  <a16:creationId xmlns:a16="http://schemas.microsoft.com/office/drawing/2014/main" id="{27058F96-1A5B-D1E3-6BA3-F38AAD332618}"/>
                </a:ext>
              </a:extLst>
            </p:cNvPr>
            <p:cNvSpPr/>
            <p:nvPr/>
          </p:nvSpPr>
          <p:spPr>
            <a:xfrm>
              <a:off x="3901633" y="3259634"/>
              <a:ext cx="7327841" cy="1173270"/>
            </a:xfrm>
            <a:prstGeom prst="rect">
              <a:avLst/>
            </a:prstGeom>
          </p:spPr>
          <p:txBody>
            <a:bodyPr wrap="square">
              <a:spAutoFit/>
            </a:bodyPr>
            <a:lstStyle/>
            <a:p>
              <a:pPr>
                <a:lnSpc>
                  <a:spcPts val="2140"/>
                </a:lnSpc>
              </a:pPr>
              <a:r>
                <a:rPr lang="en-US" sz="2100" dirty="0">
                  <a:solidFill>
                    <a:schemeClr val="bg1"/>
                  </a:solidFill>
                  <a:latin typeface="Calibri" panose="020F0502020204030204" pitchFamily="34" charset="0"/>
                  <a:ea typeface="Lato" charset="0"/>
                  <a:cs typeface="Calibri" panose="020F0502020204030204" pitchFamily="34" charset="0"/>
                </a:rPr>
                <a:t>Set up a digital twin. It’s a virtual supply chain replica of your company’s operational backbone. With a digital twin, you can simulate your supply chain’s performance across various inflation and volatility scenarios.</a:t>
              </a:r>
            </a:p>
          </p:txBody>
        </p:sp>
        <p:sp>
          <p:nvSpPr>
            <p:cNvPr id="36" name="CuadroTexto 547">
              <a:extLst>
                <a:ext uri="{FF2B5EF4-FFF2-40B4-BE49-F238E27FC236}">
                  <a16:creationId xmlns:a16="http://schemas.microsoft.com/office/drawing/2014/main" id="{6824739B-A5AB-AF41-12C1-8F8F4247C8AD}"/>
                </a:ext>
              </a:extLst>
            </p:cNvPr>
            <p:cNvSpPr txBox="1"/>
            <p:nvPr/>
          </p:nvSpPr>
          <p:spPr>
            <a:xfrm>
              <a:off x="1568879" y="3794030"/>
              <a:ext cx="2164331" cy="461665"/>
            </a:xfrm>
            <a:prstGeom prst="rect">
              <a:avLst/>
            </a:prstGeom>
            <a:noFill/>
          </p:spPr>
          <p:txBody>
            <a:bodyPr wrap="square" rtlCol="0">
              <a:spAutoFit/>
            </a:bodyPr>
            <a:lstStyle/>
            <a:p>
              <a:pPr algn="ctr"/>
              <a:r>
                <a:rPr lang="en-GB" sz="2400" b="1" dirty="0">
                  <a:solidFill>
                    <a:schemeClr val="bg1"/>
                  </a:solidFill>
                  <a:ea typeface="Roboto" charset="0"/>
                  <a:cs typeface="Roboto" charset="0"/>
                </a:rPr>
                <a:t>Predictability</a:t>
              </a:r>
            </a:p>
          </p:txBody>
        </p:sp>
        <p:sp>
          <p:nvSpPr>
            <p:cNvPr id="37" name="CuadroTexto 547">
              <a:extLst>
                <a:ext uri="{FF2B5EF4-FFF2-40B4-BE49-F238E27FC236}">
                  <a16:creationId xmlns:a16="http://schemas.microsoft.com/office/drawing/2014/main" id="{E8BC0FA8-8A20-8EAF-827C-5CFC219E0C13}"/>
                </a:ext>
              </a:extLst>
            </p:cNvPr>
            <p:cNvSpPr txBox="1"/>
            <p:nvPr/>
          </p:nvSpPr>
          <p:spPr>
            <a:xfrm>
              <a:off x="1765101" y="3053057"/>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02</a:t>
              </a:r>
            </a:p>
          </p:txBody>
        </p:sp>
        <p:cxnSp>
          <p:nvCxnSpPr>
            <p:cNvPr id="47" name="Straight Connector 46">
              <a:extLst>
                <a:ext uri="{FF2B5EF4-FFF2-40B4-BE49-F238E27FC236}">
                  <a16:creationId xmlns:a16="http://schemas.microsoft.com/office/drawing/2014/main" id="{9B70FE88-256D-184A-AB88-D5F77C00825F}"/>
                </a:ext>
              </a:extLst>
            </p:cNvPr>
            <p:cNvCxnSpPr>
              <a:cxnSpLocks/>
            </p:cNvCxnSpPr>
            <p:nvPr/>
          </p:nvCxnSpPr>
          <p:spPr>
            <a:xfrm>
              <a:off x="1765101" y="3744901"/>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AA297F9-9E8F-FE26-B661-60318EFD4C1E}"/>
              </a:ext>
            </a:extLst>
          </p:cNvPr>
          <p:cNvGrpSpPr/>
          <p:nvPr/>
        </p:nvGrpSpPr>
        <p:grpSpPr>
          <a:xfrm>
            <a:off x="2853468" y="4712431"/>
            <a:ext cx="8889629" cy="1878937"/>
            <a:chOff x="2821661" y="4744515"/>
            <a:chExt cx="8889629" cy="1878937"/>
          </a:xfrm>
        </p:grpSpPr>
        <p:sp>
          <p:nvSpPr>
            <p:cNvPr id="48" name="Freeform 1">
              <a:extLst>
                <a:ext uri="{FF2B5EF4-FFF2-40B4-BE49-F238E27FC236}">
                  <a16:creationId xmlns:a16="http://schemas.microsoft.com/office/drawing/2014/main" id="{C73AD11B-9A33-5FE7-0D5E-EF52F41E9C5D}"/>
                </a:ext>
              </a:extLst>
            </p:cNvPr>
            <p:cNvSpPr>
              <a:spLocks noChangeArrowheads="1"/>
            </p:cNvSpPr>
            <p:nvPr/>
          </p:nvSpPr>
          <p:spPr bwMode="auto">
            <a:xfrm>
              <a:off x="7728060" y="4780391"/>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9" name="Freeform 1">
              <a:extLst>
                <a:ext uri="{FF2B5EF4-FFF2-40B4-BE49-F238E27FC236}">
                  <a16:creationId xmlns:a16="http://schemas.microsoft.com/office/drawing/2014/main" id="{D274E057-A2B9-3F9B-4400-6D01C31A5C5D}"/>
                </a:ext>
              </a:extLst>
            </p:cNvPr>
            <p:cNvSpPr>
              <a:spLocks noChangeArrowheads="1"/>
            </p:cNvSpPr>
            <p:nvPr/>
          </p:nvSpPr>
          <p:spPr bwMode="auto">
            <a:xfrm>
              <a:off x="3888479" y="4780391"/>
              <a:ext cx="7068279"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50" name="Freeform 243">
              <a:extLst>
                <a:ext uri="{FF2B5EF4-FFF2-40B4-BE49-F238E27FC236}">
                  <a16:creationId xmlns:a16="http://schemas.microsoft.com/office/drawing/2014/main" id="{8F32A125-DFB2-7ECD-AEEB-7690B00184CC}"/>
                </a:ext>
              </a:extLst>
            </p:cNvPr>
            <p:cNvSpPr>
              <a:spLocks noChangeArrowheads="1"/>
            </p:cNvSpPr>
            <p:nvPr/>
          </p:nvSpPr>
          <p:spPr bwMode="auto">
            <a:xfrm>
              <a:off x="2885829" y="4744515"/>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56" name="Rectángulo 548">
              <a:extLst>
                <a:ext uri="{FF2B5EF4-FFF2-40B4-BE49-F238E27FC236}">
                  <a16:creationId xmlns:a16="http://schemas.microsoft.com/office/drawing/2014/main" id="{9BDE457E-B55E-DE43-0583-8B32081F64FC}"/>
                </a:ext>
              </a:extLst>
            </p:cNvPr>
            <p:cNvSpPr/>
            <p:nvPr/>
          </p:nvSpPr>
          <p:spPr>
            <a:xfrm>
              <a:off x="5154415" y="5083736"/>
              <a:ext cx="6075059" cy="1173270"/>
            </a:xfrm>
            <a:prstGeom prst="rect">
              <a:avLst/>
            </a:prstGeom>
          </p:spPr>
          <p:txBody>
            <a:bodyPr wrap="square">
              <a:spAutoFit/>
            </a:bodyPr>
            <a:lstStyle/>
            <a:p>
              <a:pPr>
                <a:lnSpc>
                  <a:spcPts val="2140"/>
                </a:lnSpc>
              </a:pPr>
              <a:r>
                <a:rPr lang="en-US" sz="2100" dirty="0">
                  <a:solidFill>
                    <a:schemeClr val="bg1"/>
                  </a:solidFill>
                  <a:latin typeface="Calibri" panose="020F0502020204030204" pitchFamily="34" charset="0"/>
                  <a:ea typeface="Lato" charset="0"/>
                  <a:cs typeface="Calibri" panose="020F0502020204030204" pitchFamily="34" charset="0"/>
                </a:rPr>
                <a:t>Embed flexibility into your supply chain. For example, identify dual suppliers, develop alternative logistical networks and create alternative designs for your products to help you adapt more quickly. </a:t>
              </a:r>
            </a:p>
          </p:txBody>
        </p:sp>
        <p:sp>
          <p:nvSpPr>
            <p:cNvPr id="57" name="CuadroTexto 547">
              <a:extLst>
                <a:ext uri="{FF2B5EF4-FFF2-40B4-BE49-F238E27FC236}">
                  <a16:creationId xmlns:a16="http://schemas.microsoft.com/office/drawing/2014/main" id="{9E740083-7EC7-C49E-8152-72090802EF0D}"/>
                </a:ext>
              </a:extLst>
            </p:cNvPr>
            <p:cNvSpPr txBox="1"/>
            <p:nvPr/>
          </p:nvSpPr>
          <p:spPr>
            <a:xfrm>
              <a:off x="2821661" y="5618132"/>
              <a:ext cx="2164331" cy="461665"/>
            </a:xfrm>
            <a:prstGeom prst="rect">
              <a:avLst/>
            </a:prstGeom>
            <a:noFill/>
          </p:spPr>
          <p:txBody>
            <a:bodyPr wrap="square" rtlCol="0">
              <a:spAutoFit/>
            </a:bodyPr>
            <a:lstStyle/>
            <a:p>
              <a:pPr algn="ctr"/>
              <a:r>
                <a:rPr lang="en-GB" sz="2400" b="1" dirty="0">
                  <a:solidFill>
                    <a:schemeClr val="bg1"/>
                  </a:solidFill>
                  <a:ea typeface="Roboto" charset="0"/>
                  <a:cs typeface="Roboto" charset="0"/>
                </a:rPr>
                <a:t>Flexibility </a:t>
              </a:r>
            </a:p>
          </p:txBody>
        </p:sp>
        <p:sp>
          <p:nvSpPr>
            <p:cNvPr id="58" name="CuadroTexto 547">
              <a:extLst>
                <a:ext uri="{FF2B5EF4-FFF2-40B4-BE49-F238E27FC236}">
                  <a16:creationId xmlns:a16="http://schemas.microsoft.com/office/drawing/2014/main" id="{9CDD4E70-EE03-5268-47BB-99A26AA84F6F}"/>
                </a:ext>
              </a:extLst>
            </p:cNvPr>
            <p:cNvSpPr txBox="1"/>
            <p:nvPr/>
          </p:nvSpPr>
          <p:spPr>
            <a:xfrm>
              <a:off x="3017883" y="4877159"/>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03</a:t>
              </a:r>
            </a:p>
          </p:txBody>
        </p:sp>
        <p:cxnSp>
          <p:nvCxnSpPr>
            <p:cNvPr id="59" name="Straight Connector 58">
              <a:extLst>
                <a:ext uri="{FF2B5EF4-FFF2-40B4-BE49-F238E27FC236}">
                  <a16:creationId xmlns:a16="http://schemas.microsoft.com/office/drawing/2014/main" id="{CBC4A7A7-ADBA-FB1D-5DA1-F4CAB3BD747C}"/>
                </a:ext>
              </a:extLst>
            </p:cNvPr>
            <p:cNvCxnSpPr>
              <a:cxnSpLocks/>
            </p:cNvCxnSpPr>
            <p:nvPr/>
          </p:nvCxnSpPr>
          <p:spPr>
            <a:xfrm>
              <a:off x="3017883" y="5569003"/>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3880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507906-B691-4A93-B9D0-D2C36B6B3D06}"/>
              </a:ext>
            </a:extLst>
          </p:cNvPr>
          <p:cNvSpPr>
            <a:spLocks noGrp="1"/>
          </p:cNvSpPr>
          <p:nvPr>
            <p:ph type="body" sz="quarter" idx="18"/>
          </p:nvPr>
        </p:nvSpPr>
        <p:spPr>
          <a:xfrm>
            <a:off x="734714" y="1757011"/>
            <a:ext cx="5184823" cy="3867704"/>
          </a:xfrm>
        </p:spPr>
        <p:txBody>
          <a:bodyPr>
            <a:normAutofit/>
          </a:bodyPr>
          <a:lstStyle/>
          <a:p>
            <a:pPr marL="15875" indent="-15875"/>
            <a:r>
              <a:rPr lang="en-US" dirty="0"/>
              <a:t>The pairing of inflation and disruption is driving massive supply chain changes. The cycle of rising inflation requires a response that combines new technologies and the reskilling of people. This combination of human ingenuity and technology underpins a more resilient supply chain. It doesn’t just help companies manage inflation but can flex to support innovations that drive new sources of growth. </a:t>
            </a:r>
          </a:p>
          <a:p>
            <a:pPr marL="15875" indent="-15875"/>
            <a:endParaRPr lang="en-US" dirty="0"/>
          </a:p>
          <a:p>
            <a:pPr marL="15875" indent="-15875"/>
            <a:endParaRPr lang="en-US" dirty="0"/>
          </a:p>
          <a:p>
            <a:pPr marL="15875" indent="-15875"/>
            <a:endParaRPr lang="en-US" dirty="0"/>
          </a:p>
        </p:txBody>
      </p:sp>
      <p:sp>
        <p:nvSpPr>
          <p:cNvPr id="3" name="Text Placeholder 2">
            <a:extLst>
              <a:ext uri="{FF2B5EF4-FFF2-40B4-BE49-F238E27FC236}">
                <a16:creationId xmlns:a16="http://schemas.microsoft.com/office/drawing/2014/main" id="{90EF7F31-3645-D94D-BF50-FB7219574B4B}"/>
              </a:ext>
            </a:extLst>
          </p:cNvPr>
          <p:cNvSpPr>
            <a:spLocks noGrp="1"/>
          </p:cNvSpPr>
          <p:nvPr>
            <p:ph type="body" sz="quarter" idx="16"/>
          </p:nvPr>
        </p:nvSpPr>
        <p:spPr/>
        <p:txBody>
          <a:bodyPr>
            <a:normAutofit lnSpcReduction="10000"/>
          </a:bodyPr>
          <a:lstStyle/>
          <a:p>
            <a:r>
              <a:rPr lang="en-US" dirty="0"/>
              <a:t>Inflation and Disruption</a:t>
            </a:r>
          </a:p>
        </p:txBody>
      </p:sp>
      <p:pic>
        <p:nvPicPr>
          <p:cNvPr id="6" name="Picture 5">
            <a:extLst>
              <a:ext uri="{FF2B5EF4-FFF2-40B4-BE49-F238E27FC236}">
                <a16:creationId xmlns:a16="http://schemas.microsoft.com/office/drawing/2014/main" id="{B113A6DF-AE10-68FC-3760-2A5D28182498}"/>
              </a:ext>
            </a:extLst>
          </p:cNvPr>
          <p:cNvPicPr>
            <a:picLocks noChangeAspect="1"/>
          </p:cNvPicPr>
          <p:nvPr/>
        </p:nvPicPr>
        <p:blipFill rotWithShape="1">
          <a:blip r:embed="rId2"/>
          <a:srcRect l="9867" r="47711"/>
          <a:stretch/>
        </p:blipFill>
        <p:spPr>
          <a:xfrm>
            <a:off x="6026513" y="1"/>
            <a:ext cx="5430773" cy="6857999"/>
          </a:xfrm>
          <a:prstGeom prst="rect">
            <a:avLst/>
          </a:prstGeom>
        </p:spPr>
      </p:pic>
    </p:spTree>
    <p:extLst>
      <p:ext uri="{BB962C8B-B14F-4D97-AF65-F5344CB8AC3E}">
        <p14:creationId xmlns:p14="http://schemas.microsoft.com/office/powerpoint/2010/main" val="3056116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EF7E6-54EF-D685-B751-C1B17E57D6C8}"/>
              </a:ext>
            </a:extLst>
          </p:cNvPr>
          <p:cNvSpPr>
            <a:spLocks noGrp="1"/>
          </p:cNvSpPr>
          <p:nvPr>
            <p:ph type="body" sz="quarter" idx="17"/>
          </p:nvPr>
        </p:nvSpPr>
        <p:spPr/>
        <p:txBody>
          <a:bodyPr/>
          <a:lstStyle/>
          <a:p>
            <a:r>
              <a:rPr lang="en-US" dirty="0"/>
              <a:t>05</a:t>
            </a:r>
          </a:p>
        </p:txBody>
      </p:sp>
      <p:sp>
        <p:nvSpPr>
          <p:cNvPr id="5" name="Text Placeholder 4">
            <a:extLst>
              <a:ext uri="{FF2B5EF4-FFF2-40B4-BE49-F238E27FC236}">
                <a16:creationId xmlns:a16="http://schemas.microsoft.com/office/drawing/2014/main" id="{DED3C2CC-7449-ED06-E5B2-591DF20698A0}"/>
              </a:ext>
            </a:extLst>
          </p:cNvPr>
          <p:cNvSpPr>
            <a:spLocks noGrp="1"/>
          </p:cNvSpPr>
          <p:nvPr>
            <p:ph type="body" sz="quarter" idx="16"/>
          </p:nvPr>
        </p:nvSpPr>
        <p:spPr/>
        <p:txBody>
          <a:bodyPr/>
          <a:lstStyle/>
          <a:p>
            <a:r>
              <a:rPr lang="en-US" dirty="0"/>
              <a:t>Technological Crisis</a:t>
            </a:r>
          </a:p>
          <a:p>
            <a:endParaRPr lang="en-US" dirty="0"/>
          </a:p>
        </p:txBody>
      </p:sp>
    </p:spTree>
    <p:extLst>
      <p:ext uri="{BB962C8B-B14F-4D97-AF65-F5344CB8AC3E}">
        <p14:creationId xmlns:p14="http://schemas.microsoft.com/office/powerpoint/2010/main" val="3860951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094297"/>
            <a:ext cx="5105121" cy="4998157"/>
          </a:xfrm>
        </p:spPr>
        <p:txBody>
          <a:bodyPr>
            <a:normAutofit/>
          </a:bodyPr>
          <a:lstStyle/>
          <a:p>
            <a:pPr marL="12700" indent="-12700" algn="just">
              <a:lnSpc>
                <a:spcPts val="2280"/>
              </a:lnSpc>
              <a:spcBef>
                <a:spcPts val="0"/>
              </a:spcBef>
            </a:pPr>
            <a:r>
              <a:rPr lang="en-GB" sz="2200" dirty="0"/>
              <a:t>In</a:t>
            </a:r>
            <a:r>
              <a:rPr lang="en-GB" sz="2200" b="0" i="0" dirty="0">
                <a:effectLst/>
              </a:rPr>
              <a:t> today's tech-driven age, businesses heavily rely on technology to perform day-to-day functions. So, when that technology crashes, it can be devasting. </a:t>
            </a:r>
          </a:p>
          <a:p>
            <a:pPr marL="12700" indent="-12700" algn="just">
              <a:lnSpc>
                <a:spcPts val="2280"/>
              </a:lnSpc>
              <a:spcBef>
                <a:spcPts val="0"/>
              </a:spcBef>
            </a:pPr>
            <a:endParaRPr lang="en-GB" sz="2200" u="none" strike="noStrike" dirty="0">
              <a:hlinkClick r:id="rId2">
                <a:extLst>
                  <a:ext uri="{A12FA001-AC4F-418D-AE19-62706E023703}">
                    <ahyp:hlinkClr xmlns:ahyp="http://schemas.microsoft.com/office/drawing/2018/hyperlinkcolor" val="tx"/>
                  </a:ext>
                </a:extLst>
              </a:hlinkClick>
            </a:endParaRPr>
          </a:p>
          <a:p>
            <a:pPr marL="12700" indent="-12700" algn="just">
              <a:lnSpc>
                <a:spcPts val="2280"/>
              </a:lnSpc>
              <a:spcBef>
                <a:spcPts val="0"/>
              </a:spcBef>
            </a:pPr>
            <a:r>
              <a:rPr lang="en-GB" sz="2200" b="0" i="0" u="none" strike="noStrike" dirty="0">
                <a:effectLst/>
                <a:hlinkClick r:id="rId2">
                  <a:extLst>
                    <a:ext uri="{A12FA001-AC4F-418D-AE19-62706E023703}">
                      <ahyp:hlinkClr xmlns:ahyp="http://schemas.microsoft.com/office/drawing/2018/hyperlinkcolor" val="tx"/>
                    </a:ext>
                  </a:extLst>
                </a:hlinkClick>
              </a:rPr>
              <a:t>Ecommerce</a:t>
            </a:r>
            <a:r>
              <a:rPr lang="en-GB" sz="2200" b="0" i="0" dirty="0">
                <a:effectLst/>
              </a:rPr>
              <a:t> sites and software companies can lose millions of potential leads if their servers suddenly break. That's not only a huge loss of potential revenue, but it's also a major hit to the product or service's reputation. But how many companies fully prepare for cyberbreaches, systems failures, or social media attacks?</a:t>
            </a:r>
            <a:endParaRPr lang="en-US" sz="2200"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 name="TextBox 2">
            <a:extLst>
              <a:ext uri="{FF2B5EF4-FFF2-40B4-BE49-F238E27FC236}">
                <a16:creationId xmlns:a16="http://schemas.microsoft.com/office/drawing/2014/main" id="{2126062C-6F0D-9C45-20B2-7BBBC828B1AD}"/>
              </a:ext>
            </a:extLst>
          </p:cNvPr>
          <p:cNvSpPr txBox="1"/>
          <p:nvPr/>
        </p:nvSpPr>
        <p:spPr>
          <a:xfrm>
            <a:off x="7176976" y="170420"/>
            <a:ext cx="4710224" cy="5047536"/>
          </a:xfrm>
          <a:prstGeom prst="rect">
            <a:avLst/>
          </a:prstGeom>
          <a:noFill/>
        </p:spPr>
        <p:txBody>
          <a:bodyPr wrap="square">
            <a:spAutoFit/>
          </a:bodyPr>
          <a:lstStyle/>
          <a:p>
            <a:endParaRPr lang="en-GB" i="1" dirty="0">
              <a:solidFill>
                <a:srgbClr val="333333"/>
              </a:solidFill>
            </a:endParaRPr>
          </a:p>
          <a:p>
            <a:r>
              <a:rPr lang="en-GB" sz="2200" b="0" dirty="0">
                <a:solidFill>
                  <a:srgbClr val="333333"/>
                </a:solidFill>
                <a:effectLst/>
                <a:hlinkClick r:id="rId3"/>
              </a:rPr>
              <a:t>Freshfields Bruckhaus Deringer </a:t>
            </a:r>
            <a:r>
              <a:rPr lang="en-GB" sz="2200" b="0" dirty="0">
                <a:solidFill>
                  <a:srgbClr val="333333"/>
                </a:solidFill>
                <a:effectLst/>
              </a:rPr>
              <a:t>interviewed 102 crisis communications specialists who had worked on 2,000 significant reputational risk incidents in 80 countries. The findings are stark:</a:t>
            </a:r>
          </a:p>
          <a:p>
            <a:endParaRPr lang="en-GB" sz="2200" i="1" dirty="0">
              <a:solidFill>
                <a:srgbClr val="333333"/>
              </a:solidFill>
            </a:endParaRPr>
          </a:p>
          <a:p>
            <a:pPr marL="285750" indent="-285750">
              <a:buFont typeface="Arial" panose="020B0604020202020204" pitchFamily="34" charset="0"/>
              <a:buChar char="•"/>
            </a:pPr>
            <a:r>
              <a:rPr lang="en-GB" sz="2200" b="1" dirty="0">
                <a:solidFill>
                  <a:srgbClr val="333333"/>
                </a:solidFill>
                <a:effectLst/>
              </a:rPr>
              <a:t>Only one in five companies had ever simulated what a crisis might look like</a:t>
            </a:r>
          </a:p>
          <a:p>
            <a:pPr marL="285750" indent="-285750">
              <a:buFont typeface="Arial" panose="020B0604020202020204" pitchFamily="34" charset="0"/>
              <a:buChar char="•"/>
            </a:pPr>
            <a:r>
              <a:rPr lang="en-GB" sz="2200" b="1" dirty="0">
                <a:solidFill>
                  <a:srgbClr val="333333"/>
                </a:solidFill>
              </a:rPr>
              <a:t>F</a:t>
            </a:r>
            <a:r>
              <a:rPr lang="en-GB" sz="2200" b="1" dirty="0">
                <a:solidFill>
                  <a:srgbClr val="333333"/>
                </a:solidFill>
                <a:effectLst/>
              </a:rPr>
              <a:t>our in 10 had no plan at all</a:t>
            </a:r>
          </a:p>
          <a:p>
            <a:pPr marL="285750" indent="-285750">
              <a:buFont typeface="Arial" panose="020B0604020202020204" pitchFamily="34" charset="0"/>
              <a:buChar char="•"/>
            </a:pPr>
            <a:r>
              <a:rPr lang="en-GB" sz="2200" b="1" dirty="0">
                <a:solidFill>
                  <a:srgbClr val="333333"/>
                </a:solidFill>
                <a:effectLst/>
              </a:rPr>
              <a:t>53 percent of companies struck by crisis did not regain their previous share price</a:t>
            </a:r>
            <a:r>
              <a:rPr lang="en-GB" sz="2200" b="1" dirty="0">
                <a:solidFill>
                  <a:srgbClr val="333333"/>
                </a:solidFill>
                <a:effectLst/>
                <a:latin typeface="Georgia" panose="02040502050405020303" pitchFamily="18" charset="0"/>
              </a:rPr>
              <a:t>.</a:t>
            </a:r>
          </a:p>
          <a:p>
            <a:endParaRPr lang="en-IE" dirty="0"/>
          </a:p>
        </p:txBody>
      </p:sp>
    </p:spTree>
    <p:extLst>
      <p:ext uri="{BB962C8B-B14F-4D97-AF65-F5344CB8AC3E}">
        <p14:creationId xmlns:p14="http://schemas.microsoft.com/office/powerpoint/2010/main" val="492775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209320" y="217583"/>
            <a:ext cx="12192000" cy="1321764"/>
          </a:xfrm>
        </p:spPr>
        <p:txBody>
          <a:bodyPr>
            <a:normAutofit/>
          </a:bodyPr>
          <a:lstStyle/>
          <a:p>
            <a:r>
              <a:rPr lang="en-GB" dirty="0"/>
              <a:t>Preparing for Technology Crisis</a:t>
            </a:r>
          </a:p>
          <a:p>
            <a:endParaRPr lang="en-US" dirty="0"/>
          </a:p>
        </p:txBody>
      </p:sp>
      <p:sp>
        <p:nvSpPr>
          <p:cNvPr id="3" name="TextBox 2">
            <a:extLst>
              <a:ext uri="{FF2B5EF4-FFF2-40B4-BE49-F238E27FC236}">
                <a16:creationId xmlns:a16="http://schemas.microsoft.com/office/drawing/2014/main" id="{4B39CF25-42D9-ED17-2910-758971ED12DE}"/>
              </a:ext>
            </a:extLst>
          </p:cNvPr>
          <p:cNvSpPr txBox="1"/>
          <p:nvPr/>
        </p:nvSpPr>
        <p:spPr>
          <a:xfrm>
            <a:off x="416142" y="1539347"/>
            <a:ext cx="11359715" cy="4893647"/>
          </a:xfrm>
          <a:prstGeom prst="rect">
            <a:avLst/>
          </a:prstGeom>
          <a:noFill/>
        </p:spPr>
        <p:txBody>
          <a:bodyPr wrap="square">
            <a:spAutoFit/>
          </a:bodyPr>
          <a:lstStyle/>
          <a:p>
            <a:r>
              <a:rPr lang="en-GB" sz="2400" b="0" i="0" u="none" strike="noStrike" dirty="0">
                <a:solidFill>
                  <a:srgbClr val="000000"/>
                </a:solidFill>
                <a:effectLst/>
              </a:rPr>
              <a:t>Smaller businesses are arguably the most vulnerable to emergencies. In fact, more than 40 percent of small businesses never reopen following a disaster. </a:t>
            </a:r>
          </a:p>
          <a:p>
            <a:endParaRPr lang="en-GB" sz="2400" dirty="0">
              <a:solidFill>
                <a:srgbClr val="003891"/>
              </a:solidFill>
            </a:endParaRPr>
          </a:p>
          <a:p>
            <a:r>
              <a:rPr lang="en-GB" sz="2400" b="1" i="0" u="none" strike="noStrike" dirty="0">
                <a:solidFill>
                  <a:srgbClr val="F16924"/>
                </a:solidFill>
                <a:effectLst/>
              </a:rPr>
              <a:t>Preparing for technology crises requires several steps</a:t>
            </a:r>
            <a:r>
              <a:rPr lang="en-GB" sz="2400" b="1" i="0" dirty="0">
                <a:solidFill>
                  <a:srgbClr val="F16924"/>
                </a:solidFill>
                <a:effectLst/>
              </a:rPr>
              <a:t>.  </a:t>
            </a:r>
            <a:r>
              <a:rPr lang="en-GB" sz="2400" b="0" i="0" dirty="0">
                <a:solidFill>
                  <a:srgbClr val="333333"/>
                </a:solidFill>
                <a:effectLst/>
              </a:rPr>
              <a:t>Well-funded models, simulations, training and especially back-up communications technology – must all exist before crises hit.  </a:t>
            </a:r>
          </a:p>
          <a:p>
            <a:pPr marL="342900" indent="-342900">
              <a:buFont typeface="Arial" panose="020B0604020202020204" pitchFamily="34" charset="0"/>
              <a:buChar char="•"/>
            </a:pPr>
            <a:r>
              <a:rPr lang="en-GB" sz="2400" b="0" i="0" dirty="0">
                <a:solidFill>
                  <a:srgbClr val="333333"/>
                </a:solidFill>
                <a:effectLst/>
              </a:rPr>
              <a:t>Bandwidth, hardware and applications arrangements with providers should be pre-arranged.  </a:t>
            </a:r>
          </a:p>
          <a:p>
            <a:pPr marL="342900" indent="-342900">
              <a:buFont typeface="Arial" panose="020B0604020202020204" pitchFamily="34" charset="0"/>
              <a:buChar char="•"/>
            </a:pPr>
            <a:r>
              <a:rPr lang="en-GB" sz="2400" b="0" i="0" dirty="0">
                <a:solidFill>
                  <a:srgbClr val="333333"/>
                </a:solidFill>
                <a:effectLst/>
              </a:rPr>
              <a:t>Supply chains must be hardened and cybersecurity plans should extend to a remote access points.  The homes of executives and managers should be electronically “hardened” with VPNs, among other hardware and software.</a:t>
            </a:r>
          </a:p>
          <a:p>
            <a:endParaRPr lang="en-GB" sz="2400" dirty="0">
              <a:solidFill>
                <a:srgbClr val="333333"/>
              </a:solidFill>
            </a:endParaRPr>
          </a:p>
          <a:p>
            <a:r>
              <a:rPr lang="en-GB" sz="2400" b="0" i="0" dirty="0">
                <a:solidFill>
                  <a:srgbClr val="333333"/>
                </a:solidFill>
                <a:effectLst/>
              </a:rPr>
              <a:t>How many companies have made these investments? </a:t>
            </a:r>
            <a:endParaRPr lang="en-GB" sz="2100" b="0" i="0" dirty="0">
              <a:solidFill>
                <a:srgbClr val="191919"/>
              </a:solidFill>
              <a:effectLst/>
              <a:latin typeface="star-font"/>
            </a:endParaRPr>
          </a:p>
        </p:txBody>
      </p:sp>
    </p:spTree>
    <p:extLst>
      <p:ext uri="{BB962C8B-B14F-4D97-AF65-F5344CB8AC3E}">
        <p14:creationId xmlns:p14="http://schemas.microsoft.com/office/powerpoint/2010/main" val="1124234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AA783D-0FAB-184B-A303-16752059DB7E}"/>
              </a:ext>
            </a:extLst>
          </p:cNvPr>
          <p:cNvSpPr>
            <a:spLocks noGrp="1"/>
          </p:cNvSpPr>
          <p:nvPr>
            <p:ph type="body" sz="quarter" idx="18"/>
          </p:nvPr>
        </p:nvSpPr>
        <p:spPr>
          <a:xfrm>
            <a:off x="529760" y="1623459"/>
            <a:ext cx="6256052" cy="4980674"/>
          </a:xfrm>
        </p:spPr>
        <p:txBody>
          <a:bodyPr>
            <a:noAutofit/>
          </a:bodyPr>
          <a:lstStyle/>
          <a:p>
            <a:pPr marL="15875" indent="-15875"/>
            <a:r>
              <a:rPr lang="en-US" dirty="0">
                <a:solidFill>
                  <a:srgbClr val="616161"/>
                </a:solidFill>
              </a:rPr>
              <a:t>Power outages can lead to business disruption and hit at any moment. Infrastructure testing and emergency protocols can help with business continuity when the lights go down. Electric power is one of the most important resources to protect when it comes to critical infrastructure. Power loss is something virtually every business could face at some time, and the results can be disastrous. </a:t>
            </a:r>
          </a:p>
          <a:p>
            <a:pPr marL="15875" indent="-15875"/>
            <a:endParaRPr lang="en-US" dirty="0">
              <a:solidFill>
                <a:srgbClr val="616161"/>
              </a:solidFill>
            </a:endParaRPr>
          </a:p>
          <a:p>
            <a:pPr marL="15875" indent="-15875"/>
            <a:r>
              <a:rPr lang="en-US" dirty="0">
                <a:solidFill>
                  <a:srgbClr val="616161"/>
                </a:solidFill>
              </a:rPr>
              <a:t>A power outage business continuity plan must be included in an </a:t>
            </a:r>
            <a:r>
              <a:rPr lang="en-US" dirty="0" err="1">
                <a:solidFill>
                  <a:srgbClr val="616161"/>
                </a:solidFill>
              </a:rPr>
              <a:t>organisation's</a:t>
            </a:r>
            <a:r>
              <a:rPr lang="en-US" dirty="0">
                <a:solidFill>
                  <a:srgbClr val="616161"/>
                </a:solidFill>
              </a:rPr>
              <a:t> incident response protocols. </a:t>
            </a:r>
            <a:r>
              <a:rPr lang="en-US" dirty="0" err="1">
                <a:solidFill>
                  <a:srgbClr val="616161"/>
                </a:solidFill>
              </a:rPr>
              <a:t>Organisations</a:t>
            </a:r>
            <a:r>
              <a:rPr lang="en-US" dirty="0">
                <a:solidFill>
                  <a:srgbClr val="616161"/>
                </a:solidFill>
              </a:rPr>
              <a:t> can also take various measures to </a:t>
            </a:r>
            <a:r>
              <a:rPr lang="en-US" dirty="0" err="1">
                <a:solidFill>
                  <a:srgbClr val="616161"/>
                </a:solidFill>
              </a:rPr>
              <a:t>minimise</a:t>
            </a:r>
            <a:r>
              <a:rPr lang="en-US" dirty="0">
                <a:solidFill>
                  <a:srgbClr val="616161"/>
                </a:solidFill>
              </a:rPr>
              <a:t> the likelihood of power outages, such as infrastructure testing and ensuring ample backup power supply access.</a:t>
            </a:r>
          </a:p>
        </p:txBody>
      </p:sp>
      <p:pic>
        <p:nvPicPr>
          <p:cNvPr id="4" name="Picture 3">
            <a:extLst>
              <a:ext uri="{FF2B5EF4-FFF2-40B4-BE49-F238E27FC236}">
                <a16:creationId xmlns:a16="http://schemas.microsoft.com/office/drawing/2014/main" id="{707C17FA-5953-40E9-A600-2DDD855C1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746" r="25746"/>
          <a:stretch/>
        </p:blipFill>
        <p:spPr>
          <a:xfrm>
            <a:off x="7182132" y="-27166"/>
            <a:ext cx="5009868" cy="6885166"/>
          </a:xfrm>
          <a:prstGeom prst="rect">
            <a:avLst/>
          </a:prstGeom>
        </p:spPr>
      </p:pic>
      <p:sp>
        <p:nvSpPr>
          <p:cNvPr id="6" name="Text Placeholder 5">
            <a:extLst>
              <a:ext uri="{FF2B5EF4-FFF2-40B4-BE49-F238E27FC236}">
                <a16:creationId xmlns:a16="http://schemas.microsoft.com/office/drawing/2014/main" id="{BA20163E-1FDA-EE53-7C8A-452BE66C8E49}"/>
              </a:ext>
            </a:extLst>
          </p:cNvPr>
          <p:cNvSpPr>
            <a:spLocks noGrp="1"/>
          </p:cNvSpPr>
          <p:nvPr>
            <p:ph type="body" sz="quarter" idx="16"/>
          </p:nvPr>
        </p:nvSpPr>
        <p:spPr/>
        <p:txBody>
          <a:bodyPr>
            <a:normAutofit lnSpcReduction="10000"/>
          </a:bodyPr>
          <a:lstStyle/>
          <a:p>
            <a:r>
              <a:rPr lang="en-US" dirty="0"/>
              <a:t>Power Outage</a:t>
            </a:r>
          </a:p>
          <a:p>
            <a:endParaRPr lang="en-US" dirty="0"/>
          </a:p>
        </p:txBody>
      </p:sp>
    </p:spTree>
    <p:extLst>
      <p:ext uri="{BB962C8B-B14F-4D97-AF65-F5344CB8AC3E}">
        <p14:creationId xmlns:p14="http://schemas.microsoft.com/office/powerpoint/2010/main" val="4005883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B9DF7D-174E-49D7-A50C-9283B3F47708}"/>
              </a:ext>
            </a:extLst>
          </p:cNvPr>
          <p:cNvSpPr>
            <a:spLocks noGrp="1"/>
          </p:cNvSpPr>
          <p:nvPr>
            <p:ph type="body" sz="quarter" idx="18"/>
          </p:nvPr>
        </p:nvSpPr>
        <p:spPr/>
        <p:txBody>
          <a:bodyPr>
            <a:noAutofit/>
          </a:bodyPr>
          <a:lstStyle/>
          <a:p>
            <a:pPr marL="15875" indent="-15875" algn="just"/>
            <a:r>
              <a:rPr lang="en-US" dirty="0"/>
              <a:t>Business continuity and disaster recovery (BCDR) and </a:t>
            </a:r>
            <a:r>
              <a:rPr lang="en-US" dirty="0" err="1"/>
              <a:t>organisational</a:t>
            </a:r>
            <a:r>
              <a:rPr lang="en-US" dirty="0"/>
              <a:t> resiliency plans typically include strategies for power outages response and necessary resources. These include local backup power systems, spare power supplies for equipment racks and devices, spare power cables, power connectors and spare power outlets.</a:t>
            </a:r>
          </a:p>
          <a:p>
            <a:pPr marL="15875" indent="-15875" algn="just"/>
            <a:endParaRPr lang="en-US" dirty="0"/>
          </a:p>
          <a:p>
            <a:pPr marL="15875" indent="-15875" algn="just"/>
            <a:r>
              <a:rPr lang="en-US" b="1" dirty="0">
                <a:solidFill>
                  <a:srgbClr val="B41F7A"/>
                </a:solidFill>
              </a:rPr>
              <a:t>The building infrastructure should be periodically inspected </a:t>
            </a:r>
          </a:p>
          <a:p>
            <a:pPr marL="15875" indent="-15875" algn="just"/>
            <a:r>
              <a:rPr lang="en-US" b="1" dirty="0">
                <a:solidFill>
                  <a:srgbClr val="B41F7A"/>
                </a:solidFill>
              </a:rPr>
              <a:t>for power protection equipment, including the following:</a:t>
            </a:r>
          </a:p>
          <a:p>
            <a:pPr marL="15875" indent="-15875" algn="just"/>
            <a:endParaRPr lang="en-US" dirty="0"/>
          </a:p>
          <a:p>
            <a:pPr marL="317500" indent="-317500" algn="just">
              <a:buClr>
                <a:srgbClr val="F16924"/>
              </a:buClr>
              <a:buFont typeface="Arial" panose="020B0604020202020204" pitchFamily="34" charset="0"/>
              <a:buChar char="•"/>
            </a:pPr>
            <a:r>
              <a:rPr lang="en-US" dirty="0"/>
              <a:t>lightning arrestors;</a:t>
            </a:r>
          </a:p>
          <a:p>
            <a:pPr marL="317500" indent="-317500" algn="just">
              <a:buClr>
                <a:srgbClr val="F16924"/>
              </a:buClr>
              <a:buFont typeface="Arial" panose="020B0604020202020204" pitchFamily="34" charset="0"/>
              <a:buChar char="•"/>
            </a:pPr>
            <a:r>
              <a:rPr lang="en-US" dirty="0"/>
              <a:t>power conditioners;</a:t>
            </a:r>
          </a:p>
          <a:p>
            <a:pPr marL="317500" indent="-317500" algn="just">
              <a:buClr>
                <a:srgbClr val="F16924"/>
              </a:buClr>
              <a:buFont typeface="Arial" panose="020B0604020202020204" pitchFamily="34" charset="0"/>
              <a:buChar char="•"/>
            </a:pPr>
            <a:r>
              <a:rPr lang="en-US" dirty="0"/>
              <a:t>surge suppressors;</a:t>
            </a:r>
          </a:p>
          <a:p>
            <a:pPr marL="317500" indent="-317500" algn="just">
              <a:buClr>
                <a:srgbClr val="F16924"/>
              </a:buClr>
              <a:buFont typeface="Arial" panose="020B0604020202020204" pitchFamily="34" charset="0"/>
              <a:buChar char="•"/>
            </a:pPr>
            <a:r>
              <a:rPr lang="en-US" dirty="0"/>
              <a:t>diverse cable routing in vertical and horizontal raceways and cable paths;</a:t>
            </a:r>
          </a:p>
          <a:p>
            <a:pPr marL="317500" indent="-317500" algn="just">
              <a:buClr>
                <a:srgbClr val="F16924"/>
              </a:buClr>
              <a:buFont typeface="Arial" panose="020B0604020202020204" pitchFamily="34" charset="0"/>
              <a:buChar char="•"/>
            </a:pPr>
            <a:r>
              <a:rPr lang="en-US" dirty="0"/>
              <a:t>diverse power cable routing into the building; and</a:t>
            </a:r>
          </a:p>
          <a:p>
            <a:pPr marL="317500" indent="-317500" algn="just">
              <a:buClr>
                <a:srgbClr val="F16924"/>
              </a:buClr>
              <a:buFont typeface="Arial" panose="020B0604020202020204" pitchFamily="34" charset="0"/>
              <a:buChar char="•"/>
            </a:pPr>
            <a:r>
              <a:rPr lang="en-US" dirty="0"/>
              <a:t>service from two different utility power substations.</a:t>
            </a:r>
          </a:p>
        </p:txBody>
      </p:sp>
      <p:sp>
        <p:nvSpPr>
          <p:cNvPr id="5" name="Text Placeholder 4">
            <a:extLst>
              <a:ext uri="{FF2B5EF4-FFF2-40B4-BE49-F238E27FC236}">
                <a16:creationId xmlns:a16="http://schemas.microsoft.com/office/drawing/2014/main" id="{34DCC540-5E25-69C8-0CD7-92F4DB5F9AE4}"/>
              </a:ext>
            </a:extLst>
          </p:cNvPr>
          <p:cNvSpPr>
            <a:spLocks noGrp="1"/>
          </p:cNvSpPr>
          <p:nvPr>
            <p:ph type="body" sz="quarter" idx="16"/>
          </p:nvPr>
        </p:nvSpPr>
        <p:spPr/>
        <p:txBody>
          <a:bodyPr>
            <a:normAutofit lnSpcReduction="10000"/>
          </a:bodyPr>
          <a:lstStyle/>
          <a:p>
            <a:r>
              <a:rPr lang="en-US" dirty="0" err="1"/>
              <a:t>Minimising</a:t>
            </a:r>
            <a:r>
              <a:rPr lang="en-US" dirty="0"/>
              <a:t> business disruption from power outages</a:t>
            </a:r>
          </a:p>
          <a:p>
            <a:endParaRPr lang="en-US" dirty="0"/>
          </a:p>
        </p:txBody>
      </p:sp>
      <p:grpSp>
        <p:nvGrpSpPr>
          <p:cNvPr id="6" name="Group 5">
            <a:extLst>
              <a:ext uri="{FF2B5EF4-FFF2-40B4-BE49-F238E27FC236}">
                <a16:creationId xmlns:a16="http://schemas.microsoft.com/office/drawing/2014/main" id="{36407E10-1BC2-CDDA-8D3D-1BC6D99C361B}"/>
              </a:ext>
            </a:extLst>
          </p:cNvPr>
          <p:cNvGrpSpPr/>
          <p:nvPr/>
        </p:nvGrpSpPr>
        <p:grpSpPr>
          <a:xfrm>
            <a:off x="10018133" y="4574465"/>
            <a:ext cx="1585288" cy="1585703"/>
            <a:chOff x="10376768" y="3823816"/>
            <a:chExt cx="923646" cy="923888"/>
          </a:xfrm>
          <a:solidFill>
            <a:srgbClr val="616161"/>
          </a:solidFill>
        </p:grpSpPr>
        <p:sp>
          <p:nvSpPr>
            <p:cNvPr id="7" name="Freeform 6">
              <a:extLst>
                <a:ext uri="{FF2B5EF4-FFF2-40B4-BE49-F238E27FC236}">
                  <a16:creationId xmlns:a16="http://schemas.microsoft.com/office/drawing/2014/main" id="{B8D43867-2570-7597-A086-3FA9F2948EE2}"/>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 name="Graphic 2">
              <a:extLst>
                <a:ext uri="{FF2B5EF4-FFF2-40B4-BE49-F238E27FC236}">
                  <a16:creationId xmlns:a16="http://schemas.microsoft.com/office/drawing/2014/main" id="{A5743004-203A-2EB9-CD06-C0EEFB543B7E}"/>
                </a:ext>
              </a:extLst>
            </p:cNvPr>
            <p:cNvGrpSpPr/>
            <p:nvPr/>
          </p:nvGrpSpPr>
          <p:grpSpPr>
            <a:xfrm>
              <a:off x="10376768" y="3823816"/>
              <a:ext cx="923646" cy="923888"/>
              <a:chOff x="10376768" y="3823816"/>
              <a:chExt cx="923646" cy="923888"/>
            </a:xfrm>
            <a:grpFill/>
          </p:grpSpPr>
          <p:sp>
            <p:nvSpPr>
              <p:cNvPr id="9" name="Freeform 8">
                <a:extLst>
                  <a:ext uri="{FF2B5EF4-FFF2-40B4-BE49-F238E27FC236}">
                    <a16:creationId xmlns:a16="http://schemas.microsoft.com/office/drawing/2014/main" id="{A8DCBAA7-9921-692C-A114-08877887FBCF}"/>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99ADB1FF-8FCB-A668-2C27-ECA10026A392}"/>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BF9769C7-2EA7-67B3-6F75-6097BD983879}"/>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453416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E205F44-3781-31BC-65B4-721AC71E22A3}"/>
              </a:ext>
            </a:extLst>
          </p:cNvPr>
          <p:cNvSpPr>
            <a:spLocks noGrp="1"/>
          </p:cNvSpPr>
          <p:nvPr>
            <p:ph type="body" sz="quarter" idx="18"/>
          </p:nvPr>
        </p:nvSpPr>
        <p:spPr>
          <a:xfrm>
            <a:off x="734714" y="1757011"/>
            <a:ext cx="5941218" cy="3867704"/>
          </a:xfrm>
        </p:spPr>
        <p:txBody>
          <a:bodyPr/>
          <a:lstStyle/>
          <a:p>
            <a:r>
              <a:rPr lang="en-US" b="1" dirty="0"/>
              <a:t>Impact of cyber attack on a business</a:t>
            </a:r>
          </a:p>
          <a:p>
            <a:endParaRPr lang="en-US" dirty="0"/>
          </a:p>
          <a:p>
            <a:pPr marL="15875" indent="-15875"/>
            <a:r>
              <a:rPr lang="en-US" dirty="0"/>
              <a:t>A successful cyber attack can cause major damage to the business. It can affect the bottom line, as well as the business' standing and consumer trust. The impact of a security breach can be broadly divided into three categories: financial, reputational and legal.</a:t>
            </a:r>
          </a:p>
          <a:p>
            <a:endParaRPr lang="en-US" dirty="0"/>
          </a:p>
        </p:txBody>
      </p:sp>
      <p:sp>
        <p:nvSpPr>
          <p:cNvPr id="5" name="Text Placeholder 4">
            <a:extLst>
              <a:ext uri="{FF2B5EF4-FFF2-40B4-BE49-F238E27FC236}">
                <a16:creationId xmlns:a16="http://schemas.microsoft.com/office/drawing/2014/main" id="{D3CEA668-86DD-73F9-FD15-AC0A21EB5085}"/>
              </a:ext>
            </a:extLst>
          </p:cNvPr>
          <p:cNvSpPr>
            <a:spLocks noGrp="1"/>
          </p:cNvSpPr>
          <p:nvPr>
            <p:ph type="body" sz="quarter" idx="16"/>
          </p:nvPr>
        </p:nvSpPr>
        <p:spPr/>
        <p:txBody>
          <a:bodyPr>
            <a:normAutofit lnSpcReduction="10000"/>
          </a:bodyPr>
          <a:lstStyle/>
          <a:p>
            <a:r>
              <a:rPr lang="en-US" dirty="0"/>
              <a:t>Cyber security</a:t>
            </a:r>
          </a:p>
          <a:p>
            <a:endParaRPr lang="en-US" dirty="0"/>
          </a:p>
        </p:txBody>
      </p:sp>
      <p:pic>
        <p:nvPicPr>
          <p:cNvPr id="12" name="Picture 11">
            <a:extLst>
              <a:ext uri="{FF2B5EF4-FFF2-40B4-BE49-F238E27FC236}">
                <a16:creationId xmlns:a16="http://schemas.microsoft.com/office/drawing/2014/main" id="{B500EF14-8346-95DD-FF1C-D6F7EADA34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962" r="5200"/>
          <a:stretch/>
        </p:blipFill>
        <p:spPr>
          <a:xfrm>
            <a:off x="6675932" y="0"/>
            <a:ext cx="4781354" cy="6858000"/>
          </a:xfrm>
          <a:prstGeom prst="rect">
            <a:avLst/>
          </a:prstGeom>
        </p:spPr>
      </p:pic>
    </p:spTree>
    <p:extLst>
      <p:ext uri="{BB962C8B-B14F-4D97-AF65-F5344CB8AC3E}">
        <p14:creationId xmlns:p14="http://schemas.microsoft.com/office/powerpoint/2010/main" val="2578762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209320" y="217583"/>
            <a:ext cx="12192000" cy="1321764"/>
          </a:xfrm>
        </p:spPr>
        <p:txBody>
          <a:bodyPr>
            <a:normAutofit/>
          </a:bodyPr>
          <a:lstStyle/>
          <a:p>
            <a:r>
              <a:rPr lang="en-GB" dirty="0"/>
              <a:t>Cybercrime tops list of external fraud threats faced by businesses globally - PwC</a:t>
            </a:r>
          </a:p>
          <a:p>
            <a:endParaRPr lang="en-US" dirty="0"/>
          </a:p>
        </p:txBody>
      </p:sp>
      <p:sp>
        <p:nvSpPr>
          <p:cNvPr id="3" name="TextBox 2">
            <a:extLst>
              <a:ext uri="{FF2B5EF4-FFF2-40B4-BE49-F238E27FC236}">
                <a16:creationId xmlns:a16="http://schemas.microsoft.com/office/drawing/2014/main" id="{4B39CF25-42D9-ED17-2910-758971ED12DE}"/>
              </a:ext>
            </a:extLst>
          </p:cNvPr>
          <p:cNvSpPr txBox="1"/>
          <p:nvPr/>
        </p:nvSpPr>
        <p:spPr>
          <a:xfrm>
            <a:off x="416142" y="1539347"/>
            <a:ext cx="11359715" cy="5262979"/>
          </a:xfrm>
          <a:prstGeom prst="rect">
            <a:avLst/>
          </a:prstGeom>
          <a:noFill/>
        </p:spPr>
        <p:txBody>
          <a:bodyPr wrap="square">
            <a:spAutoFit/>
          </a:bodyPr>
          <a:lstStyle/>
          <a:p>
            <a:r>
              <a:rPr lang="en-GB" sz="2100" b="0" i="0" dirty="0">
                <a:solidFill>
                  <a:srgbClr val="191919"/>
                </a:solidFill>
                <a:effectLst/>
                <a:latin typeface="Noto Serif JP"/>
              </a:rPr>
              <a:t>The PwC Global Economic Crime and Fraud Survey </a:t>
            </a:r>
            <a:r>
              <a:rPr lang="en-GB" sz="2100" dirty="0">
                <a:solidFill>
                  <a:srgbClr val="191919"/>
                </a:solidFill>
                <a:latin typeface="Noto Serif JP"/>
              </a:rPr>
              <a:t>spans </a:t>
            </a:r>
            <a:r>
              <a:rPr lang="en-GB" sz="2100" b="0" i="0" dirty="0">
                <a:solidFill>
                  <a:srgbClr val="191919"/>
                </a:solidFill>
                <a:effectLst/>
                <a:latin typeface="Noto Serif JP"/>
              </a:rPr>
              <a:t>1,296 executives from 53 countries  and looks at the threat of fraud, the cost of fraud and what companies need to do to develop stronger responses. It found that </a:t>
            </a:r>
          </a:p>
          <a:p>
            <a:pPr marL="342900" indent="-342900">
              <a:buFont typeface="Arial" panose="020B0604020202020204" pitchFamily="34" charset="0"/>
              <a:buChar char="•"/>
            </a:pPr>
            <a:r>
              <a:rPr lang="en-GB" sz="2100" b="0" i="0" dirty="0">
                <a:solidFill>
                  <a:srgbClr val="191919"/>
                </a:solidFill>
                <a:effectLst/>
                <a:latin typeface="star-font"/>
              </a:rPr>
              <a:t>half of firms have experienced fraud or financial crime in past two years</a:t>
            </a:r>
          </a:p>
          <a:p>
            <a:pPr marL="342900" indent="-342900">
              <a:buFont typeface="Arial" panose="020B0604020202020204" pitchFamily="34" charset="0"/>
              <a:buChar char="•"/>
            </a:pPr>
            <a:r>
              <a:rPr lang="en-GB" sz="2100" b="0" i="0" dirty="0">
                <a:solidFill>
                  <a:srgbClr val="191919"/>
                </a:solidFill>
                <a:effectLst/>
                <a:latin typeface="Noto Serif JP"/>
              </a:rPr>
              <a:t>of those companies encountering fraud, 70% said there were new incidents of fraud as a result of the disruptions caused by Covid-19. </a:t>
            </a:r>
            <a:endParaRPr lang="en-GB" sz="2100" dirty="0">
              <a:solidFill>
                <a:srgbClr val="191919"/>
              </a:solidFill>
              <a:latin typeface="Noto Serif JP"/>
            </a:endParaRPr>
          </a:p>
          <a:p>
            <a:pPr marL="342900" indent="-342900">
              <a:buFont typeface="Arial" panose="020B0604020202020204" pitchFamily="34" charset="0"/>
              <a:buChar char="•"/>
            </a:pPr>
            <a:r>
              <a:rPr lang="en-GB" sz="2100" b="0" i="0" dirty="0">
                <a:solidFill>
                  <a:srgbClr val="191919"/>
                </a:solidFill>
                <a:effectLst/>
                <a:latin typeface="Noto Serif JP"/>
              </a:rPr>
              <a:t>as attacks become more sophisticated and more frequent, external fraudsters are posing a larger risk to organisations than before. </a:t>
            </a:r>
          </a:p>
          <a:p>
            <a:endParaRPr lang="en-GB" sz="1000" dirty="0">
              <a:solidFill>
                <a:srgbClr val="191919"/>
              </a:solidFill>
              <a:latin typeface="Noto Serif JP"/>
            </a:endParaRPr>
          </a:p>
          <a:p>
            <a:pPr algn="l"/>
            <a:r>
              <a:rPr lang="en-GB" sz="2100" b="1" i="0" dirty="0">
                <a:solidFill>
                  <a:srgbClr val="F16924"/>
                </a:solidFill>
                <a:effectLst/>
                <a:latin typeface="Noto Serif JP"/>
              </a:rPr>
              <a:t>Rapid shift</a:t>
            </a:r>
          </a:p>
          <a:p>
            <a:pPr algn="l"/>
            <a:r>
              <a:rPr lang="en-GB" sz="2100" b="0" i="0" dirty="0">
                <a:solidFill>
                  <a:srgbClr val="191919"/>
                </a:solidFill>
                <a:effectLst/>
                <a:latin typeface="Noto Serif JP"/>
              </a:rPr>
              <a:t>Cybercrime overtook customer fraud in this year’s survey as the most common type of fraud by an external perpetrator experienced by organisations, with the rapid shift to digital over the past two years also opening companies up to more risk. The highest incidence of cyberattack was in the tech, media and telecoms businesses, with two-thirds of respondents from this sector saying they had experienced some form of fraud. </a:t>
            </a:r>
            <a:r>
              <a:rPr lang="en-GB" sz="2100" dirty="0">
                <a:solidFill>
                  <a:srgbClr val="191919"/>
                </a:solidFill>
                <a:latin typeface="Noto Serif JP"/>
              </a:rPr>
              <a:t>B</a:t>
            </a:r>
            <a:r>
              <a:rPr lang="en-GB" sz="2100" b="0" i="0" dirty="0">
                <a:solidFill>
                  <a:srgbClr val="191919"/>
                </a:solidFill>
                <a:effectLst/>
                <a:latin typeface="Noto Serif JP"/>
              </a:rPr>
              <a:t>usinesses have seen a rise in ransomware and phishing attacks. </a:t>
            </a:r>
          </a:p>
          <a:p>
            <a:pPr algn="l"/>
            <a:r>
              <a:rPr lang="en-GB" sz="2100" dirty="0">
                <a:hlinkClick r:id="rId2"/>
              </a:rPr>
              <a:t>Cybercrime tops list of external fraud threats faced by businesses globally - PwC – The Irish Times</a:t>
            </a:r>
            <a:endParaRPr lang="en-GB" sz="2100" b="0" i="0" dirty="0">
              <a:solidFill>
                <a:srgbClr val="191919"/>
              </a:solidFill>
              <a:effectLst/>
              <a:latin typeface="star-font"/>
            </a:endParaRPr>
          </a:p>
        </p:txBody>
      </p:sp>
    </p:spTree>
    <p:extLst>
      <p:ext uri="{BB962C8B-B14F-4D97-AF65-F5344CB8AC3E}">
        <p14:creationId xmlns:p14="http://schemas.microsoft.com/office/powerpoint/2010/main" val="245808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A4D6A2-7712-A54D-8449-3677F1929D09}"/>
              </a:ext>
            </a:extLst>
          </p:cNvPr>
          <p:cNvSpPr>
            <a:spLocks noGrp="1"/>
          </p:cNvSpPr>
          <p:nvPr>
            <p:ph type="body" sz="quarter" idx="18"/>
          </p:nvPr>
        </p:nvSpPr>
        <p:spPr>
          <a:xfrm>
            <a:off x="734714" y="2116774"/>
            <a:ext cx="4983180" cy="3867704"/>
          </a:xfrm>
        </p:spPr>
        <p:txBody>
          <a:bodyPr>
            <a:normAutofit/>
          </a:bodyPr>
          <a:lstStyle/>
          <a:p>
            <a:pPr marL="342900" lvl="0" indent="-342900">
              <a:buClr>
                <a:srgbClr val="EDA13E"/>
              </a:buClr>
              <a:buFont typeface="Arial" panose="020B0604020202020204" pitchFamily="34" charset="0"/>
              <a:buChar char="•"/>
            </a:pPr>
            <a:r>
              <a:rPr lang="en-US" b="1" dirty="0"/>
              <a:t>Natural crisis </a:t>
            </a:r>
            <a:r>
              <a:rPr lang="en-US" dirty="0"/>
              <a:t>– increasingly common due to climate change e.g., extreme weather incidents, biohazards e.g. COVID-19</a:t>
            </a:r>
          </a:p>
          <a:p>
            <a:pPr marL="342900" lvl="0" indent="-342900">
              <a:buClr>
                <a:srgbClr val="EDA13E"/>
              </a:buClr>
              <a:buFont typeface="Arial" panose="020B0604020202020204" pitchFamily="34" charset="0"/>
              <a:buChar char="•"/>
            </a:pPr>
            <a:r>
              <a:rPr lang="en-US" b="1" dirty="0"/>
              <a:t>Financial crisis </a:t>
            </a:r>
            <a:r>
              <a:rPr lang="en-US" dirty="0"/>
              <a:t>- Weakening economy and calamities</a:t>
            </a:r>
          </a:p>
          <a:p>
            <a:pPr marL="342900" lvl="0" indent="-342900">
              <a:buClr>
                <a:srgbClr val="EDA13E"/>
              </a:buClr>
              <a:buFont typeface="Arial" panose="020B0604020202020204" pitchFamily="34" charset="0"/>
              <a:buChar char="•"/>
            </a:pPr>
            <a:r>
              <a:rPr lang="en-US" dirty="0"/>
              <a:t>The uncertainties that arise from the </a:t>
            </a:r>
            <a:r>
              <a:rPr lang="en-US" b="1" dirty="0"/>
              <a:t>market environment e.g., supply chains </a:t>
            </a:r>
          </a:p>
          <a:p>
            <a:pPr marL="342900" lvl="0" indent="-342900">
              <a:buClr>
                <a:srgbClr val="EDA13E"/>
              </a:buClr>
              <a:buFont typeface="Arial" panose="020B0604020202020204" pitchFamily="34" charset="0"/>
              <a:buChar char="•"/>
            </a:pPr>
            <a:r>
              <a:rPr lang="en-US" b="1" dirty="0"/>
              <a:t>Technological crisis </a:t>
            </a:r>
            <a:r>
              <a:rPr lang="en-US" dirty="0"/>
              <a:t>- Technology related issues such as power outage or cyber attacks</a:t>
            </a:r>
          </a:p>
        </p:txBody>
      </p:sp>
      <p:pic>
        <p:nvPicPr>
          <p:cNvPr id="7" name="Picture Placeholder 6">
            <a:extLst>
              <a:ext uri="{FF2B5EF4-FFF2-40B4-BE49-F238E27FC236}">
                <a16:creationId xmlns:a16="http://schemas.microsoft.com/office/drawing/2014/main" id="{69F5BD3E-92D6-DD41-A9D9-9E857A326465}"/>
              </a:ext>
            </a:extLst>
          </p:cNvPr>
          <p:cNvPicPr>
            <a:picLocks noGrp="1" noChangeAspect="1"/>
          </p:cNvPicPr>
          <p:nvPr>
            <p:ph type="pic" sz="quarter" idx="10"/>
          </p:nvPr>
        </p:nvPicPr>
        <p:blipFill>
          <a:blip r:embed="rId2"/>
          <a:srcRect t="4034" b="4034"/>
          <a:stretch>
            <a:fillRect/>
          </a:stretch>
        </p:blipFill>
        <p:spPr/>
      </p:pic>
      <p:sp>
        <p:nvSpPr>
          <p:cNvPr id="9" name="Text Placeholder 8">
            <a:extLst>
              <a:ext uri="{FF2B5EF4-FFF2-40B4-BE49-F238E27FC236}">
                <a16:creationId xmlns:a16="http://schemas.microsoft.com/office/drawing/2014/main" id="{E6740F16-F2AF-3904-A21A-993164935F1A}"/>
              </a:ext>
            </a:extLst>
          </p:cNvPr>
          <p:cNvSpPr>
            <a:spLocks noGrp="1"/>
          </p:cNvSpPr>
          <p:nvPr>
            <p:ph type="body" sz="quarter" idx="16"/>
          </p:nvPr>
        </p:nvSpPr>
        <p:spPr>
          <a:xfrm>
            <a:off x="683724" y="323996"/>
            <a:ext cx="5085159" cy="1260779"/>
          </a:xfrm>
        </p:spPr>
        <p:txBody>
          <a:bodyPr>
            <a:normAutofit/>
          </a:bodyPr>
          <a:lstStyle/>
          <a:p>
            <a:r>
              <a:rPr lang="en-US" dirty="0"/>
              <a:t>4 types of crisis from external sources…</a:t>
            </a:r>
          </a:p>
          <a:p>
            <a:endParaRPr lang="en-US" dirty="0"/>
          </a:p>
        </p:txBody>
      </p:sp>
      <p:sp>
        <p:nvSpPr>
          <p:cNvPr id="10" name="Rectangle 9">
            <a:extLst>
              <a:ext uri="{FF2B5EF4-FFF2-40B4-BE49-F238E27FC236}">
                <a16:creationId xmlns:a16="http://schemas.microsoft.com/office/drawing/2014/main" id="{ECB35FD4-9FBD-BF83-3C04-78E790CC27EB}"/>
              </a:ext>
            </a:extLst>
          </p:cNvPr>
          <p:cNvSpPr/>
          <p:nvPr/>
        </p:nvSpPr>
        <p:spPr>
          <a:xfrm>
            <a:off x="676972" y="1898839"/>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379412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E205F44-3781-31BC-65B4-721AC71E22A3}"/>
              </a:ext>
            </a:extLst>
          </p:cNvPr>
          <p:cNvSpPr>
            <a:spLocks noGrp="1"/>
          </p:cNvSpPr>
          <p:nvPr>
            <p:ph type="body" sz="quarter" idx="18"/>
          </p:nvPr>
        </p:nvSpPr>
        <p:spPr>
          <a:xfrm>
            <a:off x="734714" y="1757011"/>
            <a:ext cx="5890675" cy="3867704"/>
          </a:xfrm>
        </p:spPr>
        <p:txBody>
          <a:bodyPr>
            <a:normAutofit fontScale="92500" lnSpcReduction="10000"/>
          </a:bodyPr>
          <a:lstStyle/>
          <a:p>
            <a:pPr>
              <a:spcBef>
                <a:spcPts val="300"/>
              </a:spcBef>
            </a:pPr>
            <a:r>
              <a:rPr lang="en-US" b="1" dirty="0"/>
              <a:t>Cyber attacks often result in a substantial financial loss arising from:</a:t>
            </a:r>
          </a:p>
          <a:p>
            <a:pPr>
              <a:spcBef>
                <a:spcPts val="300"/>
              </a:spcBef>
            </a:pPr>
            <a:endParaRPr lang="en-US" b="1" dirty="0"/>
          </a:p>
          <a:p>
            <a:pPr marL="342900" indent="-342900">
              <a:spcBef>
                <a:spcPts val="300"/>
              </a:spcBef>
              <a:buClr>
                <a:srgbClr val="F16924"/>
              </a:buClr>
              <a:buFont typeface="Arial" panose="020B0604020202020204" pitchFamily="34" charset="0"/>
              <a:buChar char="•"/>
            </a:pPr>
            <a:r>
              <a:rPr lang="en-US" dirty="0"/>
              <a:t>theft of corporate information</a:t>
            </a:r>
          </a:p>
          <a:p>
            <a:pPr marL="342900" indent="-342900">
              <a:spcBef>
                <a:spcPts val="300"/>
              </a:spcBef>
              <a:buClr>
                <a:srgbClr val="F16924"/>
              </a:buClr>
              <a:buFont typeface="Arial" panose="020B0604020202020204" pitchFamily="34" charset="0"/>
              <a:buChar char="•"/>
            </a:pPr>
            <a:r>
              <a:rPr lang="en-US" dirty="0"/>
              <a:t>theft of financial information (i.e. bank details or payment card details)</a:t>
            </a:r>
          </a:p>
          <a:p>
            <a:pPr marL="342900" indent="-342900">
              <a:spcBef>
                <a:spcPts val="300"/>
              </a:spcBef>
              <a:buClr>
                <a:srgbClr val="F16924"/>
              </a:buClr>
              <a:buFont typeface="Arial" panose="020B0604020202020204" pitchFamily="34" charset="0"/>
              <a:buChar char="•"/>
            </a:pPr>
            <a:r>
              <a:rPr lang="en-US" dirty="0"/>
              <a:t>theft of money</a:t>
            </a:r>
          </a:p>
          <a:p>
            <a:pPr marL="342900" indent="-342900">
              <a:spcBef>
                <a:spcPts val="300"/>
              </a:spcBef>
              <a:buClr>
                <a:srgbClr val="F16924"/>
              </a:buClr>
              <a:buFont typeface="Arial" panose="020B0604020202020204" pitchFamily="34" charset="0"/>
              <a:buChar char="•"/>
            </a:pPr>
            <a:r>
              <a:rPr lang="en-US" dirty="0"/>
              <a:t>disruption to trading (i.e. inability to carry out transactions online)</a:t>
            </a:r>
          </a:p>
          <a:p>
            <a:pPr marL="342900" indent="-342900">
              <a:spcBef>
                <a:spcPts val="300"/>
              </a:spcBef>
              <a:buClr>
                <a:srgbClr val="F16924"/>
              </a:buClr>
              <a:buFont typeface="Arial" panose="020B0604020202020204" pitchFamily="34" charset="0"/>
              <a:buChar char="•"/>
            </a:pPr>
            <a:r>
              <a:rPr lang="en-US" dirty="0"/>
              <a:t>loss of business or contract</a:t>
            </a:r>
          </a:p>
          <a:p>
            <a:pPr marL="342900" indent="-342900">
              <a:spcBef>
                <a:spcPts val="300"/>
              </a:spcBef>
              <a:buClr>
                <a:srgbClr val="F16924"/>
              </a:buClr>
              <a:buFont typeface="Arial" panose="020B0604020202020204" pitchFamily="34" charset="0"/>
              <a:buChar char="•"/>
            </a:pPr>
            <a:r>
              <a:rPr lang="en-US" dirty="0"/>
              <a:t>In dealing with the breach, businesses will also generally incur costs associated with repairing </a:t>
            </a:r>
            <a:r>
              <a:rPr lang="en-US" b="1" dirty="0"/>
              <a:t>affected systems, networks and devices.</a:t>
            </a:r>
          </a:p>
        </p:txBody>
      </p:sp>
      <p:sp>
        <p:nvSpPr>
          <p:cNvPr id="5" name="Text Placeholder 4">
            <a:extLst>
              <a:ext uri="{FF2B5EF4-FFF2-40B4-BE49-F238E27FC236}">
                <a16:creationId xmlns:a16="http://schemas.microsoft.com/office/drawing/2014/main" id="{D3CEA668-86DD-73F9-FD15-AC0A21EB5085}"/>
              </a:ext>
            </a:extLst>
          </p:cNvPr>
          <p:cNvSpPr>
            <a:spLocks noGrp="1"/>
          </p:cNvSpPr>
          <p:nvPr>
            <p:ph type="body" sz="quarter" idx="16"/>
          </p:nvPr>
        </p:nvSpPr>
        <p:spPr/>
        <p:txBody>
          <a:bodyPr>
            <a:normAutofit lnSpcReduction="10000"/>
          </a:bodyPr>
          <a:lstStyle/>
          <a:p>
            <a:r>
              <a:rPr lang="en-US" dirty="0"/>
              <a:t>Economic cost of cyber attack</a:t>
            </a:r>
          </a:p>
          <a:p>
            <a:endParaRPr lang="en-US" dirty="0"/>
          </a:p>
        </p:txBody>
      </p:sp>
      <p:pic>
        <p:nvPicPr>
          <p:cNvPr id="4" name="Picture 3">
            <a:extLst>
              <a:ext uri="{FF2B5EF4-FFF2-40B4-BE49-F238E27FC236}">
                <a16:creationId xmlns:a16="http://schemas.microsoft.com/office/drawing/2014/main" id="{A7AE08C2-FFCE-E728-E87F-E4869C5EB8A8}"/>
              </a:ext>
            </a:extLst>
          </p:cNvPr>
          <p:cNvPicPr>
            <a:picLocks noChangeAspect="1"/>
          </p:cNvPicPr>
          <p:nvPr/>
        </p:nvPicPr>
        <p:blipFill rotWithShape="1">
          <a:blip r:embed="rId2"/>
          <a:srcRect l="13687" r="40065"/>
          <a:stretch/>
        </p:blipFill>
        <p:spPr>
          <a:xfrm>
            <a:off x="6884480" y="0"/>
            <a:ext cx="4781354" cy="6858000"/>
          </a:xfrm>
          <a:prstGeom prst="rect">
            <a:avLst/>
          </a:prstGeom>
        </p:spPr>
      </p:pic>
    </p:spTree>
    <p:extLst>
      <p:ext uri="{BB962C8B-B14F-4D97-AF65-F5344CB8AC3E}">
        <p14:creationId xmlns:p14="http://schemas.microsoft.com/office/powerpoint/2010/main" val="3611819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963959-6669-F18F-98B5-1007A5B331CB}"/>
              </a:ext>
            </a:extLst>
          </p:cNvPr>
          <p:cNvSpPr/>
          <p:nvPr/>
        </p:nvSpPr>
        <p:spPr>
          <a:xfrm>
            <a:off x="0" y="0"/>
            <a:ext cx="4606286"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63C535F-7CD6-107C-8282-0291112AD9C0}"/>
              </a:ext>
            </a:extLst>
          </p:cNvPr>
          <p:cNvGrpSpPr/>
          <p:nvPr/>
        </p:nvGrpSpPr>
        <p:grpSpPr>
          <a:xfrm>
            <a:off x="4029075" y="724696"/>
            <a:ext cx="6483678" cy="1087029"/>
            <a:chOff x="3451864" y="922506"/>
            <a:chExt cx="6483678" cy="1087029"/>
          </a:xfrm>
        </p:grpSpPr>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Educate employees</a:t>
              </a:r>
            </a:p>
          </p:txBody>
        </p:sp>
        <p:sp>
          <p:nvSpPr>
            <p:cNvPr id="11" name="Oval 10">
              <a:extLst>
                <a:ext uri="{FF2B5EF4-FFF2-40B4-BE49-F238E27FC236}">
                  <a16:creationId xmlns:a16="http://schemas.microsoft.com/office/drawing/2014/main" id="{0BF0C4B1-0830-9770-4B4B-0CEF4B299065}"/>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01</a:t>
              </a:r>
            </a:p>
          </p:txBody>
        </p:sp>
      </p:gr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4606286" y="1797010"/>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8622E297-3F2D-DCCC-D481-7920C7309D0B}"/>
              </a:ext>
            </a:extLst>
          </p:cNvPr>
          <p:cNvSpPr>
            <a:spLocks noGrp="1"/>
          </p:cNvSpPr>
          <p:nvPr>
            <p:ph type="body" sz="quarter" idx="16"/>
          </p:nvPr>
        </p:nvSpPr>
        <p:spPr>
          <a:xfrm>
            <a:off x="285129" y="724696"/>
            <a:ext cx="3166735" cy="3285830"/>
          </a:xfrm>
        </p:spPr>
        <p:txBody>
          <a:bodyPr>
            <a:noAutofit/>
          </a:bodyPr>
          <a:lstStyle/>
          <a:p>
            <a:r>
              <a:rPr lang="en-US" dirty="0">
                <a:solidFill>
                  <a:schemeClr val="bg1"/>
                </a:solidFill>
              </a:rPr>
              <a:t>Best practices for improving small business cyber security</a:t>
            </a:r>
          </a:p>
        </p:txBody>
      </p:sp>
      <p:grpSp>
        <p:nvGrpSpPr>
          <p:cNvPr id="30" name="Group 29">
            <a:extLst>
              <a:ext uri="{FF2B5EF4-FFF2-40B4-BE49-F238E27FC236}">
                <a16:creationId xmlns:a16="http://schemas.microsoft.com/office/drawing/2014/main" id="{3467146A-84FA-6CFC-3BEB-892E1AC6B5A6}"/>
              </a:ext>
            </a:extLst>
          </p:cNvPr>
          <p:cNvGrpSpPr/>
          <p:nvPr/>
        </p:nvGrpSpPr>
        <p:grpSpPr>
          <a:xfrm>
            <a:off x="4029075" y="1898159"/>
            <a:ext cx="7665620" cy="1087029"/>
            <a:chOff x="3451864" y="922506"/>
            <a:chExt cx="7665620" cy="1087029"/>
          </a:xfrm>
        </p:grpSpPr>
        <p:sp>
          <p:nvSpPr>
            <p:cNvPr id="31" name="Text Placeholder 23">
              <a:extLst>
                <a:ext uri="{FF2B5EF4-FFF2-40B4-BE49-F238E27FC236}">
                  <a16:creationId xmlns:a16="http://schemas.microsoft.com/office/drawing/2014/main" id="{B308F835-9FD0-A3CE-3CEF-B68CE870D1D1}"/>
                </a:ext>
              </a:extLst>
            </p:cNvPr>
            <p:cNvSpPr txBox="1">
              <a:spLocks/>
            </p:cNvSpPr>
            <p:nvPr/>
          </p:nvSpPr>
          <p:spPr>
            <a:xfrm>
              <a:off x="4776920" y="1152377"/>
              <a:ext cx="6340564" cy="857158"/>
            </a:xfrm>
            <a:prstGeom prst="rect">
              <a:avLst/>
            </a:prstGeom>
            <a:noFill/>
          </p:spPr>
          <p:txBody>
            <a:bodyPr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Implement safe password practices</a:t>
              </a:r>
            </a:p>
          </p:txBody>
        </p:sp>
        <p:sp>
          <p:nvSpPr>
            <p:cNvPr id="32" name="Oval 31">
              <a:extLst>
                <a:ext uri="{FF2B5EF4-FFF2-40B4-BE49-F238E27FC236}">
                  <a16:creationId xmlns:a16="http://schemas.microsoft.com/office/drawing/2014/main" id="{A59D68F4-A31E-6B57-F69C-C4260FB5FEE9}"/>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Text Placeholder 23">
              <a:extLst>
                <a:ext uri="{FF2B5EF4-FFF2-40B4-BE49-F238E27FC236}">
                  <a16:creationId xmlns:a16="http://schemas.microsoft.com/office/drawing/2014/main" id="{38CB2BBC-F87F-9BF5-69A0-9F2DBF322C6B}"/>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02</a:t>
              </a:r>
            </a:p>
          </p:txBody>
        </p:sp>
      </p:grpSp>
      <p:grpSp>
        <p:nvGrpSpPr>
          <p:cNvPr id="34" name="Group 33">
            <a:extLst>
              <a:ext uri="{FF2B5EF4-FFF2-40B4-BE49-F238E27FC236}">
                <a16:creationId xmlns:a16="http://schemas.microsoft.com/office/drawing/2014/main" id="{F7000AD3-CEC4-F421-E9B4-C713224C33BF}"/>
              </a:ext>
            </a:extLst>
          </p:cNvPr>
          <p:cNvGrpSpPr/>
          <p:nvPr/>
        </p:nvGrpSpPr>
        <p:grpSpPr>
          <a:xfrm>
            <a:off x="4029075" y="5418549"/>
            <a:ext cx="6483678" cy="1087029"/>
            <a:chOff x="3451864" y="922506"/>
            <a:chExt cx="6483678" cy="1087029"/>
          </a:xfrm>
        </p:grpSpPr>
        <p:sp>
          <p:nvSpPr>
            <p:cNvPr id="35" name="Text Placeholder 23">
              <a:extLst>
                <a:ext uri="{FF2B5EF4-FFF2-40B4-BE49-F238E27FC236}">
                  <a16:creationId xmlns:a16="http://schemas.microsoft.com/office/drawing/2014/main" id="{895E000F-9D53-A319-BE0B-E40DEBA3CAB8}"/>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Regularly back up all data</a:t>
              </a:r>
            </a:p>
          </p:txBody>
        </p:sp>
        <p:sp>
          <p:nvSpPr>
            <p:cNvPr id="36" name="Oval 35">
              <a:extLst>
                <a:ext uri="{FF2B5EF4-FFF2-40B4-BE49-F238E27FC236}">
                  <a16:creationId xmlns:a16="http://schemas.microsoft.com/office/drawing/2014/main" id="{7078C1F3-731C-E817-DBC7-B0E9F307D067}"/>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ext Placeholder 23">
              <a:extLst>
                <a:ext uri="{FF2B5EF4-FFF2-40B4-BE49-F238E27FC236}">
                  <a16:creationId xmlns:a16="http://schemas.microsoft.com/office/drawing/2014/main" id="{D0EEC7EA-24D7-20BB-0A17-480396453102}"/>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05</a:t>
              </a:r>
            </a:p>
          </p:txBody>
        </p:sp>
      </p:grpSp>
      <p:grpSp>
        <p:nvGrpSpPr>
          <p:cNvPr id="39" name="Group 38">
            <a:extLst>
              <a:ext uri="{FF2B5EF4-FFF2-40B4-BE49-F238E27FC236}">
                <a16:creationId xmlns:a16="http://schemas.microsoft.com/office/drawing/2014/main" id="{AFAE3F7F-A4EF-29C5-9B8C-A3D0D194F963}"/>
              </a:ext>
            </a:extLst>
          </p:cNvPr>
          <p:cNvGrpSpPr/>
          <p:nvPr/>
        </p:nvGrpSpPr>
        <p:grpSpPr>
          <a:xfrm>
            <a:off x="4029075" y="3071622"/>
            <a:ext cx="7264566" cy="1087029"/>
            <a:chOff x="3451864" y="922506"/>
            <a:chExt cx="7264566" cy="1087029"/>
          </a:xfrm>
        </p:grpSpPr>
        <p:sp>
          <p:nvSpPr>
            <p:cNvPr id="40" name="Text Placeholder 23">
              <a:extLst>
                <a:ext uri="{FF2B5EF4-FFF2-40B4-BE49-F238E27FC236}">
                  <a16:creationId xmlns:a16="http://schemas.microsoft.com/office/drawing/2014/main" id="{2E46DFF1-A250-49F7-8EA0-90880C4A93B1}"/>
                </a:ext>
              </a:extLst>
            </p:cNvPr>
            <p:cNvSpPr txBox="1">
              <a:spLocks/>
            </p:cNvSpPr>
            <p:nvPr/>
          </p:nvSpPr>
          <p:spPr>
            <a:xfrm>
              <a:off x="4776919" y="1111978"/>
              <a:ext cx="5939511" cy="897557"/>
            </a:xfrm>
            <a:prstGeom prst="rect">
              <a:avLst/>
            </a:prstGeom>
            <a:noFill/>
          </p:spPr>
          <p:txBody>
            <a:bodyPr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Make sure you’ve got the right partners and platforms</a:t>
              </a:r>
            </a:p>
          </p:txBody>
        </p:sp>
        <p:sp>
          <p:nvSpPr>
            <p:cNvPr id="41" name="Oval 40">
              <a:extLst>
                <a:ext uri="{FF2B5EF4-FFF2-40B4-BE49-F238E27FC236}">
                  <a16:creationId xmlns:a16="http://schemas.microsoft.com/office/drawing/2014/main" id="{320247DE-25FC-35CD-273A-A60AC22BF633}"/>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Text Placeholder 23">
              <a:extLst>
                <a:ext uri="{FF2B5EF4-FFF2-40B4-BE49-F238E27FC236}">
                  <a16:creationId xmlns:a16="http://schemas.microsoft.com/office/drawing/2014/main" id="{622DF82C-AA88-FC1A-E742-32939383920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03</a:t>
              </a:r>
            </a:p>
          </p:txBody>
        </p:sp>
      </p:grpSp>
      <p:grpSp>
        <p:nvGrpSpPr>
          <p:cNvPr id="43" name="Group 42">
            <a:extLst>
              <a:ext uri="{FF2B5EF4-FFF2-40B4-BE49-F238E27FC236}">
                <a16:creationId xmlns:a16="http://schemas.microsoft.com/office/drawing/2014/main" id="{DAECA306-BE1B-1F5A-25BB-290E215CD811}"/>
              </a:ext>
            </a:extLst>
          </p:cNvPr>
          <p:cNvGrpSpPr/>
          <p:nvPr/>
        </p:nvGrpSpPr>
        <p:grpSpPr>
          <a:xfrm>
            <a:off x="4029075" y="4245085"/>
            <a:ext cx="6483678" cy="1087029"/>
            <a:chOff x="3451864" y="922506"/>
            <a:chExt cx="6483678" cy="1087029"/>
          </a:xfrm>
        </p:grpSpPr>
        <p:sp>
          <p:nvSpPr>
            <p:cNvPr id="44" name="Text Placeholder 23">
              <a:extLst>
                <a:ext uri="{FF2B5EF4-FFF2-40B4-BE49-F238E27FC236}">
                  <a16:creationId xmlns:a16="http://schemas.microsoft.com/office/drawing/2014/main" id="{A12D4036-AD60-2EA4-02AA-8B401511F1F4}"/>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Secure your hardware</a:t>
              </a:r>
            </a:p>
          </p:txBody>
        </p:sp>
        <p:sp>
          <p:nvSpPr>
            <p:cNvPr id="45" name="Oval 44">
              <a:extLst>
                <a:ext uri="{FF2B5EF4-FFF2-40B4-BE49-F238E27FC236}">
                  <a16:creationId xmlns:a16="http://schemas.microsoft.com/office/drawing/2014/main" id="{85A66234-0CDD-6298-B87E-925676D4947D}"/>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Text Placeholder 23">
              <a:extLst>
                <a:ext uri="{FF2B5EF4-FFF2-40B4-BE49-F238E27FC236}">
                  <a16:creationId xmlns:a16="http://schemas.microsoft.com/office/drawing/2014/main" id="{FFE79816-9B2F-5B94-A531-B4D6E684A24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04</a:t>
              </a:r>
            </a:p>
          </p:txBody>
        </p:sp>
      </p:grpSp>
      <p:cxnSp>
        <p:nvCxnSpPr>
          <p:cNvPr id="48" name="Straight Connector 47">
            <a:extLst>
              <a:ext uri="{FF2B5EF4-FFF2-40B4-BE49-F238E27FC236}">
                <a16:creationId xmlns:a16="http://schemas.microsoft.com/office/drawing/2014/main" id="{63AE4E1E-9A75-D226-2538-F5993123746D}"/>
              </a:ext>
            </a:extLst>
          </p:cNvPr>
          <p:cNvCxnSpPr>
            <a:cxnSpLocks/>
          </p:cNvCxnSpPr>
          <p:nvPr/>
        </p:nvCxnSpPr>
        <p:spPr>
          <a:xfrm>
            <a:off x="4621379" y="299350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4FCC89-80DF-CD3B-AA7C-3B65BAC98D31}"/>
              </a:ext>
            </a:extLst>
          </p:cNvPr>
          <p:cNvCxnSpPr>
            <a:cxnSpLocks/>
          </p:cNvCxnSpPr>
          <p:nvPr/>
        </p:nvCxnSpPr>
        <p:spPr>
          <a:xfrm>
            <a:off x="4606286" y="4158651"/>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83AA05-1315-35F5-349F-7C7500003F79}"/>
              </a:ext>
            </a:extLst>
          </p:cNvPr>
          <p:cNvCxnSpPr>
            <a:cxnSpLocks/>
          </p:cNvCxnSpPr>
          <p:nvPr/>
        </p:nvCxnSpPr>
        <p:spPr>
          <a:xfrm>
            <a:off x="4606286" y="537251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287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938336" cy="4614864"/>
          </a:xfrm>
        </p:spPr>
        <p:txBody>
          <a:bodyPr>
            <a:normAutofit/>
          </a:bodyPr>
          <a:lstStyle/>
          <a:p>
            <a:pPr marL="12700" indent="-12700"/>
            <a:r>
              <a:rPr lang="en-US" dirty="0"/>
              <a:t>As cyber criminals evolve and become savvier, it’s essential to regularly update your employees on new protocols. The more your employees know about cyber attacks and how to protect your data, the safer your business will be. </a:t>
            </a:r>
          </a:p>
          <a:p>
            <a:pPr marL="12700" indent="-12700"/>
            <a:endParaRPr lang="en-US" dirty="0"/>
          </a:p>
          <a:p>
            <a:pPr marL="12700" indent="-12700"/>
            <a:r>
              <a:rPr lang="en-US" dirty="0"/>
              <a:t>Send out regular reminders not to open attachments or click on links in emails from people they don’t know or expect; outline procedures for encrypting personal or sensitive information; and train employees to double check if they get rush requests to issue unexpected payments—a common scam.</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85825"/>
            <a:ext cx="6300789" cy="771525"/>
          </a:xfrm>
        </p:spPr>
        <p:txBody>
          <a:bodyPr>
            <a:normAutofit/>
          </a:bodyPr>
          <a:lstStyle/>
          <a:p>
            <a:r>
              <a:rPr lang="en-US" dirty="0"/>
              <a:t>Educate employees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01</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 name="Picture Placeholder 2" descr="Woman looking at laptop">
            <a:extLst>
              <a:ext uri="{FF2B5EF4-FFF2-40B4-BE49-F238E27FC236}">
                <a16:creationId xmlns:a16="http://schemas.microsoft.com/office/drawing/2014/main" id="{1CEC3A46-E0DD-D911-F0DA-08566A15375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35" r="36435"/>
          <a:stretch>
            <a:fillRect/>
          </a:stretch>
        </p:blipFill>
        <p:spPr/>
      </p:pic>
    </p:spTree>
    <p:extLst>
      <p:ext uri="{BB962C8B-B14F-4D97-AF65-F5344CB8AC3E}">
        <p14:creationId xmlns:p14="http://schemas.microsoft.com/office/powerpoint/2010/main" val="2701670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665620" cy="4614864"/>
          </a:xfrm>
        </p:spPr>
        <p:txBody>
          <a:bodyPr>
            <a:normAutofit/>
          </a:bodyPr>
          <a:lstStyle/>
          <a:p>
            <a:pPr marL="12700" indent="-12700"/>
            <a:r>
              <a:rPr lang="en-US" dirty="0"/>
              <a:t>Many data breaches occur due to weak, stolen, or lost passwords. In today’s world of working from your own devices, it’s crucial that all employee devices accessing the company network are password protected. Have employees change their passwords regularly by automatically prompting them to change their passwords every 60 to 90 days.</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50" y="679882"/>
            <a:ext cx="4421807" cy="1533319"/>
          </a:xfrm>
        </p:spPr>
        <p:txBody>
          <a:bodyPr>
            <a:normAutofit/>
          </a:bodyPr>
          <a:lstStyle/>
          <a:p>
            <a:pPr>
              <a:lnSpc>
                <a:spcPts val="3620"/>
              </a:lnSpc>
              <a:spcBef>
                <a:spcPts val="0"/>
              </a:spcBef>
            </a:pPr>
            <a:r>
              <a:rPr lang="en-US" dirty="0"/>
              <a:t>Implement safe password practices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02</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Picture Placeholder 15">
            <a:extLst>
              <a:ext uri="{FF2B5EF4-FFF2-40B4-BE49-F238E27FC236}">
                <a16:creationId xmlns:a16="http://schemas.microsoft.com/office/drawing/2014/main" id="{A7F316DA-27C8-9F1B-0D15-2D1885037156}"/>
              </a:ext>
            </a:extLst>
          </p:cNvPr>
          <p:cNvSpPr>
            <a:spLocks noGrp="1"/>
          </p:cNvSpPr>
          <p:nvPr>
            <p:ph type="pic" sz="quarter" idx="10"/>
          </p:nvPr>
        </p:nvSpPr>
        <p:spPr/>
      </p:sp>
      <p:pic>
        <p:nvPicPr>
          <p:cNvPr id="17" name="Picture 16">
            <a:extLst>
              <a:ext uri="{FF2B5EF4-FFF2-40B4-BE49-F238E27FC236}">
                <a16:creationId xmlns:a16="http://schemas.microsoft.com/office/drawing/2014/main" id="{C17C80E3-F4DF-B104-E4DB-2CC8C3BD26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630" r="28630"/>
          <a:stretch/>
        </p:blipFill>
        <p:spPr>
          <a:xfrm>
            <a:off x="8525524" y="0"/>
            <a:ext cx="3739360" cy="6858000"/>
          </a:xfrm>
          <a:prstGeom prst="rect">
            <a:avLst/>
          </a:prstGeom>
        </p:spPr>
      </p:pic>
    </p:spTree>
    <p:extLst>
      <p:ext uri="{BB962C8B-B14F-4D97-AF65-F5344CB8AC3E}">
        <p14:creationId xmlns:p14="http://schemas.microsoft.com/office/powerpoint/2010/main" val="12895196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6815138" cy="4614864"/>
          </a:xfrm>
        </p:spPr>
        <p:txBody>
          <a:bodyPr>
            <a:normAutofit fontScale="92500"/>
          </a:bodyPr>
          <a:lstStyle/>
          <a:p>
            <a:pPr marL="12700" indent="-12700"/>
            <a:r>
              <a:rPr lang="en-US" b="1" dirty="0"/>
              <a:t>Your cyber security is only as good as the security of the platforms and partners your business depends on. Check the following:</a:t>
            </a:r>
          </a:p>
          <a:p>
            <a:pPr marL="342900" indent="-342900">
              <a:buClr>
                <a:srgbClr val="F16924"/>
              </a:buClr>
              <a:buFont typeface="Arial" panose="020B0604020202020204" pitchFamily="34" charset="0"/>
              <a:buChar char="•"/>
            </a:pPr>
            <a:r>
              <a:rPr lang="en-US" dirty="0"/>
              <a:t>Do you have a WAF (web application firewall) in place – to protect your site?</a:t>
            </a:r>
          </a:p>
          <a:p>
            <a:pPr marL="342900" indent="-342900">
              <a:buClr>
                <a:srgbClr val="F16924"/>
              </a:buClr>
              <a:buFont typeface="Arial" panose="020B0604020202020204" pitchFamily="34" charset="0"/>
              <a:buChar char="•"/>
            </a:pPr>
            <a:r>
              <a:rPr lang="en-US" dirty="0"/>
              <a:t>Is your ecommerce platform PCI-DSS (payment card industry data security standards) Level 1 compliant? That will protect you against digital data security breaches across your entire payment network, not just a single card.</a:t>
            </a:r>
          </a:p>
          <a:p>
            <a:pPr marL="342900" indent="-342900">
              <a:buClr>
                <a:srgbClr val="F16924"/>
              </a:buClr>
              <a:buFont typeface="Arial" panose="020B0604020202020204" pitchFamily="34" charset="0"/>
              <a:buChar char="•"/>
            </a:pPr>
            <a:r>
              <a:rPr lang="en-US" dirty="0"/>
              <a:t>Does your website hosting company have staff that are regularly patching security vulnerabilities – to reduce the likelihood of attacks?</a:t>
            </a:r>
          </a:p>
          <a:p>
            <a:pPr marL="342900" indent="-342900">
              <a:buClr>
                <a:srgbClr val="F16924"/>
              </a:buClr>
              <a:buFont typeface="Arial" panose="020B0604020202020204" pitchFamily="34" charset="0"/>
              <a:buChar char="•"/>
            </a:pPr>
            <a:r>
              <a:rPr lang="en-US" dirty="0"/>
              <a:t>Check to make sure each company computer has antivirus software installed. Even after training employees on how to identify a phishing email, they may be susceptible.</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679882"/>
            <a:ext cx="7243763" cy="1128394"/>
          </a:xfrm>
        </p:spPr>
        <p:txBody>
          <a:bodyPr>
            <a:normAutofit/>
          </a:bodyPr>
          <a:lstStyle/>
          <a:p>
            <a:pPr>
              <a:lnSpc>
                <a:spcPts val="3820"/>
              </a:lnSpc>
              <a:spcBef>
                <a:spcPts val="0"/>
              </a:spcBef>
            </a:pPr>
            <a:r>
              <a:rPr lang="en-US" dirty="0"/>
              <a:t>Make sure you’ve got the right partners and platforms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03</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9A02FB94-C9E5-5262-610E-2CE637B63DD2}"/>
              </a:ext>
            </a:extLst>
          </p:cNvPr>
          <p:cNvSpPr>
            <a:spLocks noGrp="1"/>
          </p:cNvSpPr>
          <p:nvPr>
            <p:ph type="pic" sz="quarter" idx="10"/>
          </p:nvPr>
        </p:nvSpPr>
        <p:spPr/>
      </p:sp>
      <p:pic>
        <p:nvPicPr>
          <p:cNvPr id="7" name="Picture 6">
            <a:extLst>
              <a:ext uri="{FF2B5EF4-FFF2-40B4-BE49-F238E27FC236}">
                <a16:creationId xmlns:a16="http://schemas.microsoft.com/office/drawing/2014/main" id="{A9AD10D2-25A9-5357-7279-EA4DDAB91D85}"/>
              </a:ext>
            </a:extLst>
          </p:cNvPr>
          <p:cNvPicPr>
            <a:picLocks noChangeAspect="1"/>
          </p:cNvPicPr>
          <p:nvPr/>
        </p:nvPicPr>
        <p:blipFill rotWithShape="1">
          <a:blip r:embed="rId2"/>
          <a:srcRect l="20450" r="25638"/>
          <a:stretch/>
        </p:blipFill>
        <p:spPr>
          <a:xfrm>
            <a:off x="9103996" y="-1"/>
            <a:ext cx="3088004" cy="6857999"/>
          </a:xfrm>
          <a:prstGeom prst="rect">
            <a:avLst/>
          </a:prstGeom>
        </p:spPr>
      </p:pic>
    </p:spTree>
    <p:extLst>
      <p:ext uri="{BB962C8B-B14F-4D97-AF65-F5344CB8AC3E}">
        <p14:creationId xmlns:p14="http://schemas.microsoft.com/office/powerpoint/2010/main" val="27467493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890209" cy="4614864"/>
          </a:xfrm>
        </p:spPr>
        <p:txBody>
          <a:bodyPr>
            <a:normAutofit/>
          </a:bodyPr>
          <a:lstStyle/>
          <a:p>
            <a:pPr marL="12700" indent="-12700"/>
            <a:r>
              <a:rPr lang="en-US" dirty="0"/>
              <a:t>Data breaches can be caused by physical property being stolen too. If your servers, laptops, cell phones or other electronics are not secured and are easy to steal, you are taking a big risk. </a:t>
            </a:r>
          </a:p>
          <a:p>
            <a:pPr marL="12700" indent="-12700"/>
            <a:endParaRPr lang="en-US" dirty="0"/>
          </a:p>
          <a:p>
            <a:pPr marL="12700" indent="-12700"/>
            <a:r>
              <a:rPr lang="en-US" dirty="0"/>
              <a:t>Security cameras and alarms will help, but physically locking down computers and servers will help even more. Whether your employees are working from home, a coworking space, or a traditional office, be sure they understand how to keep their company equipment protected.</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a:bodyPr>
          <a:lstStyle/>
          <a:p>
            <a:pPr>
              <a:lnSpc>
                <a:spcPts val="3820"/>
              </a:lnSpc>
              <a:spcBef>
                <a:spcPts val="0"/>
              </a:spcBef>
            </a:pPr>
            <a:r>
              <a:rPr lang="en-US" dirty="0"/>
              <a:t>Secure your hardware</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04</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 name="Picture Placeholder 6">
            <a:extLst>
              <a:ext uri="{FF2B5EF4-FFF2-40B4-BE49-F238E27FC236}">
                <a16:creationId xmlns:a16="http://schemas.microsoft.com/office/drawing/2014/main" id="{36D84B03-33F0-348D-F0FC-EE75461197E3}"/>
              </a:ext>
            </a:extLst>
          </p:cNvPr>
          <p:cNvPicPr>
            <a:picLocks noGrp="1" noChangeAspect="1"/>
          </p:cNvPicPr>
          <p:nvPr>
            <p:ph type="pic" sz="quarter" idx="10"/>
          </p:nvPr>
        </p:nvPicPr>
        <p:blipFill rotWithShape="1">
          <a:blip r:embed="rId2"/>
          <a:srcRect l="31838" r="31838"/>
          <a:stretch/>
        </p:blipFill>
        <p:spPr>
          <a:xfrm>
            <a:off x="8452640" y="0"/>
            <a:ext cx="3739360" cy="6858000"/>
          </a:xfrm>
        </p:spPr>
      </p:pic>
    </p:spTree>
    <p:extLst>
      <p:ext uri="{BB962C8B-B14F-4D97-AF65-F5344CB8AC3E}">
        <p14:creationId xmlns:p14="http://schemas.microsoft.com/office/powerpoint/2010/main" val="16365398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85999" y="2014219"/>
            <a:ext cx="6900862" cy="4743451"/>
          </a:xfrm>
        </p:spPr>
        <p:txBody>
          <a:bodyPr>
            <a:normAutofit/>
          </a:bodyPr>
          <a:lstStyle/>
          <a:p>
            <a:pPr marL="12700" indent="-12700"/>
            <a:r>
              <a:rPr lang="en-US" dirty="0"/>
              <a:t>No matter how vigilant you are with your cyber security strategies, data breaches can still happen.</a:t>
            </a:r>
            <a:r>
              <a:rPr lang="en-US" b="1" dirty="0"/>
              <a:t> </a:t>
            </a:r>
          </a:p>
          <a:p>
            <a:pPr marL="12700" indent="-12700">
              <a:lnSpc>
                <a:spcPts val="1680"/>
              </a:lnSpc>
            </a:pPr>
            <a:endParaRPr lang="en-US" sz="1000" b="1" dirty="0"/>
          </a:p>
          <a:p>
            <a:pPr marL="12700" indent="-12700"/>
            <a:r>
              <a:rPr lang="en-US" b="1" dirty="0"/>
              <a:t>The most important information to back up is:</a:t>
            </a:r>
          </a:p>
          <a:p>
            <a:pPr marL="342900" indent="-342900">
              <a:buClr>
                <a:srgbClr val="F16924"/>
              </a:buClr>
              <a:buFont typeface="Arial" panose="020B0604020202020204" pitchFamily="34" charset="0"/>
              <a:buChar char="•"/>
            </a:pPr>
            <a:r>
              <a:rPr lang="en-US" dirty="0"/>
              <a:t>Databases</a:t>
            </a:r>
          </a:p>
          <a:p>
            <a:pPr marL="342900" indent="-342900">
              <a:buClr>
                <a:srgbClr val="F16924"/>
              </a:buClr>
              <a:buFont typeface="Arial" panose="020B0604020202020204" pitchFamily="34" charset="0"/>
              <a:buChar char="•"/>
            </a:pPr>
            <a:r>
              <a:rPr lang="en-US" dirty="0"/>
              <a:t>Financial files</a:t>
            </a:r>
          </a:p>
          <a:p>
            <a:pPr marL="342900" indent="-342900">
              <a:buClr>
                <a:srgbClr val="F16924"/>
              </a:buClr>
              <a:buFont typeface="Arial" panose="020B0604020202020204" pitchFamily="34" charset="0"/>
              <a:buChar char="•"/>
            </a:pPr>
            <a:r>
              <a:rPr lang="en-US" dirty="0"/>
              <a:t>Human resources files</a:t>
            </a:r>
          </a:p>
          <a:p>
            <a:pPr marL="342900" indent="-342900">
              <a:buClr>
                <a:srgbClr val="F16924"/>
              </a:buClr>
              <a:buFont typeface="Arial" panose="020B0604020202020204" pitchFamily="34" charset="0"/>
              <a:buChar char="•"/>
            </a:pPr>
            <a:r>
              <a:rPr lang="en-US" dirty="0"/>
              <a:t>Accounts receivable/payable files</a:t>
            </a:r>
          </a:p>
          <a:p>
            <a:pPr marL="12700" indent="-12700">
              <a:lnSpc>
                <a:spcPts val="1680"/>
              </a:lnSpc>
            </a:pPr>
            <a:endParaRPr lang="en-US" sz="900" b="1" dirty="0"/>
          </a:p>
          <a:p>
            <a:pPr marL="12700" indent="-12700"/>
            <a:r>
              <a:rPr lang="en-US" dirty="0"/>
              <a:t>Be sure to also back up all data stored on an online drive and check your backup regularly to ensure that it is functioning correctly.  Your insurance company may also provide cyber consulting and risk management services, so check with your agent or broker when choosing your cyber insurance coverage. You can also hire an outside expert to evaluate risks!</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a:bodyPr>
          <a:lstStyle/>
          <a:p>
            <a:pPr>
              <a:lnSpc>
                <a:spcPts val="3820"/>
              </a:lnSpc>
              <a:spcBef>
                <a:spcPts val="0"/>
              </a:spcBef>
            </a:pPr>
            <a:r>
              <a:rPr lang="en-US" dirty="0"/>
              <a:t>Regularly back up all data</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05</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C5389D27-0428-3CA5-8AD6-DF5AE4957B8C}"/>
              </a:ext>
            </a:extLst>
          </p:cNvPr>
          <p:cNvSpPr>
            <a:spLocks noGrp="1"/>
          </p:cNvSpPr>
          <p:nvPr>
            <p:ph type="pic" sz="quarter" idx="10"/>
          </p:nvPr>
        </p:nvSpPr>
        <p:spPr/>
      </p:sp>
      <p:pic>
        <p:nvPicPr>
          <p:cNvPr id="7" name="Picture 6">
            <a:extLst>
              <a:ext uri="{FF2B5EF4-FFF2-40B4-BE49-F238E27FC236}">
                <a16:creationId xmlns:a16="http://schemas.microsoft.com/office/drawing/2014/main" id="{93F0B6F4-573B-577E-0CF5-16E93D5DBF07}"/>
              </a:ext>
            </a:extLst>
          </p:cNvPr>
          <p:cNvPicPr>
            <a:picLocks noChangeAspect="1"/>
          </p:cNvPicPr>
          <p:nvPr/>
        </p:nvPicPr>
        <p:blipFill rotWithShape="1">
          <a:blip r:embed="rId2"/>
          <a:srcRect l="38388" r="38388"/>
          <a:stretch/>
        </p:blipFill>
        <p:spPr>
          <a:xfrm>
            <a:off x="9401174" y="0"/>
            <a:ext cx="2790826" cy="6858000"/>
          </a:xfrm>
          <a:prstGeom prst="rect">
            <a:avLst/>
          </a:prstGeom>
        </p:spPr>
      </p:pic>
    </p:spTree>
    <p:extLst>
      <p:ext uri="{BB962C8B-B14F-4D97-AF65-F5344CB8AC3E}">
        <p14:creationId xmlns:p14="http://schemas.microsoft.com/office/powerpoint/2010/main" val="1598695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n-US" dirty="0"/>
              <a:t>Fuel Crisis</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1559371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116957" y="1880663"/>
            <a:ext cx="9284217" cy="4992636"/>
          </a:xfrm>
        </p:spPr>
        <p:txBody>
          <a:bodyPr>
            <a:normAutofit/>
          </a:bodyPr>
          <a:lstStyle/>
          <a:p>
            <a:pPr marL="12700" indent="-12700"/>
            <a:r>
              <a:rPr lang="en-GB" dirty="0"/>
              <a:t>The EU has been experiencing one of the worst fuel crises in living memory. </a:t>
            </a:r>
            <a:r>
              <a:rPr lang="en-GB" b="0" i="0" dirty="0">
                <a:effectLst/>
              </a:rPr>
              <a:t>The rise in energy prices is dominantly linked to fossil fuels, namely oil and gas. The ECB call it </a:t>
            </a:r>
            <a:r>
              <a:rPr lang="en-GB" b="1" i="1" dirty="0">
                <a:solidFill>
                  <a:srgbClr val="F16924"/>
                </a:solidFill>
                <a:effectLst/>
              </a:rPr>
              <a:t>“</a:t>
            </a:r>
            <a:r>
              <a:rPr lang="en-GB" b="1" i="1" dirty="0" err="1">
                <a:solidFill>
                  <a:srgbClr val="F16924"/>
                </a:solidFill>
                <a:effectLst/>
              </a:rPr>
              <a:t>fossilflation</a:t>
            </a:r>
            <a:r>
              <a:rPr lang="en-GB" b="1" i="1" dirty="0">
                <a:solidFill>
                  <a:srgbClr val="F16924"/>
                </a:solidFill>
                <a:effectLst/>
              </a:rPr>
              <a:t>”. </a:t>
            </a:r>
            <a:r>
              <a:rPr lang="en-GB" b="1" i="1" dirty="0">
                <a:solidFill>
                  <a:srgbClr val="F16924"/>
                </a:solidFill>
              </a:rPr>
              <a:t> </a:t>
            </a:r>
            <a:r>
              <a:rPr lang="en-GB" dirty="0"/>
              <a:t>Businesses have warned that a "veritable economic crisis" looms due to rising fuel prices.  The relentless increase n fuel prices is putting a massive strain on the economy, endangering jobs, growth and prosperity. The growth in fuel prices will have a knock-on effect on the cost of transport, heating and materials. A wage-price spiral is already in motion.</a:t>
            </a:r>
          </a:p>
          <a:p>
            <a:pPr marL="12700" indent="-12700"/>
            <a:endParaRPr lang="en-GB" dirty="0"/>
          </a:p>
          <a:p>
            <a:pPr marL="12700" indent="-12700" algn="ctr"/>
            <a:r>
              <a:rPr lang="en-GB" dirty="0">
                <a:solidFill>
                  <a:srgbClr val="F16924"/>
                </a:solidFill>
              </a:rPr>
              <a:t>"</a:t>
            </a:r>
            <a:r>
              <a:rPr lang="en-GB" i="1" dirty="0">
                <a:solidFill>
                  <a:srgbClr val="F16924"/>
                </a:solidFill>
              </a:rPr>
              <a:t>The key is energy, energy, energy. There is an energy crisis, let's be honest about that, electricity prices are 10 times pre-Covid levels, that is a shock to the system"  </a:t>
            </a:r>
          </a:p>
          <a:p>
            <a:pPr marL="12700" indent="-12700" algn="ctr"/>
            <a:r>
              <a:rPr lang="en-GB" dirty="0"/>
              <a:t>Thomas </a:t>
            </a:r>
            <a:r>
              <a:rPr lang="en-GB" dirty="0" err="1"/>
              <a:t>Costerg</a:t>
            </a:r>
            <a:r>
              <a:rPr lang="en-GB" dirty="0"/>
              <a:t>, senior economist at </a:t>
            </a:r>
            <a:r>
              <a:rPr lang="en-GB" dirty="0" err="1"/>
              <a:t>Pictet</a:t>
            </a:r>
            <a:r>
              <a:rPr lang="en-GB" dirty="0"/>
              <a:t> Wealth Management.</a:t>
            </a:r>
          </a:p>
          <a:p>
            <a:pPr marL="12700" indent="-12700"/>
            <a:endParaRPr lang="en-GB" dirty="0"/>
          </a:p>
          <a:p>
            <a:pPr marL="12700" indent="-12700"/>
            <a:r>
              <a:rPr lang="en-GB" dirty="0"/>
              <a:t>Inflation has been overwhelmingly driven by soaring energy prices, which explains more than 50% of the increase in consumer prices.</a:t>
            </a:r>
          </a:p>
          <a:p>
            <a:pPr marL="12700" indent="-12700"/>
            <a:endParaRPr lang="en-GB" dirty="0"/>
          </a:p>
        </p:txBody>
      </p:sp>
      <p:pic>
        <p:nvPicPr>
          <p:cNvPr id="9" name="Picture Placeholder 8" descr="Flaming barbeque grill">
            <a:extLst>
              <a:ext uri="{FF2B5EF4-FFF2-40B4-BE49-F238E27FC236}">
                <a16:creationId xmlns:a16="http://schemas.microsoft.com/office/drawing/2014/main" id="{E8DC2E45-9015-18F6-536B-CB60DA169A7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9455" r="39455"/>
          <a:stretch>
            <a:fillRect/>
          </a:stretch>
        </p:blipFill>
        <p:spPr/>
      </p:pic>
      <p:sp>
        <p:nvSpPr>
          <p:cNvPr id="5" name="TextBox 4">
            <a:extLst>
              <a:ext uri="{FF2B5EF4-FFF2-40B4-BE49-F238E27FC236}">
                <a16:creationId xmlns:a16="http://schemas.microsoft.com/office/drawing/2014/main" id="{9A3AF64B-4E9E-B1E4-6D25-2FE2DBD40ADE}"/>
              </a:ext>
            </a:extLst>
          </p:cNvPr>
          <p:cNvSpPr txBox="1"/>
          <p:nvPr/>
        </p:nvSpPr>
        <p:spPr>
          <a:xfrm>
            <a:off x="297710" y="346962"/>
            <a:ext cx="8889151" cy="1200329"/>
          </a:xfrm>
          <a:prstGeom prst="rect">
            <a:avLst/>
          </a:prstGeom>
          <a:noFill/>
        </p:spPr>
        <p:txBody>
          <a:bodyPr wrap="square">
            <a:spAutoFit/>
          </a:bodyPr>
          <a:lstStyle/>
          <a:p>
            <a:r>
              <a:rPr lang="en-GB" sz="3600">
                <a:solidFill>
                  <a:schemeClr val="bg1"/>
                </a:solidFill>
              </a:rPr>
              <a:t>The high price of Europe’s dependence on fossil fuels</a:t>
            </a:r>
            <a:endParaRPr lang="en-GB" sz="3600" dirty="0">
              <a:solidFill>
                <a:schemeClr val="bg1"/>
              </a:solidFill>
            </a:endParaRPr>
          </a:p>
        </p:txBody>
      </p:sp>
    </p:spTree>
    <p:extLst>
      <p:ext uri="{BB962C8B-B14F-4D97-AF65-F5344CB8AC3E}">
        <p14:creationId xmlns:p14="http://schemas.microsoft.com/office/powerpoint/2010/main" val="4214855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97709" y="2050783"/>
            <a:ext cx="8889151" cy="4992636"/>
          </a:xfrm>
        </p:spPr>
        <p:txBody>
          <a:bodyPr>
            <a:normAutofit/>
          </a:bodyPr>
          <a:lstStyle/>
          <a:p>
            <a:pPr marL="12700" indent="-12700"/>
            <a:r>
              <a:rPr lang="en-GB" dirty="0"/>
              <a:t>Russia, as the world’s second largest producer of oil and natural gas, supplies much of the world with their energy. The EU, which gets 40% of its natural gas and 25% of its oil from Russia, and Asia, are reliant on Russia for supply. </a:t>
            </a:r>
          </a:p>
          <a:p>
            <a:pPr marL="12700" indent="-12700"/>
            <a:endParaRPr lang="en-GB" dirty="0"/>
          </a:p>
          <a:p>
            <a:pPr marL="12700" indent="-12700"/>
            <a:r>
              <a:rPr lang="en-GB" dirty="0"/>
              <a:t>Given this weighty role played by Russia in global production, oil prices have risen dramatically, given the uncertainty caused by the conflict between Russia and Ukraine. Oil prices are at levels not seen in almost a decade. A lengthy conflict in Eastern Europe could further add to rising prices of crude oil.</a:t>
            </a:r>
          </a:p>
          <a:p>
            <a:pPr marL="12700" indent="-12700"/>
            <a:endParaRPr lang="en-GB" dirty="0"/>
          </a:p>
          <a:p>
            <a:pPr marL="12700" indent="-12700"/>
            <a:r>
              <a:rPr lang="en-GB" dirty="0"/>
              <a:t>Because of the conflict between Russia and Ukraine, Russian petrochemical products are being sanctioned against, which in turn has sent market prices higher. Supply chains will need to be reconfigured around alternative supply points where production is still viable. </a:t>
            </a:r>
          </a:p>
          <a:p>
            <a:pPr marL="12700" indent="-12700"/>
            <a:endParaRPr lang="en-GB" dirty="0"/>
          </a:p>
          <a:p>
            <a:pPr marL="12700" indent="-12700"/>
            <a:endParaRPr lang="en-GB" dirty="0"/>
          </a:p>
          <a:p>
            <a:pPr marL="12700" indent="-12700"/>
            <a:endParaRPr lang="en-GB" dirty="0"/>
          </a:p>
        </p:txBody>
      </p:sp>
      <p:sp>
        <p:nvSpPr>
          <p:cNvPr id="5" name="TextBox 4">
            <a:extLst>
              <a:ext uri="{FF2B5EF4-FFF2-40B4-BE49-F238E27FC236}">
                <a16:creationId xmlns:a16="http://schemas.microsoft.com/office/drawing/2014/main" id="{9A3AF64B-4E9E-B1E4-6D25-2FE2DBD40ADE}"/>
              </a:ext>
            </a:extLst>
          </p:cNvPr>
          <p:cNvSpPr txBox="1"/>
          <p:nvPr/>
        </p:nvSpPr>
        <p:spPr>
          <a:xfrm>
            <a:off x="297710" y="-301625"/>
            <a:ext cx="8889151" cy="1754326"/>
          </a:xfrm>
          <a:prstGeom prst="rect">
            <a:avLst/>
          </a:prstGeom>
          <a:noFill/>
        </p:spPr>
        <p:txBody>
          <a:bodyPr wrap="square">
            <a:spAutoFit/>
          </a:bodyPr>
          <a:lstStyle/>
          <a:p>
            <a:endParaRPr lang="en-GB" sz="3600" dirty="0">
              <a:solidFill>
                <a:schemeClr val="bg1"/>
              </a:solidFill>
            </a:endParaRPr>
          </a:p>
          <a:p>
            <a:pPr marL="12700" indent="-12700"/>
            <a:r>
              <a:rPr lang="en-GB" sz="3600" dirty="0">
                <a:solidFill>
                  <a:schemeClr val="bg1"/>
                </a:solidFill>
              </a:rPr>
              <a:t>Conflicts and inflation influencing supply chains</a:t>
            </a:r>
          </a:p>
        </p:txBody>
      </p:sp>
      <p:pic>
        <p:nvPicPr>
          <p:cNvPr id="6" name="Picture Placeholder 5" descr="Windmills in full swing in blowing wind">
            <a:extLst>
              <a:ext uri="{FF2B5EF4-FFF2-40B4-BE49-F238E27FC236}">
                <a16:creationId xmlns:a16="http://schemas.microsoft.com/office/drawing/2014/main" id="{86203455-49B0-CB6E-3F01-55AAD12A24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21" r="36421"/>
          <a:stretch>
            <a:fillRect/>
          </a:stretch>
        </p:blipFill>
        <p:spPr/>
      </p:pic>
    </p:spTree>
    <p:extLst>
      <p:ext uri="{BB962C8B-B14F-4D97-AF65-F5344CB8AC3E}">
        <p14:creationId xmlns:p14="http://schemas.microsoft.com/office/powerpoint/2010/main" val="13162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Natural Crisis</a:t>
            </a:r>
            <a:endParaRPr lang="en-US" dirty="0"/>
          </a:p>
        </p:txBody>
      </p:sp>
      <p:sp>
        <p:nvSpPr>
          <p:cNvPr id="2" name="Text Placeholder 1">
            <a:extLst>
              <a:ext uri="{FF2B5EF4-FFF2-40B4-BE49-F238E27FC236}">
                <a16:creationId xmlns:a16="http://schemas.microsoft.com/office/drawing/2014/main" id="{3D095246-F660-66FE-6CE5-7A99611C159B}"/>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21002098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3AF64B-4E9E-B1E4-6D25-2FE2DBD40ADE}"/>
              </a:ext>
            </a:extLst>
          </p:cNvPr>
          <p:cNvSpPr txBox="1"/>
          <p:nvPr/>
        </p:nvSpPr>
        <p:spPr>
          <a:xfrm>
            <a:off x="88216" y="-132480"/>
            <a:ext cx="8889151" cy="1200329"/>
          </a:xfrm>
          <a:prstGeom prst="rect">
            <a:avLst/>
          </a:prstGeom>
          <a:noFill/>
        </p:spPr>
        <p:txBody>
          <a:bodyPr wrap="square">
            <a:spAutoFit/>
          </a:bodyPr>
          <a:lstStyle/>
          <a:p>
            <a:endParaRPr lang="en-GB" sz="3600" dirty="0">
              <a:solidFill>
                <a:schemeClr val="bg1"/>
              </a:solidFill>
            </a:endParaRPr>
          </a:p>
          <a:p>
            <a:r>
              <a:rPr lang="en-GB" sz="3600" b="0" i="0" dirty="0">
                <a:solidFill>
                  <a:schemeClr val="bg1"/>
                </a:solidFill>
                <a:effectLst/>
              </a:rPr>
              <a:t>What does your action plan look like?</a:t>
            </a:r>
          </a:p>
        </p:txBody>
      </p:sp>
      <p:sp>
        <p:nvSpPr>
          <p:cNvPr id="3" name="Text Placeholder 2">
            <a:extLst>
              <a:ext uri="{FF2B5EF4-FFF2-40B4-BE49-F238E27FC236}">
                <a16:creationId xmlns:a16="http://schemas.microsoft.com/office/drawing/2014/main" id="{A54BBF44-357F-AB59-4DAF-7D6A3344E3FC}"/>
              </a:ext>
            </a:extLst>
          </p:cNvPr>
          <p:cNvSpPr>
            <a:spLocks noGrp="1"/>
          </p:cNvSpPr>
          <p:nvPr>
            <p:ph type="body" sz="quarter" idx="18"/>
          </p:nvPr>
        </p:nvSpPr>
        <p:spPr>
          <a:xfrm>
            <a:off x="195195" y="1923161"/>
            <a:ext cx="8994075" cy="4403209"/>
          </a:xfrm>
        </p:spPr>
        <p:txBody>
          <a:bodyPr>
            <a:normAutofit fontScale="62500" lnSpcReduction="20000"/>
          </a:bodyPr>
          <a:lstStyle/>
          <a:p>
            <a:pPr marL="0" indent="0" algn="l"/>
            <a:r>
              <a:rPr lang="en-GB" sz="3500" b="0" i="0" dirty="0">
                <a:effectLst/>
              </a:rPr>
              <a:t>As global disruptions remain ever present, staying on top of your supply chain and having end-to-end visibility has never been more important. Building a mid-term plan and identifying possible issues early on, will allow you to plot out your supply chain and will make it easier to react quicker, and make decision based on data versus time.</a:t>
            </a:r>
          </a:p>
          <a:p>
            <a:pPr marL="0" indent="0" algn="l"/>
            <a:endParaRPr lang="en-GB" sz="3500" b="0" i="0" dirty="0">
              <a:effectLst/>
            </a:endParaRPr>
          </a:p>
          <a:p>
            <a:pPr marL="0" indent="0" algn="l"/>
            <a:r>
              <a:rPr lang="en-GB" sz="3500" b="0" i="0" dirty="0">
                <a:effectLst/>
              </a:rPr>
              <a:t>As inflation continues to rise, companies are forced out of their regular habits.  What action can your business take to tackle these challenges ?</a:t>
            </a:r>
          </a:p>
          <a:p>
            <a:pPr algn="l"/>
            <a:endParaRPr lang="en-GB" sz="3500" dirty="0"/>
          </a:p>
          <a:p>
            <a:pPr marL="0" indent="0"/>
            <a:r>
              <a:rPr lang="en-GB" sz="3500" b="0" i="0" dirty="0">
                <a:effectLst/>
              </a:rPr>
              <a:t>Speeding up the energy transition by investing in energy efficiency measures and in renewables is the most effective policy solution to the current spike in inflation. </a:t>
            </a:r>
            <a:r>
              <a:rPr lang="en-GB" sz="3500" dirty="0"/>
              <a:t>I</a:t>
            </a:r>
            <a:r>
              <a:rPr lang="en-GB" sz="3500" b="0" i="0" dirty="0">
                <a:effectLst/>
              </a:rPr>
              <a:t>f we are serious about meeting the 2030 and 2050 climate targets, a massive mobilization of green investments will be needed. </a:t>
            </a:r>
          </a:p>
          <a:p>
            <a:pPr algn="l"/>
            <a:endParaRPr lang="en-GB" b="0" i="0" dirty="0">
              <a:solidFill>
                <a:srgbClr val="545454"/>
              </a:solidFill>
              <a:effectLst/>
              <a:latin typeface="Maersk Text"/>
            </a:endParaRPr>
          </a:p>
          <a:p>
            <a:endParaRPr lang="en-IE" dirty="0"/>
          </a:p>
        </p:txBody>
      </p:sp>
      <p:pic>
        <p:nvPicPr>
          <p:cNvPr id="8" name="Picture Placeholder 7" descr="Light bulb on green grass">
            <a:extLst>
              <a:ext uri="{FF2B5EF4-FFF2-40B4-BE49-F238E27FC236}">
                <a16:creationId xmlns:a16="http://schemas.microsoft.com/office/drawing/2014/main" id="{DB624A97-3DEE-90AC-259D-C843E6712F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29" r="36429"/>
          <a:stretch>
            <a:fillRect/>
          </a:stretch>
        </p:blipFill>
        <p:spPr/>
      </p:pic>
    </p:spTree>
    <p:extLst>
      <p:ext uri="{BB962C8B-B14F-4D97-AF65-F5344CB8AC3E}">
        <p14:creationId xmlns:p14="http://schemas.microsoft.com/office/powerpoint/2010/main" val="1034377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n-US" dirty="0"/>
              <a:t>Crisis Support Approaches</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n-US" dirty="0"/>
              <a:t>07</a:t>
            </a:r>
          </a:p>
        </p:txBody>
      </p:sp>
    </p:spTree>
    <p:extLst>
      <p:ext uri="{BB962C8B-B14F-4D97-AF65-F5344CB8AC3E}">
        <p14:creationId xmlns:p14="http://schemas.microsoft.com/office/powerpoint/2010/main" val="4217075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0" y="0"/>
            <a:ext cx="4029075"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285129" y="724696"/>
            <a:ext cx="3458816" cy="237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20"/>
              </a:lnSpc>
              <a:spcBef>
                <a:spcPts val="0"/>
              </a:spcBef>
            </a:pPr>
            <a:r>
              <a:rPr lang="en-US" sz="2600" dirty="0">
                <a:solidFill>
                  <a:schemeClr val="bg1"/>
                </a:solidFill>
              </a:rPr>
              <a:t>When dealing with an external crisis, the strategy one will use depends on the individual business operation, assets, and needs. </a:t>
            </a:r>
          </a:p>
          <a:p>
            <a:pPr>
              <a:lnSpc>
                <a:spcPts val="2620"/>
              </a:lnSpc>
              <a:spcBef>
                <a:spcPts val="0"/>
              </a:spcBef>
            </a:pPr>
            <a:endParaRPr lang="en-US" sz="2600" dirty="0">
              <a:solidFill>
                <a:schemeClr val="bg1"/>
              </a:solidFill>
            </a:endParaRPr>
          </a:p>
          <a:p>
            <a:pPr>
              <a:lnSpc>
                <a:spcPts val="2620"/>
              </a:lnSpc>
              <a:spcBef>
                <a:spcPts val="0"/>
              </a:spcBef>
            </a:pPr>
            <a:r>
              <a:rPr lang="en-US" sz="2600" dirty="0">
                <a:solidFill>
                  <a:schemeClr val="bg1"/>
                </a:solidFill>
              </a:rPr>
              <a:t>However, there are some core stages that every business should address when developing an external crisis preparedness plan.</a:t>
            </a:r>
          </a:p>
        </p:txBody>
      </p:sp>
      <p:grpSp>
        <p:nvGrpSpPr>
          <p:cNvPr id="28" name="Graphic 8">
            <a:extLst>
              <a:ext uri="{FF2B5EF4-FFF2-40B4-BE49-F238E27FC236}">
                <a16:creationId xmlns:a16="http://schemas.microsoft.com/office/drawing/2014/main" id="{6277ADBA-95AB-A9D1-3A9B-09C2255C4AA7}"/>
              </a:ext>
            </a:extLst>
          </p:cNvPr>
          <p:cNvGrpSpPr/>
          <p:nvPr/>
        </p:nvGrpSpPr>
        <p:grpSpPr>
          <a:xfrm>
            <a:off x="5332595" y="488681"/>
            <a:ext cx="1446392" cy="1445841"/>
            <a:chOff x="4817897" y="694433"/>
            <a:chExt cx="1446392" cy="1445841"/>
          </a:xfrm>
        </p:grpSpPr>
        <p:sp>
          <p:nvSpPr>
            <p:cNvPr id="30" name="Freeform 29">
              <a:extLst>
                <a:ext uri="{FF2B5EF4-FFF2-40B4-BE49-F238E27FC236}">
                  <a16:creationId xmlns:a16="http://schemas.microsoft.com/office/drawing/2014/main" id="{0AC2DF08-7FDA-B469-97DB-6049575453E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3E6835E-B664-9547-B9FC-00A2A9F7ED6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BAE7D363-F4C4-37A2-8C66-8AC26CA755A5}"/>
              </a:ext>
            </a:extLst>
          </p:cNvPr>
          <p:cNvSpPr/>
          <p:nvPr/>
        </p:nvSpPr>
        <p:spPr>
          <a:xfrm>
            <a:off x="3914231" y="4406768"/>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295159" y="2209207"/>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C12AB2A-3AA2-F7F1-76BC-0FA416FAAD7F}"/>
              </a:ext>
            </a:extLst>
          </p:cNvPr>
          <p:cNvSpPr/>
          <p:nvPr/>
        </p:nvSpPr>
        <p:spPr>
          <a:xfrm>
            <a:off x="3914231" y="1543680"/>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grpSp>
        <p:nvGrpSpPr>
          <p:cNvPr id="251" name="Graphic 8">
            <a:extLst>
              <a:ext uri="{FF2B5EF4-FFF2-40B4-BE49-F238E27FC236}">
                <a16:creationId xmlns:a16="http://schemas.microsoft.com/office/drawing/2014/main" id="{117196E4-382F-B327-ECBE-841D5AEC8E2B}"/>
              </a:ext>
            </a:extLst>
          </p:cNvPr>
          <p:cNvGrpSpPr/>
          <p:nvPr/>
        </p:nvGrpSpPr>
        <p:grpSpPr>
          <a:xfrm>
            <a:off x="6524733" y="2658103"/>
            <a:ext cx="1446392" cy="1445841"/>
            <a:chOff x="4817897" y="694433"/>
            <a:chExt cx="1446392" cy="1445841"/>
          </a:xfrm>
        </p:grpSpPr>
        <p:sp>
          <p:nvSpPr>
            <p:cNvPr id="252" name="Freeform 251">
              <a:extLst>
                <a:ext uri="{FF2B5EF4-FFF2-40B4-BE49-F238E27FC236}">
                  <a16:creationId xmlns:a16="http://schemas.microsoft.com/office/drawing/2014/main" id="{464517B5-2BA2-951B-781F-ABBF98CB6EA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903E186A-A89C-DB0B-A0E0-4441AA02DB9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54" name="Graphic 8">
            <a:extLst>
              <a:ext uri="{FF2B5EF4-FFF2-40B4-BE49-F238E27FC236}">
                <a16:creationId xmlns:a16="http://schemas.microsoft.com/office/drawing/2014/main" id="{15A5C673-CC86-BF23-26C5-EFD07711BD2D}"/>
              </a:ext>
            </a:extLst>
          </p:cNvPr>
          <p:cNvGrpSpPr/>
          <p:nvPr/>
        </p:nvGrpSpPr>
        <p:grpSpPr>
          <a:xfrm>
            <a:off x="5471461" y="4802653"/>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6917853" y="944467"/>
            <a:ext cx="4957908" cy="11571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a:solidFill>
                  <a:srgbClr val="616161"/>
                </a:solidFill>
              </a:rPr>
              <a:t>Business Impact Analysis (BIA)</a:t>
            </a: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128305" y="3104046"/>
            <a:ext cx="3519699" cy="1001374"/>
          </a:xfrm>
        </p:spPr>
        <p:txBody>
          <a:bodyPr>
            <a:noAutofit/>
          </a:bodyPr>
          <a:lstStyle/>
          <a:p>
            <a:pPr>
              <a:lnSpc>
                <a:spcPts val="3000"/>
              </a:lnSpc>
              <a:spcBef>
                <a:spcPts val="0"/>
              </a:spcBef>
            </a:pPr>
            <a:r>
              <a:rPr lang="en-US" sz="3000" dirty="0">
                <a:solidFill>
                  <a:srgbClr val="616161"/>
                </a:solidFill>
              </a:rPr>
              <a:t>Contingency Plans</a:t>
            </a:r>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6948963" y="53819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a:solidFill>
                  <a:srgbClr val="616161"/>
                </a:solidFill>
              </a:rPr>
              <a:t>Continuity Plans</a:t>
            </a:r>
          </a:p>
        </p:txBody>
      </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043911" y="4799192"/>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4843956" y="1341844"/>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5830989" y="3376394"/>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CFABF4C1-02D7-AAD4-D118-04300114BC32}"/>
              </a:ext>
            </a:extLst>
          </p:cNvPr>
          <p:cNvGrpSpPr/>
          <p:nvPr/>
        </p:nvGrpSpPr>
        <p:grpSpPr>
          <a:xfrm>
            <a:off x="5728716" y="789611"/>
            <a:ext cx="707330" cy="798180"/>
            <a:chOff x="4643578" y="432838"/>
            <a:chExt cx="1028134" cy="1160188"/>
          </a:xfrm>
          <a:solidFill>
            <a:srgbClr val="616161"/>
          </a:solidFill>
        </p:grpSpPr>
        <p:sp>
          <p:nvSpPr>
            <p:cNvPr id="3" name="Freeform 2">
              <a:extLst>
                <a:ext uri="{FF2B5EF4-FFF2-40B4-BE49-F238E27FC236}">
                  <a16:creationId xmlns:a16="http://schemas.microsoft.com/office/drawing/2014/main" id="{A0EDD15F-CB06-0DD6-12B2-FB6B9BC81289}"/>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50BC3EEE-FA0E-68CC-1098-DE62F0DD2E15}"/>
                </a:ext>
              </a:extLst>
            </p:cNvPr>
            <p:cNvGrpSpPr/>
            <p:nvPr/>
          </p:nvGrpSpPr>
          <p:grpSpPr>
            <a:xfrm>
              <a:off x="4643578" y="432838"/>
              <a:ext cx="1028134" cy="1160188"/>
              <a:chOff x="4643578" y="432838"/>
              <a:chExt cx="1028134" cy="1160188"/>
            </a:xfrm>
            <a:grpFill/>
          </p:grpSpPr>
          <p:sp>
            <p:nvSpPr>
              <p:cNvPr id="5" name="Freeform 4">
                <a:extLst>
                  <a:ext uri="{FF2B5EF4-FFF2-40B4-BE49-F238E27FC236}">
                    <a16:creationId xmlns:a16="http://schemas.microsoft.com/office/drawing/2014/main" id="{CFC3531A-A9C5-6DBA-06FC-A56932C800B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BC0F8A60-109C-B9F8-C285-7670BD9D9A44}"/>
                  </a:ext>
                </a:extLst>
              </p:cNvPr>
              <p:cNvGrpSpPr/>
              <p:nvPr/>
            </p:nvGrpSpPr>
            <p:grpSpPr>
              <a:xfrm>
                <a:off x="4643578" y="432838"/>
                <a:ext cx="1028134" cy="1160188"/>
                <a:chOff x="4643578" y="432838"/>
                <a:chExt cx="1028134" cy="1160188"/>
              </a:xfrm>
              <a:grpFill/>
            </p:grpSpPr>
            <p:sp>
              <p:nvSpPr>
                <p:cNvPr id="7" name="Freeform 6">
                  <a:extLst>
                    <a:ext uri="{FF2B5EF4-FFF2-40B4-BE49-F238E27FC236}">
                      <a16:creationId xmlns:a16="http://schemas.microsoft.com/office/drawing/2014/main" id="{31C719EE-9E54-B6C4-4F31-049691C093E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B0B26A-7D82-6B1D-BB28-CFE898D3D8B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9" name="Graphic 3">
            <a:extLst>
              <a:ext uri="{FF2B5EF4-FFF2-40B4-BE49-F238E27FC236}">
                <a16:creationId xmlns:a16="http://schemas.microsoft.com/office/drawing/2014/main" id="{E0F29BCE-A107-77A2-A16E-D4219AD2D02B}"/>
              </a:ext>
            </a:extLst>
          </p:cNvPr>
          <p:cNvGrpSpPr/>
          <p:nvPr/>
        </p:nvGrpSpPr>
        <p:grpSpPr>
          <a:xfrm>
            <a:off x="6913393" y="2978689"/>
            <a:ext cx="690566" cy="763372"/>
            <a:chOff x="2811409" y="3683011"/>
            <a:chExt cx="858485" cy="948995"/>
          </a:xfrm>
          <a:solidFill>
            <a:srgbClr val="616161"/>
          </a:solidFill>
        </p:grpSpPr>
        <p:sp>
          <p:nvSpPr>
            <p:cNvPr id="10" name="Freeform 9">
              <a:extLst>
                <a:ext uri="{FF2B5EF4-FFF2-40B4-BE49-F238E27FC236}">
                  <a16:creationId xmlns:a16="http://schemas.microsoft.com/office/drawing/2014/main" id="{C1E5067F-2A9A-E41C-2D88-BD6F4C2D7ACC}"/>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11" name="Graphic 3">
              <a:extLst>
                <a:ext uri="{FF2B5EF4-FFF2-40B4-BE49-F238E27FC236}">
                  <a16:creationId xmlns:a16="http://schemas.microsoft.com/office/drawing/2014/main" id="{0068B21B-8553-305D-19E6-09FED434AD10}"/>
                </a:ext>
              </a:extLst>
            </p:cNvPr>
            <p:cNvGrpSpPr/>
            <p:nvPr/>
          </p:nvGrpSpPr>
          <p:grpSpPr>
            <a:xfrm>
              <a:off x="2811409" y="3683011"/>
              <a:ext cx="858485" cy="948995"/>
              <a:chOff x="2811409" y="3683011"/>
              <a:chExt cx="858485" cy="948995"/>
            </a:xfrm>
            <a:grpFill/>
          </p:grpSpPr>
          <p:sp>
            <p:nvSpPr>
              <p:cNvPr id="12" name="Freeform 11">
                <a:extLst>
                  <a:ext uri="{FF2B5EF4-FFF2-40B4-BE49-F238E27FC236}">
                    <a16:creationId xmlns:a16="http://schemas.microsoft.com/office/drawing/2014/main" id="{B25EDB01-72A5-5F73-174B-4B3DACE44AD2}"/>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B6476CB-435C-EF69-4DDE-FEDDD13F087E}"/>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0A10A9F-EE73-5C71-BFE2-2482CBB1AFD8}"/>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A701316-AFFC-85B1-8404-5C6E3733497B}"/>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19371B2-5FCC-5459-F6DA-ED570A3D469E}"/>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8C0EA08-E7A8-486B-70FD-9CFC775D5AF3}"/>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2960E2-969F-103E-BBD3-D3AE8504314E}"/>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A32EBDB-F88E-46D4-580D-6D240CEF1E7F}"/>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77291C1-D522-503E-971B-019250A3D839}"/>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D25382B-E1F0-D4B3-031C-03A4D202C4D6}"/>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C18167-76C9-A005-3C13-C43786986A9D}"/>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BE637B8-19A9-9CA2-A9BF-B94A650E07A0}"/>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F67963-5F9B-406A-30E9-C6EF25FB60E4}"/>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FCED7F-CECC-521A-EE95-D42CC8EDD194}"/>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grpSp>
        <p:nvGrpSpPr>
          <p:cNvPr id="26" name="Graphic 3">
            <a:extLst>
              <a:ext uri="{FF2B5EF4-FFF2-40B4-BE49-F238E27FC236}">
                <a16:creationId xmlns:a16="http://schemas.microsoft.com/office/drawing/2014/main" id="{88C0494D-4475-0624-40D1-84BA2E3E3210}"/>
              </a:ext>
            </a:extLst>
          </p:cNvPr>
          <p:cNvGrpSpPr/>
          <p:nvPr/>
        </p:nvGrpSpPr>
        <p:grpSpPr>
          <a:xfrm>
            <a:off x="5858292" y="5197833"/>
            <a:ext cx="730034" cy="730950"/>
            <a:chOff x="6601914" y="3685068"/>
            <a:chExt cx="1090935" cy="1092304"/>
          </a:xfrm>
          <a:solidFill>
            <a:srgbClr val="616161"/>
          </a:solidFill>
        </p:grpSpPr>
        <p:sp>
          <p:nvSpPr>
            <p:cNvPr id="27" name="Freeform 26">
              <a:extLst>
                <a:ext uri="{FF2B5EF4-FFF2-40B4-BE49-F238E27FC236}">
                  <a16:creationId xmlns:a16="http://schemas.microsoft.com/office/drawing/2014/main" id="{129CA087-CBA9-3572-A0CA-F014CE9549B1}"/>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5F1EA21-03FE-912F-7B2C-3724EF50C2B4}"/>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A51ABAD6-804E-EF45-0DA4-904A4B54F9DE}"/>
                </a:ext>
              </a:extLst>
            </p:cNvPr>
            <p:cNvGrpSpPr/>
            <p:nvPr/>
          </p:nvGrpSpPr>
          <p:grpSpPr>
            <a:xfrm>
              <a:off x="6601914" y="3685068"/>
              <a:ext cx="1090935" cy="1092304"/>
              <a:chOff x="6601914" y="3685068"/>
              <a:chExt cx="1090935" cy="1092304"/>
            </a:xfrm>
            <a:grpFill/>
          </p:grpSpPr>
          <p:sp>
            <p:nvSpPr>
              <p:cNvPr id="33" name="Freeform 32">
                <a:extLst>
                  <a:ext uri="{FF2B5EF4-FFF2-40B4-BE49-F238E27FC236}">
                    <a16:creationId xmlns:a16="http://schemas.microsoft.com/office/drawing/2014/main" id="{A28AD6A3-2593-E0DB-E7EB-472877CCE94E}"/>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94CD21A-CCB0-E223-97C3-1BAB6E5D63F5}"/>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id="{41658888-F2D2-88BE-E212-7B24A98243B2}"/>
                  </a:ext>
                </a:extLst>
              </p:cNvPr>
              <p:cNvGrpSpPr/>
              <p:nvPr/>
            </p:nvGrpSpPr>
            <p:grpSpPr>
              <a:xfrm>
                <a:off x="6601914" y="3685068"/>
                <a:ext cx="1090935" cy="1092304"/>
                <a:chOff x="6601914" y="3685068"/>
                <a:chExt cx="1090935" cy="1092304"/>
              </a:xfrm>
              <a:grpFill/>
            </p:grpSpPr>
            <p:sp>
              <p:nvSpPr>
                <p:cNvPr id="59" name="Freeform 58">
                  <a:extLst>
                    <a:ext uri="{FF2B5EF4-FFF2-40B4-BE49-F238E27FC236}">
                      <a16:creationId xmlns:a16="http://schemas.microsoft.com/office/drawing/2014/main" id="{F41C7AD9-B1BB-35BF-3CD3-161F2AFCE92D}"/>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78148FB-700F-5DDB-B3C2-4AC4E67E3453}"/>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175753E9-3B23-0D34-CF5C-34824F56F7A4}"/>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73887BF-0CD9-A4BD-D6D8-14D9E6E22075}"/>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B63FE8-131A-0FC2-1873-69B34337E6EE}"/>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8063F5C-F041-A7C9-6AA1-6CADCA22AB00}"/>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6D1820B-8CCC-2AE6-934D-E726F02A72F8}"/>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3E494A3-2DB0-CC64-D0D4-404F707B6FAC}"/>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F84B0A0-A689-ED67-93DB-97452F3FAD90}"/>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0277743-45EF-A0D5-F5CB-C21A3EE69419}"/>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37519FB-CBAD-1089-1769-96F0E80B8EAD}"/>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66BCA25-359F-11C7-911A-570C4D5C8BDE}"/>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B2C3606-07D2-0854-586A-E311E7B066CD}"/>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4E05FA7-0F5E-4C59-8603-3B3949B80696}"/>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D11DD2F-8070-CEC3-802E-60EAD8EFC57B}"/>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496D351-CCCC-4625-8DA6-53D478BD8633}"/>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FD92422-6FD7-984C-D3FC-C6B0E15B86C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E094241-35D9-0DCC-7649-3DDCB1D83A5F}"/>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E87CBD-6BB5-B29E-FEA8-1EB9382EC3B7}"/>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6EB514F-9F27-D57F-2C21-B9C0EB4433AA}"/>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0A51FAF-3BC3-C47F-8A3E-4CFA7621AC2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BEC6526-B1C2-39A9-7D50-6C68B240B05D}"/>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5958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7F1C58"/>
                </a:solidFill>
              </a:rPr>
              <a:t>Business Impact Analysis (BIA)</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lstStyle/>
          <a:p>
            <a:pPr marL="15875" indent="-15875"/>
            <a:r>
              <a:rPr lang="en-US" dirty="0"/>
              <a:t>Before you begin building the plan itself, you will first need to conduct a business impact analysis. A BIA seeks to anticipate the effects of various scenarios on a business, such as loss of sales or increased expenses in the event of a natural disaster. This will give you the foundational data you need to build your natural disaster preparedness plan. </a:t>
            </a:r>
          </a:p>
          <a:p>
            <a:pPr marL="15875" indent="-15875"/>
            <a:endParaRPr lang="en-US" dirty="0"/>
          </a:p>
          <a:p>
            <a:pPr marL="15875" indent="-15875"/>
            <a:r>
              <a:rPr lang="en-US" dirty="0"/>
              <a:t>There are many ways to conduct a business impact analysis, but a good place to start is a simple BIA questionnaire. A BIA will of course be a greater challenge for larger businesses with more complex operations, as they will need to consider more factors and consult a wider range of insiders for necessary information.</a:t>
            </a:r>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37" name="Graphic 8">
            <a:extLst>
              <a:ext uri="{FF2B5EF4-FFF2-40B4-BE49-F238E27FC236}">
                <a16:creationId xmlns:a16="http://schemas.microsoft.com/office/drawing/2014/main" id="{CF346016-8C66-49DB-A24D-B9F27953A3AE}"/>
              </a:ext>
            </a:extLst>
          </p:cNvPr>
          <p:cNvGrpSpPr/>
          <p:nvPr/>
        </p:nvGrpSpPr>
        <p:grpSpPr>
          <a:xfrm>
            <a:off x="588579" y="407534"/>
            <a:ext cx="1446392" cy="1445841"/>
            <a:chOff x="4817897" y="694433"/>
            <a:chExt cx="1446392" cy="1445841"/>
          </a:xfrm>
        </p:grpSpPr>
        <p:sp>
          <p:nvSpPr>
            <p:cNvPr id="38" name="Freeform 37">
              <a:extLst>
                <a:ext uri="{FF2B5EF4-FFF2-40B4-BE49-F238E27FC236}">
                  <a16:creationId xmlns:a16="http://schemas.microsoft.com/office/drawing/2014/main" id="{35E7DFCF-8ADD-2F6F-D797-46FE54E9B55D}"/>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CB6D4785-BCE9-F128-F0FE-12CE2845064B}"/>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41" name="Graphic 3">
            <a:extLst>
              <a:ext uri="{FF2B5EF4-FFF2-40B4-BE49-F238E27FC236}">
                <a16:creationId xmlns:a16="http://schemas.microsoft.com/office/drawing/2014/main" id="{C21ED6EC-9B2B-6FE6-1897-15A50AE20DBB}"/>
              </a:ext>
            </a:extLst>
          </p:cNvPr>
          <p:cNvGrpSpPr/>
          <p:nvPr/>
        </p:nvGrpSpPr>
        <p:grpSpPr>
          <a:xfrm>
            <a:off x="984700" y="708464"/>
            <a:ext cx="707330" cy="798180"/>
            <a:chOff x="4643578" y="432838"/>
            <a:chExt cx="1028134" cy="1160188"/>
          </a:xfrm>
          <a:solidFill>
            <a:srgbClr val="616161"/>
          </a:solidFill>
        </p:grpSpPr>
        <p:sp>
          <p:nvSpPr>
            <p:cNvPr id="42" name="Freeform 41">
              <a:extLst>
                <a:ext uri="{FF2B5EF4-FFF2-40B4-BE49-F238E27FC236}">
                  <a16:creationId xmlns:a16="http://schemas.microsoft.com/office/drawing/2014/main" id="{0A8911FB-493A-B114-B261-4448620BEF4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43" name="Graphic 3">
              <a:extLst>
                <a:ext uri="{FF2B5EF4-FFF2-40B4-BE49-F238E27FC236}">
                  <a16:creationId xmlns:a16="http://schemas.microsoft.com/office/drawing/2014/main" id="{0583D8F7-5F17-945C-DE62-6363CB0B9642}"/>
                </a:ext>
              </a:extLst>
            </p:cNvPr>
            <p:cNvGrpSpPr/>
            <p:nvPr/>
          </p:nvGrpSpPr>
          <p:grpSpPr>
            <a:xfrm>
              <a:off x="4643578" y="432838"/>
              <a:ext cx="1028134" cy="1160188"/>
              <a:chOff x="4643578" y="432838"/>
              <a:chExt cx="1028134" cy="1160188"/>
            </a:xfrm>
            <a:grpFill/>
          </p:grpSpPr>
          <p:sp>
            <p:nvSpPr>
              <p:cNvPr id="44" name="Freeform 43">
                <a:extLst>
                  <a:ext uri="{FF2B5EF4-FFF2-40B4-BE49-F238E27FC236}">
                    <a16:creationId xmlns:a16="http://schemas.microsoft.com/office/drawing/2014/main" id="{5111173D-8C7D-71CF-CE34-C3E6ECBF5F16}"/>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E1CA7A9A-8FDF-8D8E-B49E-0E1CD340C438}"/>
                  </a:ext>
                </a:extLst>
              </p:cNvPr>
              <p:cNvGrpSpPr/>
              <p:nvPr/>
            </p:nvGrpSpPr>
            <p:grpSpPr>
              <a:xfrm>
                <a:off x="4643578" y="432838"/>
                <a:ext cx="1028134" cy="1160188"/>
                <a:chOff x="4643578" y="432838"/>
                <a:chExt cx="1028134" cy="1160188"/>
              </a:xfrm>
              <a:grpFill/>
            </p:grpSpPr>
            <p:sp>
              <p:nvSpPr>
                <p:cNvPr id="50" name="Freeform 49">
                  <a:extLst>
                    <a:ext uri="{FF2B5EF4-FFF2-40B4-BE49-F238E27FC236}">
                      <a16:creationId xmlns:a16="http://schemas.microsoft.com/office/drawing/2014/main" id="{D86B6856-89D9-D050-49D1-F214C628809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8EB07F1-6A2B-2F88-47D3-F72E39867160}"/>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2414931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F16924"/>
                </a:solidFill>
              </a:rPr>
              <a:t>Contingency Plans</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4674758"/>
          </a:xfrm>
        </p:spPr>
        <p:txBody>
          <a:bodyPr/>
          <a:lstStyle/>
          <a:p>
            <a:pPr marL="15875" indent="-15875"/>
            <a:r>
              <a:rPr lang="en-US" dirty="0"/>
              <a:t>A contingency plan is a plan for what to do for the duration of an unusual event, such as a natural disaster. This plan will involve steps that will be taken if the event comes to pass, as well as allocate resources for that possibility.</a:t>
            </a:r>
          </a:p>
          <a:p>
            <a:pPr marL="15875" indent="-15875"/>
            <a:endParaRPr lang="en-US" dirty="0"/>
          </a:p>
          <a:p>
            <a:pPr marL="15875" indent="-15875"/>
            <a:r>
              <a:rPr lang="en-US" b="1" dirty="0"/>
              <a:t>Examples of contingency plans include:</a:t>
            </a:r>
          </a:p>
          <a:p>
            <a:pPr marL="15875" indent="-15875"/>
            <a:endParaRPr lang="en-US" dirty="0"/>
          </a:p>
          <a:p>
            <a:pPr marL="342900" indent="-342900">
              <a:buClr>
                <a:srgbClr val="F16924"/>
              </a:buClr>
              <a:buFont typeface="Arial" panose="020B0604020202020204" pitchFamily="34" charset="0"/>
              <a:buChar char="•"/>
            </a:pPr>
            <a:r>
              <a:rPr lang="en-US" dirty="0"/>
              <a:t>Planning of evacuation routes;</a:t>
            </a:r>
          </a:p>
          <a:p>
            <a:pPr marL="342900" indent="-342900">
              <a:buClr>
                <a:srgbClr val="F16924"/>
              </a:buClr>
              <a:buFont typeface="Arial" panose="020B0604020202020204" pitchFamily="34" charset="0"/>
              <a:buChar char="•"/>
            </a:pPr>
            <a:r>
              <a:rPr lang="en-US" dirty="0"/>
              <a:t>Installation of emergency equipment;</a:t>
            </a:r>
          </a:p>
          <a:p>
            <a:pPr marL="342900" indent="-342900">
              <a:buClr>
                <a:srgbClr val="F16924"/>
              </a:buClr>
              <a:buFont typeface="Arial" panose="020B0604020202020204" pitchFamily="34" charset="0"/>
              <a:buChar char="•"/>
            </a:pPr>
            <a:r>
              <a:rPr lang="en-US" dirty="0"/>
              <a:t>Investment in backup power sources;</a:t>
            </a:r>
          </a:p>
          <a:p>
            <a:pPr marL="342900" indent="-342900">
              <a:buClr>
                <a:srgbClr val="F16924"/>
              </a:buClr>
              <a:buFont typeface="Arial" panose="020B0604020202020204" pitchFamily="34" charset="0"/>
              <a:buChar char="•"/>
            </a:pPr>
            <a:r>
              <a:rPr lang="en-US" dirty="0"/>
              <a:t>Planning for adjusted operations in the event of loss of workforce;</a:t>
            </a:r>
          </a:p>
          <a:p>
            <a:pPr marL="342900" indent="-342900">
              <a:buClr>
                <a:srgbClr val="F16924"/>
              </a:buClr>
              <a:buFont typeface="Arial" panose="020B0604020202020204" pitchFamily="34" charset="0"/>
              <a:buChar char="•"/>
            </a:pPr>
            <a:r>
              <a:rPr lang="en-US" dirty="0"/>
              <a:t>Insurance that covers potential loss of or damage to inventory or property;</a:t>
            </a:r>
          </a:p>
          <a:p>
            <a:pPr marL="342900" indent="-342900">
              <a:buClr>
                <a:srgbClr val="F16924"/>
              </a:buClr>
              <a:buFont typeface="Arial" panose="020B0604020202020204" pitchFamily="34" charset="0"/>
              <a:buChar char="•"/>
            </a:pPr>
            <a:r>
              <a:rPr lang="en-US" dirty="0"/>
              <a:t>Developing remote work options in case the physical location is compromised.</a:t>
            </a:r>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aphic 8">
            <a:extLst>
              <a:ext uri="{FF2B5EF4-FFF2-40B4-BE49-F238E27FC236}">
                <a16:creationId xmlns:a16="http://schemas.microsoft.com/office/drawing/2014/main" id="{A5CAA612-1A28-5537-4B11-7796C95034A1}"/>
              </a:ext>
            </a:extLst>
          </p:cNvPr>
          <p:cNvGrpSpPr/>
          <p:nvPr/>
        </p:nvGrpSpPr>
        <p:grpSpPr>
          <a:xfrm>
            <a:off x="594888" y="407815"/>
            <a:ext cx="1446392" cy="1445841"/>
            <a:chOff x="4817897" y="694433"/>
            <a:chExt cx="1446392" cy="1445841"/>
          </a:xfrm>
        </p:grpSpPr>
        <p:sp>
          <p:nvSpPr>
            <p:cNvPr id="28" name="Freeform 27">
              <a:extLst>
                <a:ext uri="{FF2B5EF4-FFF2-40B4-BE49-F238E27FC236}">
                  <a16:creationId xmlns:a16="http://schemas.microsoft.com/office/drawing/2014/main" id="{A24A5780-5D46-FBAD-B565-ECC1CBD46B6E}"/>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A515CE05-9E9D-3984-82CA-34721A6E485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2" name="Graphic 3">
            <a:extLst>
              <a:ext uri="{FF2B5EF4-FFF2-40B4-BE49-F238E27FC236}">
                <a16:creationId xmlns:a16="http://schemas.microsoft.com/office/drawing/2014/main" id="{78ABDB60-7766-27C1-6773-83A091BC7799}"/>
              </a:ext>
            </a:extLst>
          </p:cNvPr>
          <p:cNvGrpSpPr/>
          <p:nvPr/>
        </p:nvGrpSpPr>
        <p:grpSpPr>
          <a:xfrm>
            <a:off x="983548" y="728401"/>
            <a:ext cx="690566" cy="763372"/>
            <a:chOff x="2811409" y="3683011"/>
            <a:chExt cx="858485" cy="948995"/>
          </a:xfrm>
          <a:solidFill>
            <a:srgbClr val="616161"/>
          </a:solidFill>
        </p:grpSpPr>
        <p:sp>
          <p:nvSpPr>
            <p:cNvPr id="33" name="Freeform 32">
              <a:extLst>
                <a:ext uri="{FF2B5EF4-FFF2-40B4-BE49-F238E27FC236}">
                  <a16:creationId xmlns:a16="http://schemas.microsoft.com/office/drawing/2014/main" id="{0B70D39E-66CD-24BD-10EB-F328657A2979}"/>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34" name="Graphic 3">
              <a:extLst>
                <a:ext uri="{FF2B5EF4-FFF2-40B4-BE49-F238E27FC236}">
                  <a16:creationId xmlns:a16="http://schemas.microsoft.com/office/drawing/2014/main" id="{1FE270F0-B945-0FB0-99A1-001F6CC6AC88}"/>
                </a:ext>
              </a:extLst>
            </p:cNvPr>
            <p:cNvGrpSpPr/>
            <p:nvPr/>
          </p:nvGrpSpPr>
          <p:grpSpPr>
            <a:xfrm>
              <a:off x="2811409" y="3683011"/>
              <a:ext cx="858485" cy="948995"/>
              <a:chOff x="2811409" y="3683011"/>
              <a:chExt cx="858485" cy="948995"/>
            </a:xfrm>
            <a:grpFill/>
          </p:grpSpPr>
          <p:sp>
            <p:nvSpPr>
              <p:cNvPr id="35" name="Freeform 34">
                <a:extLst>
                  <a:ext uri="{FF2B5EF4-FFF2-40B4-BE49-F238E27FC236}">
                    <a16:creationId xmlns:a16="http://schemas.microsoft.com/office/drawing/2014/main" id="{C2C9CDA3-B3E7-745B-E78F-BA4ABC182CA4}"/>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2126747-C8F2-9D93-00D3-4E8C7F56F69D}"/>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4CEFA42-C575-BC02-589A-55D3E356431A}"/>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8417D70-C02C-8F5C-E904-3F9E4A5E73B5}"/>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203AB3A-47C3-A9ED-86F6-00893D526CA0}"/>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CC505D-5B60-D64D-E4E8-46F301EAA49D}"/>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6EC30BB-5D06-0DE4-F25A-675E13C50E96}"/>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D72E9F5-212C-4EE5-2756-D7122D75A730}"/>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D0E6B8D-3B0E-EA51-96B4-A653933096F0}"/>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D2A0269-ABF1-B307-7FFF-B856F74CF188}"/>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9AD624F-01F1-4425-EEDD-B453BEF2B5C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9DD47F1-B6B3-B309-A33A-1C20D824CE38}"/>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715A84-6261-9E4B-C35F-7BB9E085D3C8}"/>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B7A492C-B52E-6C43-1C44-9C17BD5B1323}"/>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51071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B41F7A"/>
                </a:solidFill>
              </a:rPr>
              <a:t>Continuity Plans</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4674758"/>
          </a:xfrm>
        </p:spPr>
        <p:txBody>
          <a:bodyPr/>
          <a:lstStyle/>
          <a:p>
            <a:pPr marL="15875" indent="-15875"/>
            <a:r>
              <a:rPr lang="en-US" dirty="0"/>
              <a:t>A continuity plan is a plan that accounts for actions that need to be taken for a business to resume operations as efficiently as possible following an unusual event. </a:t>
            </a:r>
          </a:p>
          <a:p>
            <a:pPr marL="15875" indent="-15875"/>
            <a:endParaRPr lang="en-US" dirty="0"/>
          </a:p>
          <a:p>
            <a:pPr marL="15875" indent="-15875"/>
            <a:r>
              <a:rPr lang="en-US" b="1" dirty="0"/>
              <a:t>Examples of continuity plan measures include:</a:t>
            </a:r>
          </a:p>
          <a:p>
            <a:pPr marL="15875" indent="-15875"/>
            <a:endParaRPr lang="en-US" dirty="0"/>
          </a:p>
          <a:p>
            <a:pPr marL="342900" indent="-342900">
              <a:buClr>
                <a:srgbClr val="B41F7A"/>
              </a:buClr>
              <a:buFont typeface="Arial" panose="020B0604020202020204" pitchFamily="34" charset="0"/>
              <a:buChar char="•"/>
            </a:pPr>
            <a:r>
              <a:rPr lang="en-US" dirty="0"/>
              <a:t>Allocating additional funds for things like emergency PTO, repairs, and stock replenishment;</a:t>
            </a:r>
          </a:p>
          <a:p>
            <a:pPr marL="342900" indent="-342900">
              <a:buClr>
                <a:srgbClr val="B41F7A"/>
              </a:buClr>
              <a:buFont typeface="Arial" panose="020B0604020202020204" pitchFamily="34" charset="0"/>
              <a:buChar char="•"/>
            </a:pPr>
            <a:r>
              <a:rPr lang="en-US" dirty="0"/>
              <a:t>Building relationships with a variety of other businesses and suppliers to speed the recovery of supply and business operations;</a:t>
            </a:r>
          </a:p>
          <a:p>
            <a:pPr marL="342900" indent="-342900">
              <a:buClr>
                <a:srgbClr val="B41F7A"/>
              </a:buClr>
              <a:buFont typeface="Arial" panose="020B0604020202020204" pitchFamily="34" charset="0"/>
              <a:buChar char="•"/>
            </a:pPr>
            <a:r>
              <a:rPr lang="en-US" dirty="0"/>
              <a:t>Developing remote work options in case the physical location remains compromised;</a:t>
            </a:r>
          </a:p>
          <a:p>
            <a:pPr marL="342900" indent="-342900">
              <a:buClr>
                <a:srgbClr val="B41F7A"/>
              </a:buClr>
              <a:buFont typeface="Arial" panose="020B0604020202020204" pitchFamily="34" charset="0"/>
              <a:buChar char="•"/>
            </a:pPr>
            <a:r>
              <a:rPr lang="en-US" dirty="0"/>
              <a:t>Preparing alternate transportation for goods.</a:t>
            </a:r>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89" name="Graphic 8">
            <a:extLst>
              <a:ext uri="{FF2B5EF4-FFF2-40B4-BE49-F238E27FC236}">
                <a16:creationId xmlns:a16="http://schemas.microsoft.com/office/drawing/2014/main" id="{04122ACD-8CAA-26D3-BF93-4BF14816CE85}"/>
              </a:ext>
            </a:extLst>
          </p:cNvPr>
          <p:cNvGrpSpPr/>
          <p:nvPr/>
        </p:nvGrpSpPr>
        <p:grpSpPr>
          <a:xfrm>
            <a:off x="594888" y="399655"/>
            <a:ext cx="1446392" cy="1445841"/>
            <a:chOff x="4817897" y="694433"/>
            <a:chExt cx="1446392" cy="1445841"/>
          </a:xfrm>
        </p:grpSpPr>
        <p:sp>
          <p:nvSpPr>
            <p:cNvPr id="90" name="Freeform 89">
              <a:extLst>
                <a:ext uri="{FF2B5EF4-FFF2-40B4-BE49-F238E27FC236}">
                  <a16:creationId xmlns:a16="http://schemas.microsoft.com/office/drawing/2014/main" id="{7C3567F1-EC53-EB5C-4D38-6C5FFB0AA8A9}"/>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ECFDE128-BAC4-4B7A-E9D9-F88EC5F3CD68}"/>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92" name="Graphic 3">
            <a:extLst>
              <a:ext uri="{FF2B5EF4-FFF2-40B4-BE49-F238E27FC236}">
                <a16:creationId xmlns:a16="http://schemas.microsoft.com/office/drawing/2014/main" id="{CC0D952D-26C6-C093-5801-329E88250E82}"/>
              </a:ext>
            </a:extLst>
          </p:cNvPr>
          <p:cNvGrpSpPr/>
          <p:nvPr/>
        </p:nvGrpSpPr>
        <p:grpSpPr>
          <a:xfrm>
            <a:off x="981719" y="794835"/>
            <a:ext cx="730034" cy="730950"/>
            <a:chOff x="6601914" y="3685068"/>
            <a:chExt cx="1090935" cy="1092304"/>
          </a:xfrm>
          <a:solidFill>
            <a:srgbClr val="616161"/>
          </a:solidFill>
        </p:grpSpPr>
        <p:sp>
          <p:nvSpPr>
            <p:cNvPr id="93" name="Freeform 92">
              <a:extLst>
                <a:ext uri="{FF2B5EF4-FFF2-40B4-BE49-F238E27FC236}">
                  <a16:creationId xmlns:a16="http://schemas.microsoft.com/office/drawing/2014/main" id="{6EE2ABCE-87F4-30A6-CA09-6B9EFDE4D40C}"/>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3E800962-15A0-4D64-F9A1-D5AC3164647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95" name="Graphic 3">
              <a:extLst>
                <a:ext uri="{FF2B5EF4-FFF2-40B4-BE49-F238E27FC236}">
                  <a16:creationId xmlns:a16="http://schemas.microsoft.com/office/drawing/2014/main" id="{1CB5405C-7A06-69A0-8B8C-12B7E07530A5}"/>
                </a:ext>
              </a:extLst>
            </p:cNvPr>
            <p:cNvGrpSpPr/>
            <p:nvPr/>
          </p:nvGrpSpPr>
          <p:grpSpPr>
            <a:xfrm>
              <a:off x="6601914" y="3685068"/>
              <a:ext cx="1090935" cy="1092304"/>
              <a:chOff x="6601914" y="3685068"/>
              <a:chExt cx="1090935" cy="1092304"/>
            </a:xfrm>
            <a:grpFill/>
          </p:grpSpPr>
          <p:sp>
            <p:nvSpPr>
              <p:cNvPr id="96" name="Freeform 95">
                <a:extLst>
                  <a:ext uri="{FF2B5EF4-FFF2-40B4-BE49-F238E27FC236}">
                    <a16:creationId xmlns:a16="http://schemas.microsoft.com/office/drawing/2014/main" id="{E4FA58A1-83E1-0A63-D42C-BAB638268DA8}"/>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EC805B8-DD9C-0221-8BD0-11DC2CC2DDE8}"/>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98" name="Graphic 3">
                <a:extLst>
                  <a:ext uri="{FF2B5EF4-FFF2-40B4-BE49-F238E27FC236}">
                    <a16:creationId xmlns:a16="http://schemas.microsoft.com/office/drawing/2014/main" id="{502C0A54-A541-0F57-AA86-67DB1C1003DB}"/>
                  </a:ext>
                </a:extLst>
              </p:cNvPr>
              <p:cNvGrpSpPr/>
              <p:nvPr/>
            </p:nvGrpSpPr>
            <p:grpSpPr>
              <a:xfrm>
                <a:off x="6601914" y="3685068"/>
                <a:ext cx="1090935" cy="1092304"/>
                <a:chOff x="6601914" y="3685068"/>
                <a:chExt cx="1090935" cy="1092304"/>
              </a:xfrm>
              <a:grpFill/>
            </p:grpSpPr>
            <p:sp>
              <p:nvSpPr>
                <p:cNvPr id="119" name="Freeform 118">
                  <a:extLst>
                    <a:ext uri="{FF2B5EF4-FFF2-40B4-BE49-F238E27FC236}">
                      <a16:creationId xmlns:a16="http://schemas.microsoft.com/office/drawing/2014/main" id="{29B8C1F0-1283-BFF8-15D1-2810F9FB0BCE}"/>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BD7CB57D-A83B-C315-5C77-B7A66CCA778B}"/>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99" name="Freeform 98">
                <a:extLst>
                  <a:ext uri="{FF2B5EF4-FFF2-40B4-BE49-F238E27FC236}">
                    <a16:creationId xmlns:a16="http://schemas.microsoft.com/office/drawing/2014/main" id="{394F679A-799F-8C43-13F4-657B4A803800}"/>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908B0ABE-7F95-D69B-38C8-DC260171B582}"/>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790CC8F-697F-B260-57E0-664014999E05}"/>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43E7C8C-F53E-207B-882E-88B8AC5715F2}"/>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AEECAA0-9B63-E2D6-9721-5B43D61F7EAC}"/>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0995D48-56CB-E395-2CE6-686236CEBB42}"/>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58B3173-4699-81B9-D94D-7961A9E57B8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9AF0604A-DA99-92D4-45FB-E01DD2B16087}"/>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F9DBBED-2588-BCD1-B421-D32A997C1956}"/>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9FE13923-F581-97A9-972A-C92A4D8A79BB}"/>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E9EC03D-B63E-2DF5-6F6E-2B5833E704CD}"/>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3DAFE77-8554-B094-B1A2-A36854AF1CFA}"/>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39B465D1-9105-9FDA-3763-2607C26C9B18}"/>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9C7D28F-AF90-00B5-15C6-427E645DBA41}"/>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8C2FD75-5F46-3804-63AF-1C7FE0801D2E}"/>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687757D-A40C-CD0D-C93B-A9A6ED613E18}"/>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8E24DE-9300-A4B2-EBFA-16AD0F45DE3E}"/>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6C3210BA-FC4A-AF8F-F7F0-AEC46FF29649}"/>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54699CDB-6D8B-4571-B881-296041573F8E}"/>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A61FE1DB-A693-AC4B-0B3F-AA23FBCD246C}"/>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6682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p:txBody>
          <a:bodyPr>
            <a:normAutofit/>
          </a:bodyPr>
          <a:lstStyle/>
          <a:p>
            <a:pPr marL="12700" indent="-12700" algn="just">
              <a:lnSpc>
                <a:spcPts val="2240"/>
              </a:lnSpc>
              <a:spcBef>
                <a:spcPts val="0"/>
              </a:spcBef>
            </a:pPr>
            <a:r>
              <a:rPr lang="en-US" sz="2200" dirty="0"/>
              <a:t>In the event of a natural disaster, a business should ideally be prepared to provide information and updates to interested parties such as consumers, stakeholders, employees, community members, and government officials. </a:t>
            </a:r>
          </a:p>
          <a:p>
            <a:pPr marL="12700" indent="-12700" algn="just">
              <a:lnSpc>
                <a:spcPts val="2240"/>
              </a:lnSpc>
              <a:spcBef>
                <a:spcPts val="0"/>
              </a:spcBef>
            </a:pPr>
            <a:endParaRPr lang="en-US" sz="2200" dirty="0"/>
          </a:p>
          <a:p>
            <a:pPr marL="12700" indent="-12700" algn="just">
              <a:lnSpc>
                <a:spcPts val="2240"/>
              </a:lnSpc>
              <a:spcBef>
                <a:spcPts val="0"/>
              </a:spcBef>
            </a:pPr>
            <a:r>
              <a:rPr lang="en-US" sz="2200" dirty="0"/>
              <a:t>This information could include anything from a timeline for the expected return of access to services to an inventory of lost products. </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p:txBody>
          <a:bodyPr>
            <a:normAutofit lnSpcReduction="10000"/>
          </a:bodyPr>
          <a:lstStyle/>
          <a:p>
            <a:r>
              <a:rPr lang="en-US" dirty="0"/>
              <a:t>Natural Disaster</a:t>
            </a:r>
          </a:p>
        </p:txBody>
      </p:sp>
      <p:sp>
        <p:nvSpPr>
          <p:cNvPr id="5" name="Text Placeholder 2">
            <a:extLst>
              <a:ext uri="{FF2B5EF4-FFF2-40B4-BE49-F238E27FC236}">
                <a16:creationId xmlns:a16="http://schemas.microsoft.com/office/drawing/2014/main" id="{444FF676-7516-47FC-A4DE-8652C0210BB5}"/>
              </a:ext>
            </a:extLst>
          </p:cNvPr>
          <p:cNvSpPr txBox="1">
            <a:spLocks/>
          </p:cNvSpPr>
          <p:nvPr/>
        </p:nvSpPr>
        <p:spPr>
          <a:xfrm>
            <a:off x="7199766" y="1859842"/>
            <a:ext cx="4431940" cy="4367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ts val="2240"/>
              </a:lnSpc>
              <a:spcBef>
                <a:spcPts val="0"/>
              </a:spcBef>
            </a:pPr>
            <a:r>
              <a:rPr lang="en-US" sz="2200" dirty="0">
                <a:solidFill>
                  <a:srgbClr val="616161"/>
                </a:solidFill>
              </a:rPr>
              <a:t>Some measures that may be included in a crisis communications plan include:</a:t>
            </a:r>
          </a:p>
          <a:p>
            <a:pPr marL="12700" indent="-12700">
              <a:lnSpc>
                <a:spcPts val="2240"/>
              </a:lnSpc>
              <a:spcBef>
                <a:spcPts val="0"/>
              </a:spcBef>
            </a:pPr>
            <a:endParaRPr lang="en-US" sz="2200" dirty="0">
              <a:solidFill>
                <a:srgbClr val="616161"/>
              </a:solidFill>
            </a:endParaRP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Identifying the crisis communications team;</a:t>
            </a: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Investing in spokesman training for the crisis communications team;</a:t>
            </a: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Setting up a notifications system;</a:t>
            </a: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Preparing holding statements;</a:t>
            </a: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Offering easy access to the notifications system and contact information.</a:t>
            </a:r>
          </a:p>
          <a:p>
            <a:pPr>
              <a:lnSpc>
                <a:spcPts val="2240"/>
              </a:lnSpc>
              <a:spcBef>
                <a:spcPts val="0"/>
              </a:spcBef>
            </a:pPr>
            <a:endParaRPr lang="en-US" sz="2200" dirty="0">
              <a:solidFill>
                <a:srgbClr val="616161"/>
              </a:solidFill>
            </a:endParaRPr>
          </a:p>
        </p:txBody>
      </p:sp>
      <p:sp>
        <p:nvSpPr>
          <p:cNvPr id="6" name="Rectangle 5">
            <a:extLst>
              <a:ext uri="{FF2B5EF4-FFF2-40B4-BE49-F238E27FC236}">
                <a16:creationId xmlns:a16="http://schemas.microsoft.com/office/drawing/2014/main" id="{890623F7-1118-247E-E5CF-B71EBD759BAC}"/>
              </a:ext>
            </a:extLst>
          </p:cNvPr>
          <p:cNvSpPr/>
          <p:nvPr/>
        </p:nvSpPr>
        <p:spPr>
          <a:xfrm>
            <a:off x="1379575" y="1420009"/>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11614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1B962B-163E-9536-2197-04F42C629D8D}"/>
              </a:ext>
            </a:extLst>
          </p:cNvPr>
          <p:cNvSpPr/>
          <p:nvPr/>
        </p:nvSpPr>
        <p:spPr>
          <a:xfrm>
            <a:off x="6532573" y="0"/>
            <a:ext cx="7596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a:xfrm>
            <a:off x="1463724" y="1859843"/>
            <a:ext cx="4236046" cy="4597437"/>
          </a:xfrm>
        </p:spPr>
        <p:txBody>
          <a:bodyPr>
            <a:normAutofit/>
          </a:bodyPr>
          <a:lstStyle/>
          <a:p>
            <a:pPr marL="12700" indent="-12700">
              <a:lnSpc>
                <a:spcPts val="2240"/>
              </a:lnSpc>
              <a:spcBef>
                <a:spcPts val="0"/>
              </a:spcBef>
            </a:pPr>
            <a:r>
              <a:rPr lang="en-US" sz="2200" dirty="0"/>
              <a:t>In the event of a crisis from external sources, your employees could be negatively impacted in a wide variety of ways, including loss of work hours, loss of personal property, and emotional trauma. By taking care of your employees during this crisis, you will potentially allow them to better do their jobs in the long run, earn loyalty from your employees, and demonstrate ethical business operations to the public. Options for supporting your employees during an external crisis include:</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a:xfrm>
            <a:off x="1379574" y="355001"/>
            <a:ext cx="4093379" cy="1752629"/>
          </a:xfrm>
        </p:spPr>
        <p:txBody>
          <a:bodyPr>
            <a:normAutofit/>
          </a:bodyPr>
          <a:lstStyle/>
          <a:p>
            <a:r>
              <a:rPr lang="en-US" dirty="0"/>
              <a:t>Employee Assistance and Support</a:t>
            </a:r>
          </a:p>
        </p:txBody>
      </p:sp>
      <p:sp>
        <p:nvSpPr>
          <p:cNvPr id="6" name="Rectangle 5">
            <a:extLst>
              <a:ext uri="{FF2B5EF4-FFF2-40B4-BE49-F238E27FC236}">
                <a16:creationId xmlns:a16="http://schemas.microsoft.com/office/drawing/2014/main" id="{890623F7-1118-247E-E5CF-B71EBD759BAC}"/>
              </a:ext>
            </a:extLst>
          </p:cNvPr>
          <p:cNvSpPr/>
          <p:nvPr/>
        </p:nvSpPr>
        <p:spPr>
          <a:xfrm>
            <a:off x="1379575" y="1527585"/>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3">
            <a:extLst>
              <a:ext uri="{FF2B5EF4-FFF2-40B4-BE49-F238E27FC236}">
                <a16:creationId xmlns:a16="http://schemas.microsoft.com/office/drawing/2014/main" id="{67B2FC37-2FA1-31D6-88C2-EE0A2C7BDCF4}"/>
              </a:ext>
            </a:extLst>
          </p:cNvPr>
          <p:cNvSpPr txBox="1">
            <a:spLocks/>
          </p:cNvSpPr>
          <p:nvPr/>
        </p:nvSpPr>
        <p:spPr>
          <a:xfrm>
            <a:off x="6858894" y="699247"/>
            <a:ext cx="5283797" cy="52506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200" dirty="0">
                <a:solidFill>
                  <a:srgbClr val="616161"/>
                </a:solidFill>
              </a:rPr>
              <a:t>Providing transportation;</a:t>
            </a:r>
          </a:p>
          <a:p>
            <a:pPr marL="0" indent="0">
              <a:spcBef>
                <a:spcPts val="2600"/>
              </a:spcBef>
              <a:buNone/>
            </a:pPr>
            <a:r>
              <a:rPr lang="en-US" sz="2200" dirty="0">
                <a:solidFill>
                  <a:srgbClr val="616161"/>
                </a:solidFill>
              </a:rPr>
              <a:t>Providing direct financial assistance;</a:t>
            </a:r>
          </a:p>
          <a:p>
            <a:pPr marL="0" indent="0">
              <a:spcBef>
                <a:spcPts val="2600"/>
              </a:spcBef>
              <a:buNone/>
            </a:pPr>
            <a:r>
              <a:rPr lang="en-US" sz="2200" dirty="0">
                <a:solidFill>
                  <a:srgbClr val="616161"/>
                </a:solidFill>
              </a:rPr>
              <a:t>Offering remote work options;</a:t>
            </a:r>
          </a:p>
          <a:p>
            <a:pPr marL="0" indent="0">
              <a:spcBef>
                <a:spcPts val="2600"/>
              </a:spcBef>
              <a:buNone/>
            </a:pPr>
            <a:r>
              <a:rPr lang="en-US" sz="2200" dirty="0">
                <a:solidFill>
                  <a:srgbClr val="616161"/>
                </a:solidFill>
              </a:rPr>
              <a:t>Expanding flexibility for work hours;</a:t>
            </a:r>
          </a:p>
          <a:p>
            <a:pPr marL="0" indent="0">
              <a:spcBef>
                <a:spcPts val="2600"/>
              </a:spcBef>
              <a:buNone/>
            </a:pPr>
            <a:r>
              <a:rPr lang="en-US" sz="2200" dirty="0">
                <a:solidFill>
                  <a:srgbClr val="616161"/>
                </a:solidFill>
              </a:rPr>
              <a:t>Offering additional PTO;</a:t>
            </a:r>
          </a:p>
          <a:p>
            <a:pPr marL="0" indent="0">
              <a:spcBef>
                <a:spcPts val="2600"/>
              </a:spcBef>
              <a:buNone/>
            </a:pPr>
            <a:r>
              <a:rPr lang="en-US" sz="2200" dirty="0">
                <a:solidFill>
                  <a:srgbClr val="616161"/>
                </a:solidFill>
              </a:rPr>
              <a:t>Expanding access to medical care;</a:t>
            </a:r>
          </a:p>
          <a:p>
            <a:pPr marL="0" indent="0">
              <a:spcBef>
                <a:spcPts val="2600"/>
              </a:spcBef>
              <a:buNone/>
            </a:pPr>
            <a:r>
              <a:rPr lang="en-US" sz="2200" dirty="0">
                <a:solidFill>
                  <a:srgbClr val="616161"/>
                </a:solidFill>
              </a:rPr>
              <a:t>Expanding access to counseling;</a:t>
            </a:r>
          </a:p>
          <a:p>
            <a:pPr marL="0" indent="0">
              <a:spcBef>
                <a:spcPts val="2600"/>
              </a:spcBef>
              <a:buNone/>
            </a:pPr>
            <a:r>
              <a:rPr lang="en-US" sz="2200" dirty="0">
                <a:solidFill>
                  <a:srgbClr val="616161"/>
                </a:solidFill>
              </a:rPr>
              <a:t>Offering care packages;</a:t>
            </a:r>
          </a:p>
          <a:p>
            <a:pPr marL="0" indent="0">
              <a:spcBef>
                <a:spcPts val="2600"/>
              </a:spcBef>
              <a:buNone/>
            </a:pPr>
            <a:r>
              <a:rPr lang="en-US" sz="2200" dirty="0">
                <a:solidFill>
                  <a:srgbClr val="616161"/>
                </a:solidFill>
              </a:rPr>
              <a:t>Offering your premises as an avenue for sheltering in place.</a:t>
            </a:r>
          </a:p>
        </p:txBody>
      </p:sp>
      <p:grpSp>
        <p:nvGrpSpPr>
          <p:cNvPr id="18" name="Group 17">
            <a:extLst>
              <a:ext uri="{FF2B5EF4-FFF2-40B4-BE49-F238E27FC236}">
                <a16:creationId xmlns:a16="http://schemas.microsoft.com/office/drawing/2014/main" id="{F52195A5-B52C-8768-6276-7B61322518AD}"/>
              </a:ext>
            </a:extLst>
          </p:cNvPr>
          <p:cNvGrpSpPr/>
          <p:nvPr/>
        </p:nvGrpSpPr>
        <p:grpSpPr>
          <a:xfrm>
            <a:off x="6312862" y="605687"/>
            <a:ext cx="511077" cy="511077"/>
            <a:chOff x="5763230" y="626896"/>
            <a:chExt cx="511077" cy="511077"/>
          </a:xfrm>
        </p:grpSpPr>
        <p:sp>
          <p:nvSpPr>
            <p:cNvPr id="7" name="Oval 6">
              <a:extLst>
                <a:ext uri="{FF2B5EF4-FFF2-40B4-BE49-F238E27FC236}">
                  <a16:creationId xmlns:a16="http://schemas.microsoft.com/office/drawing/2014/main" id="{7991699B-34C7-0FA8-C53E-E70EC9234D97}"/>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5033A029-4DA9-323D-061A-AFDF184FFAF3}"/>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grpSp>
      <p:grpSp>
        <p:nvGrpSpPr>
          <p:cNvPr id="19" name="Group 18">
            <a:extLst>
              <a:ext uri="{FF2B5EF4-FFF2-40B4-BE49-F238E27FC236}">
                <a16:creationId xmlns:a16="http://schemas.microsoft.com/office/drawing/2014/main" id="{28FCB2EB-0498-AE46-CD51-7C718C799D41}"/>
              </a:ext>
            </a:extLst>
          </p:cNvPr>
          <p:cNvGrpSpPr/>
          <p:nvPr/>
        </p:nvGrpSpPr>
        <p:grpSpPr>
          <a:xfrm>
            <a:off x="6312862" y="1237583"/>
            <a:ext cx="511077" cy="511077"/>
            <a:chOff x="5763230" y="626896"/>
            <a:chExt cx="511077" cy="511077"/>
          </a:xfrm>
        </p:grpSpPr>
        <p:sp>
          <p:nvSpPr>
            <p:cNvPr id="20" name="Oval 19">
              <a:extLst>
                <a:ext uri="{FF2B5EF4-FFF2-40B4-BE49-F238E27FC236}">
                  <a16:creationId xmlns:a16="http://schemas.microsoft.com/office/drawing/2014/main" id="{3272B369-3627-12FB-4C81-592CFC710C25}"/>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8">
              <a:extLst>
                <a:ext uri="{FF2B5EF4-FFF2-40B4-BE49-F238E27FC236}">
                  <a16:creationId xmlns:a16="http://schemas.microsoft.com/office/drawing/2014/main" id="{969668FD-C386-D3D0-3A0B-FA319E19692F}"/>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02</a:t>
              </a:r>
            </a:p>
          </p:txBody>
        </p:sp>
      </p:grpSp>
      <p:grpSp>
        <p:nvGrpSpPr>
          <p:cNvPr id="22" name="Group 21">
            <a:extLst>
              <a:ext uri="{FF2B5EF4-FFF2-40B4-BE49-F238E27FC236}">
                <a16:creationId xmlns:a16="http://schemas.microsoft.com/office/drawing/2014/main" id="{D3222E70-CD48-CF8A-5752-DB813154388B}"/>
              </a:ext>
            </a:extLst>
          </p:cNvPr>
          <p:cNvGrpSpPr/>
          <p:nvPr/>
        </p:nvGrpSpPr>
        <p:grpSpPr>
          <a:xfrm>
            <a:off x="6312862" y="1874856"/>
            <a:ext cx="511077" cy="511077"/>
            <a:chOff x="5763230" y="626896"/>
            <a:chExt cx="511077" cy="511077"/>
          </a:xfrm>
        </p:grpSpPr>
        <p:sp>
          <p:nvSpPr>
            <p:cNvPr id="23" name="Oval 22">
              <a:extLst>
                <a:ext uri="{FF2B5EF4-FFF2-40B4-BE49-F238E27FC236}">
                  <a16:creationId xmlns:a16="http://schemas.microsoft.com/office/drawing/2014/main" id="{FD43CC0F-BFF3-3F74-F7C7-54F1411FB403}"/>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25977EF8-45F8-8E1C-A039-569E2F14239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03</a:t>
              </a:r>
            </a:p>
          </p:txBody>
        </p:sp>
      </p:grpSp>
      <p:grpSp>
        <p:nvGrpSpPr>
          <p:cNvPr id="25" name="Group 24">
            <a:extLst>
              <a:ext uri="{FF2B5EF4-FFF2-40B4-BE49-F238E27FC236}">
                <a16:creationId xmlns:a16="http://schemas.microsoft.com/office/drawing/2014/main" id="{E6A4CA42-DEB8-969A-627B-538958D8BFE2}"/>
              </a:ext>
            </a:extLst>
          </p:cNvPr>
          <p:cNvGrpSpPr/>
          <p:nvPr/>
        </p:nvGrpSpPr>
        <p:grpSpPr>
          <a:xfrm>
            <a:off x="6312862" y="5647676"/>
            <a:ext cx="511077" cy="511077"/>
            <a:chOff x="5763230" y="626896"/>
            <a:chExt cx="511077" cy="511077"/>
          </a:xfrm>
        </p:grpSpPr>
        <p:sp>
          <p:nvSpPr>
            <p:cNvPr id="26" name="Oval 25">
              <a:extLst>
                <a:ext uri="{FF2B5EF4-FFF2-40B4-BE49-F238E27FC236}">
                  <a16:creationId xmlns:a16="http://schemas.microsoft.com/office/drawing/2014/main" id="{7D3CA161-FE8D-B286-3E1D-F7D5699C2D3C}"/>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8">
              <a:extLst>
                <a:ext uri="{FF2B5EF4-FFF2-40B4-BE49-F238E27FC236}">
                  <a16:creationId xmlns:a16="http://schemas.microsoft.com/office/drawing/2014/main" id="{BDBF400F-2DA3-A171-56AB-3FA2290FEBE5}"/>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09</a:t>
              </a:r>
            </a:p>
          </p:txBody>
        </p:sp>
      </p:grpSp>
      <p:grpSp>
        <p:nvGrpSpPr>
          <p:cNvPr id="28" name="Group 27">
            <a:extLst>
              <a:ext uri="{FF2B5EF4-FFF2-40B4-BE49-F238E27FC236}">
                <a16:creationId xmlns:a16="http://schemas.microsoft.com/office/drawing/2014/main" id="{413DEB53-2F9B-F9B5-AAF8-EF8DBADEABD5}"/>
              </a:ext>
            </a:extLst>
          </p:cNvPr>
          <p:cNvGrpSpPr/>
          <p:nvPr/>
        </p:nvGrpSpPr>
        <p:grpSpPr>
          <a:xfrm>
            <a:off x="6312862" y="3176048"/>
            <a:ext cx="511077" cy="511077"/>
            <a:chOff x="5763230" y="626896"/>
            <a:chExt cx="511077" cy="511077"/>
          </a:xfrm>
        </p:grpSpPr>
        <p:sp>
          <p:nvSpPr>
            <p:cNvPr id="29" name="Oval 28">
              <a:extLst>
                <a:ext uri="{FF2B5EF4-FFF2-40B4-BE49-F238E27FC236}">
                  <a16:creationId xmlns:a16="http://schemas.microsoft.com/office/drawing/2014/main" id="{DB668044-0C98-B390-B8CC-4F9B83F69307}"/>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8">
              <a:extLst>
                <a:ext uri="{FF2B5EF4-FFF2-40B4-BE49-F238E27FC236}">
                  <a16:creationId xmlns:a16="http://schemas.microsoft.com/office/drawing/2014/main" id="{6F036502-BC44-74AB-26E4-7D40017CBF12}"/>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05</a:t>
              </a:r>
            </a:p>
          </p:txBody>
        </p:sp>
      </p:grpSp>
      <p:grpSp>
        <p:nvGrpSpPr>
          <p:cNvPr id="31" name="Group 30">
            <a:extLst>
              <a:ext uri="{FF2B5EF4-FFF2-40B4-BE49-F238E27FC236}">
                <a16:creationId xmlns:a16="http://schemas.microsoft.com/office/drawing/2014/main" id="{4874BC24-26CA-9C28-ED49-E1A7D6E4FE53}"/>
              </a:ext>
            </a:extLst>
          </p:cNvPr>
          <p:cNvGrpSpPr/>
          <p:nvPr/>
        </p:nvGrpSpPr>
        <p:grpSpPr>
          <a:xfrm>
            <a:off x="6312862" y="2568826"/>
            <a:ext cx="511077" cy="511077"/>
            <a:chOff x="5763230" y="626896"/>
            <a:chExt cx="511077" cy="511077"/>
          </a:xfrm>
        </p:grpSpPr>
        <p:sp>
          <p:nvSpPr>
            <p:cNvPr id="32" name="Oval 31">
              <a:extLst>
                <a:ext uri="{FF2B5EF4-FFF2-40B4-BE49-F238E27FC236}">
                  <a16:creationId xmlns:a16="http://schemas.microsoft.com/office/drawing/2014/main" id="{5E52E151-7E01-44F8-EF83-B71750BEACFA}"/>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8">
              <a:extLst>
                <a:ext uri="{FF2B5EF4-FFF2-40B4-BE49-F238E27FC236}">
                  <a16:creationId xmlns:a16="http://schemas.microsoft.com/office/drawing/2014/main" id="{18DE5622-C94D-7635-ECD9-CDA0C6AC0E6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04</a:t>
              </a:r>
            </a:p>
          </p:txBody>
        </p:sp>
      </p:grpSp>
      <p:grpSp>
        <p:nvGrpSpPr>
          <p:cNvPr id="34" name="Group 33">
            <a:extLst>
              <a:ext uri="{FF2B5EF4-FFF2-40B4-BE49-F238E27FC236}">
                <a16:creationId xmlns:a16="http://schemas.microsoft.com/office/drawing/2014/main" id="{1AAFD453-6AFB-00EC-05F3-F5D722EB3EFA}"/>
              </a:ext>
            </a:extLst>
          </p:cNvPr>
          <p:cNvGrpSpPr/>
          <p:nvPr/>
        </p:nvGrpSpPr>
        <p:grpSpPr>
          <a:xfrm>
            <a:off x="6312862" y="3819794"/>
            <a:ext cx="511077" cy="511077"/>
            <a:chOff x="5763230" y="626896"/>
            <a:chExt cx="511077" cy="511077"/>
          </a:xfrm>
        </p:grpSpPr>
        <p:sp>
          <p:nvSpPr>
            <p:cNvPr id="35" name="Oval 34">
              <a:extLst>
                <a:ext uri="{FF2B5EF4-FFF2-40B4-BE49-F238E27FC236}">
                  <a16:creationId xmlns:a16="http://schemas.microsoft.com/office/drawing/2014/main" id="{D751D8BA-3C8F-A092-818D-F5984DD42311}"/>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8">
              <a:extLst>
                <a:ext uri="{FF2B5EF4-FFF2-40B4-BE49-F238E27FC236}">
                  <a16:creationId xmlns:a16="http://schemas.microsoft.com/office/drawing/2014/main" id="{244EA720-1032-46DE-E42B-9444565F68F1}"/>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06</a:t>
              </a:r>
            </a:p>
          </p:txBody>
        </p:sp>
      </p:grpSp>
      <p:grpSp>
        <p:nvGrpSpPr>
          <p:cNvPr id="37" name="Group 36">
            <a:extLst>
              <a:ext uri="{FF2B5EF4-FFF2-40B4-BE49-F238E27FC236}">
                <a16:creationId xmlns:a16="http://schemas.microsoft.com/office/drawing/2014/main" id="{BF770E43-C634-EDC9-5662-13FFF9EB9378}"/>
              </a:ext>
            </a:extLst>
          </p:cNvPr>
          <p:cNvGrpSpPr/>
          <p:nvPr/>
        </p:nvGrpSpPr>
        <p:grpSpPr>
          <a:xfrm>
            <a:off x="6312862" y="4429621"/>
            <a:ext cx="511077" cy="511077"/>
            <a:chOff x="5763230" y="626896"/>
            <a:chExt cx="511077" cy="511077"/>
          </a:xfrm>
        </p:grpSpPr>
        <p:sp>
          <p:nvSpPr>
            <p:cNvPr id="38" name="Oval 37">
              <a:extLst>
                <a:ext uri="{FF2B5EF4-FFF2-40B4-BE49-F238E27FC236}">
                  <a16:creationId xmlns:a16="http://schemas.microsoft.com/office/drawing/2014/main" id="{E6CE3B95-F318-7EBD-6623-52B0B144D944}"/>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01BE9C24-BAAC-243E-D7A9-980F75B4BCB7}"/>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07</a:t>
              </a:r>
            </a:p>
          </p:txBody>
        </p:sp>
      </p:grpSp>
      <p:grpSp>
        <p:nvGrpSpPr>
          <p:cNvPr id="40" name="Group 39">
            <a:extLst>
              <a:ext uri="{FF2B5EF4-FFF2-40B4-BE49-F238E27FC236}">
                <a16:creationId xmlns:a16="http://schemas.microsoft.com/office/drawing/2014/main" id="{AE2BF4B2-4245-7321-AD57-FDB6B36E26A9}"/>
              </a:ext>
            </a:extLst>
          </p:cNvPr>
          <p:cNvGrpSpPr/>
          <p:nvPr/>
        </p:nvGrpSpPr>
        <p:grpSpPr>
          <a:xfrm>
            <a:off x="6312862" y="5036843"/>
            <a:ext cx="511077" cy="511077"/>
            <a:chOff x="5763230" y="626896"/>
            <a:chExt cx="511077" cy="511077"/>
          </a:xfrm>
        </p:grpSpPr>
        <p:sp>
          <p:nvSpPr>
            <p:cNvPr id="41" name="Oval 40">
              <a:extLst>
                <a:ext uri="{FF2B5EF4-FFF2-40B4-BE49-F238E27FC236}">
                  <a16:creationId xmlns:a16="http://schemas.microsoft.com/office/drawing/2014/main" id="{EBD0E45B-1A46-96EE-BA61-9F2A5CE0E40E}"/>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8">
              <a:extLst>
                <a:ext uri="{FF2B5EF4-FFF2-40B4-BE49-F238E27FC236}">
                  <a16:creationId xmlns:a16="http://schemas.microsoft.com/office/drawing/2014/main" id="{6E8EEE23-7CF5-5D28-6BB0-06F894A80E8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08</a:t>
              </a:r>
            </a:p>
          </p:txBody>
        </p:sp>
      </p:grpSp>
    </p:spTree>
    <p:extLst>
      <p:ext uri="{BB962C8B-B14F-4D97-AF65-F5344CB8AC3E}">
        <p14:creationId xmlns:p14="http://schemas.microsoft.com/office/powerpoint/2010/main" val="3193075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1B962B-163E-9536-2197-04F42C629D8D}"/>
              </a:ext>
            </a:extLst>
          </p:cNvPr>
          <p:cNvSpPr/>
          <p:nvPr/>
        </p:nvSpPr>
        <p:spPr>
          <a:xfrm>
            <a:off x="5997388" y="0"/>
            <a:ext cx="12544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a:xfrm>
            <a:off x="1463724" y="1859843"/>
            <a:ext cx="3350323" cy="4481791"/>
          </a:xfrm>
        </p:spPr>
        <p:txBody>
          <a:bodyPr>
            <a:normAutofit/>
          </a:bodyPr>
          <a:lstStyle/>
          <a:p>
            <a:pPr marL="12700" indent="-12700">
              <a:lnSpc>
                <a:spcPts val="2240"/>
              </a:lnSpc>
              <a:spcBef>
                <a:spcPts val="0"/>
              </a:spcBef>
            </a:pPr>
            <a:r>
              <a:rPr lang="en-US" sz="2200" dirty="0"/>
              <a:t>Hazard mitigation refers to steps taken to eliminate hazards or reduce the damage caused by them, especially in a specific scenario such as a natural disaster. Hazard mitigation measures for a business may include steps such as:</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p:txBody>
          <a:bodyPr>
            <a:normAutofit lnSpcReduction="10000"/>
          </a:bodyPr>
          <a:lstStyle/>
          <a:p>
            <a:r>
              <a:rPr lang="en-US" dirty="0"/>
              <a:t>Hazard Mitigation</a:t>
            </a:r>
          </a:p>
        </p:txBody>
      </p:sp>
      <p:sp>
        <p:nvSpPr>
          <p:cNvPr id="6" name="Rectangle 5">
            <a:extLst>
              <a:ext uri="{FF2B5EF4-FFF2-40B4-BE49-F238E27FC236}">
                <a16:creationId xmlns:a16="http://schemas.microsoft.com/office/drawing/2014/main" id="{890623F7-1118-247E-E5CF-B71EBD759BAC}"/>
              </a:ext>
            </a:extLst>
          </p:cNvPr>
          <p:cNvSpPr/>
          <p:nvPr/>
        </p:nvSpPr>
        <p:spPr>
          <a:xfrm>
            <a:off x="1379575" y="1420009"/>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 name="Oval 1">
            <a:extLst>
              <a:ext uri="{FF2B5EF4-FFF2-40B4-BE49-F238E27FC236}">
                <a16:creationId xmlns:a16="http://schemas.microsoft.com/office/drawing/2014/main" id="{80C430B1-A960-9BC1-8973-C2A5D1D17EE4}"/>
              </a:ext>
            </a:extLst>
          </p:cNvPr>
          <p:cNvSpPr/>
          <p:nvPr/>
        </p:nvSpPr>
        <p:spPr>
          <a:xfrm>
            <a:off x="5763230" y="232645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91699B-34C7-0FA8-C53E-E70EC9234D97}"/>
              </a:ext>
            </a:extLst>
          </p:cNvPr>
          <p:cNvSpPr/>
          <p:nvPr/>
        </p:nvSpPr>
        <p:spPr>
          <a:xfrm>
            <a:off x="5763230" y="164886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85DC3B-463B-E2B4-9242-710FA6D7E3CB}"/>
              </a:ext>
            </a:extLst>
          </p:cNvPr>
          <p:cNvSpPr/>
          <p:nvPr/>
        </p:nvSpPr>
        <p:spPr>
          <a:xfrm>
            <a:off x="5763230" y="482319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F148FB-7C49-64D0-F3A6-637048EA6F53}"/>
              </a:ext>
            </a:extLst>
          </p:cNvPr>
          <p:cNvSpPr/>
          <p:nvPr/>
        </p:nvSpPr>
        <p:spPr>
          <a:xfrm>
            <a:off x="5763230" y="3865979"/>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75E45E-6444-F28D-E5C6-4630E468399C}"/>
              </a:ext>
            </a:extLst>
          </p:cNvPr>
          <p:cNvSpPr/>
          <p:nvPr/>
        </p:nvSpPr>
        <p:spPr>
          <a:xfrm>
            <a:off x="5763230" y="325870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67B2FC37-2FA1-31D6-88C2-EE0A2C7BDCF4}"/>
              </a:ext>
            </a:extLst>
          </p:cNvPr>
          <p:cNvSpPr txBox="1">
            <a:spLocks/>
          </p:cNvSpPr>
          <p:nvPr/>
        </p:nvSpPr>
        <p:spPr>
          <a:xfrm>
            <a:off x="6334462" y="1729571"/>
            <a:ext cx="4416460" cy="4220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200" dirty="0">
                <a:solidFill>
                  <a:srgbClr val="616161"/>
                </a:solidFill>
              </a:rPr>
              <a:t>Structural improvements;</a:t>
            </a:r>
          </a:p>
          <a:p>
            <a:pPr marL="0" indent="0">
              <a:spcBef>
                <a:spcPts val="2600"/>
              </a:spcBef>
              <a:buNone/>
            </a:pPr>
            <a:r>
              <a:rPr lang="en-US" sz="2200" dirty="0">
                <a:solidFill>
                  <a:srgbClr val="616161"/>
                </a:solidFill>
              </a:rPr>
              <a:t>Adjustments based on professional hazard audits;</a:t>
            </a:r>
          </a:p>
          <a:p>
            <a:pPr marL="0" indent="0">
              <a:spcBef>
                <a:spcPts val="2600"/>
              </a:spcBef>
              <a:buNone/>
            </a:pPr>
            <a:r>
              <a:rPr lang="en-US" sz="2200" dirty="0">
                <a:solidFill>
                  <a:srgbClr val="616161"/>
                </a:solidFill>
              </a:rPr>
              <a:t>Accessibility updates;</a:t>
            </a:r>
          </a:p>
          <a:p>
            <a:pPr marL="0" indent="0">
              <a:spcBef>
                <a:spcPts val="2600"/>
              </a:spcBef>
              <a:buNone/>
            </a:pPr>
            <a:r>
              <a:rPr lang="en-US" sz="2200" dirty="0">
                <a:solidFill>
                  <a:srgbClr val="616161"/>
                </a:solidFill>
              </a:rPr>
              <a:t>Employee training for emergency response;</a:t>
            </a:r>
          </a:p>
          <a:p>
            <a:pPr marL="0" indent="0">
              <a:spcBef>
                <a:spcPts val="2600"/>
              </a:spcBef>
              <a:buNone/>
            </a:pPr>
            <a:r>
              <a:rPr lang="en-US" sz="2200" dirty="0">
                <a:solidFill>
                  <a:srgbClr val="616161"/>
                </a:solidFill>
              </a:rPr>
              <a:t>On-premises adjustments based on government recommendations for crisis/disaster hazard prevention.</a:t>
            </a:r>
          </a:p>
        </p:txBody>
      </p:sp>
      <p:sp>
        <p:nvSpPr>
          <p:cNvPr id="12" name="Text Placeholder 8">
            <a:extLst>
              <a:ext uri="{FF2B5EF4-FFF2-40B4-BE49-F238E27FC236}">
                <a16:creationId xmlns:a16="http://schemas.microsoft.com/office/drawing/2014/main" id="{5033A029-4DA9-323D-061A-AFDF184FFAF3}"/>
              </a:ext>
            </a:extLst>
          </p:cNvPr>
          <p:cNvSpPr txBox="1">
            <a:spLocks/>
          </p:cNvSpPr>
          <p:nvPr/>
        </p:nvSpPr>
        <p:spPr>
          <a:xfrm>
            <a:off x="5763230" y="1679778"/>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sp>
        <p:nvSpPr>
          <p:cNvPr id="13" name="Text Placeholder 8">
            <a:extLst>
              <a:ext uri="{FF2B5EF4-FFF2-40B4-BE49-F238E27FC236}">
                <a16:creationId xmlns:a16="http://schemas.microsoft.com/office/drawing/2014/main" id="{7C012C0A-7E0D-2ADC-3312-F544C0F6A286}"/>
              </a:ext>
            </a:extLst>
          </p:cNvPr>
          <p:cNvSpPr txBox="1">
            <a:spLocks/>
          </p:cNvSpPr>
          <p:nvPr/>
        </p:nvSpPr>
        <p:spPr>
          <a:xfrm>
            <a:off x="5763232" y="2374588"/>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02</a:t>
            </a:r>
          </a:p>
        </p:txBody>
      </p:sp>
      <p:sp>
        <p:nvSpPr>
          <p:cNvPr id="14" name="Text Placeholder 8">
            <a:extLst>
              <a:ext uri="{FF2B5EF4-FFF2-40B4-BE49-F238E27FC236}">
                <a16:creationId xmlns:a16="http://schemas.microsoft.com/office/drawing/2014/main" id="{2DF67390-74C5-EDA6-A320-DA4E2A161ACE}"/>
              </a:ext>
            </a:extLst>
          </p:cNvPr>
          <p:cNvSpPr txBox="1">
            <a:spLocks/>
          </p:cNvSpPr>
          <p:nvPr/>
        </p:nvSpPr>
        <p:spPr>
          <a:xfrm>
            <a:off x="5770571" y="328752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03</a:t>
            </a:r>
          </a:p>
        </p:txBody>
      </p:sp>
      <p:sp>
        <p:nvSpPr>
          <p:cNvPr id="15" name="Text Placeholder 8">
            <a:extLst>
              <a:ext uri="{FF2B5EF4-FFF2-40B4-BE49-F238E27FC236}">
                <a16:creationId xmlns:a16="http://schemas.microsoft.com/office/drawing/2014/main" id="{B9BBF08B-B44C-E9B0-2968-F947F997507A}"/>
              </a:ext>
            </a:extLst>
          </p:cNvPr>
          <p:cNvSpPr txBox="1">
            <a:spLocks/>
          </p:cNvSpPr>
          <p:nvPr/>
        </p:nvSpPr>
        <p:spPr>
          <a:xfrm>
            <a:off x="5763230" y="388145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04</a:t>
            </a:r>
          </a:p>
        </p:txBody>
      </p:sp>
      <p:sp>
        <p:nvSpPr>
          <p:cNvPr id="16" name="Text Placeholder 8">
            <a:extLst>
              <a:ext uri="{FF2B5EF4-FFF2-40B4-BE49-F238E27FC236}">
                <a16:creationId xmlns:a16="http://schemas.microsoft.com/office/drawing/2014/main" id="{6F975B67-0D2A-9187-643E-8B09771CB6B5}"/>
              </a:ext>
            </a:extLst>
          </p:cNvPr>
          <p:cNvSpPr txBox="1">
            <a:spLocks/>
          </p:cNvSpPr>
          <p:nvPr/>
        </p:nvSpPr>
        <p:spPr>
          <a:xfrm>
            <a:off x="5770571" y="4851953"/>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05</a:t>
            </a:r>
          </a:p>
        </p:txBody>
      </p:sp>
    </p:spTree>
    <p:extLst>
      <p:ext uri="{BB962C8B-B14F-4D97-AF65-F5344CB8AC3E}">
        <p14:creationId xmlns:p14="http://schemas.microsoft.com/office/powerpoint/2010/main" val="3582021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166ECC-B61B-4C66-9894-CFFAF5F90C80}"/>
              </a:ext>
            </a:extLst>
          </p:cNvPr>
          <p:cNvSpPr/>
          <p:nvPr/>
        </p:nvSpPr>
        <p:spPr>
          <a:xfrm>
            <a:off x="6721414" y="6077808"/>
            <a:ext cx="4973369" cy="44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C4036A0-2C97-4685-94C1-0E3E2018A7CE}"/>
              </a:ext>
            </a:extLst>
          </p:cNvPr>
          <p:cNvSpPr>
            <a:spLocks noGrp="1"/>
          </p:cNvSpPr>
          <p:nvPr>
            <p:ph type="body" sz="quarter" idx="18"/>
          </p:nvPr>
        </p:nvSpPr>
        <p:spPr>
          <a:xfrm>
            <a:off x="529759" y="1649680"/>
            <a:ext cx="11073662" cy="3867704"/>
          </a:xfrm>
        </p:spPr>
        <p:txBody>
          <a:bodyPr numCol="2" spcCol="252000">
            <a:noAutofit/>
          </a:bodyPr>
          <a:lstStyle/>
          <a:p>
            <a:pPr marL="12700" indent="-12700" algn="just"/>
            <a:r>
              <a:rPr lang="en-US" dirty="0"/>
              <a:t>Risk </a:t>
            </a:r>
            <a:r>
              <a:rPr lang="en-US" dirty="0" err="1"/>
              <a:t>prioritisation</a:t>
            </a:r>
            <a:r>
              <a:rPr lang="en-US" dirty="0"/>
              <a:t> is important because it allows you to determine how much of your resource pool should reasonably be dedicated to each potential risk. For example, a business in </a:t>
            </a:r>
            <a:r>
              <a:rPr lang="en-GB" dirty="0"/>
              <a:t>Turkey, Greece, Albania, Italy, and Romania (the countries with the highest hazard in Europe) </a:t>
            </a:r>
            <a:r>
              <a:rPr lang="en-US" dirty="0"/>
              <a:t>would be wise to allocate a significant portion of their resource pool towards earthquake response, but likely will not substantially benefit from hurricane preparations. </a:t>
            </a:r>
          </a:p>
          <a:p>
            <a:pPr marL="12700" indent="-12700" algn="just"/>
            <a:endParaRPr lang="en-US" dirty="0"/>
          </a:p>
          <a:p>
            <a:pPr marL="12700" indent="-12700" algn="just"/>
            <a:r>
              <a:rPr lang="en-US" dirty="0"/>
              <a:t>In contrast, a business in Western Germany should likely invest in a </a:t>
            </a:r>
            <a:r>
              <a:rPr lang="en-US" dirty="0" err="1"/>
              <a:t>floos</a:t>
            </a:r>
            <a:r>
              <a:rPr lang="en-US" dirty="0"/>
              <a:t> response plan, but likely will not substantially benefit from earthquake preparations.</a:t>
            </a:r>
          </a:p>
          <a:p>
            <a:pPr marL="12700" indent="-12700" algn="just"/>
            <a:endParaRPr lang="en-US" dirty="0"/>
          </a:p>
          <a:p>
            <a:pPr marL="12700" indent="-12700" algn="just"/>
            <a:endParaRPr lang="en-US" dirty="0"/>
          </a:p>
          <a:p>
            <a:pPr marL="12700" indent="-12700" algn="just"/>
            <a:r>
              <a:rPr lang="en-US" dirty="0"/>
              <a:t>As another example, a financial services company  would be wise to invest heavily in IT disaster recovery plans while carrying few physical products that they would need to worry about being damaged. Meanwhile, a furniture store would be wise to take steps to protect their physical inventory.</a:t>
            </a:r>
          </a:p>
          <a:p>
            <a:pPr marL="12700" indent="-12700" algn="just"/>
            <a:endParaRPr lang="en-US" dirty="0"/>
          </a:p>
          <a:p>
            <a:pPr marL="12700" indent="-12700" algn="just"/>
            <a:r>
              <a:rPr lang="en-US" dirty="0"/>
              <a:t>In short, while it is a good idea to cover your bases, you should prioritize risk based on likelihood, as well as the impact that it would have on your business. Deploying data analysis systems to consider environmental, health, and safety risks can provide a structured view of risks and how they should be </a:t>
            </a:r>
            <a:r>
              <a:rPr lang="en-US" dirty="0" err="1"/>
              <a:t>prioritised</a:t>
            </a:r>
            <a:r>
              <a:rPr lang="en-US" dirty="0"/>
              <a:t> for any business.</a:t>
            </a:r>
          </a:p>
          <a:p>
            <a:pPr marL="12700" indent="-12700"/>
            <a:endParaRPr lang="en-US" dirty="0">
              <a:latin typeface="+mj-lt"/>
            </a:endParaRPr>
          </a:p>
        </p:txBody>
      </p:sp>
      <p:sp>
        <p:nvSpPr>
          <p:cNvPr id="4" name="Text Placeholder 3">
            <a:extLst>
              <a:ext uri="{FF2B5EF4-FFF2-40B4-BE49-F238E27FC236}">
                <a16:creationId xmlns:a16="http://schemas.microsoft.com/office/drawing/2014/main" id="{E2235A67-2EF4-498B-98A6-F18642B9FA6E}"/>
              </a:ext>
            </a:extLst>
          </p:cNvPr>
          <p:cNvSpPr>
            <a:spLocks noGrp="1"/>
          </p:cNvSpPr>
          <p:nvPr>
            <p:ph type="body" sz="quarter" idx="16"/>
          </p:nvPr>
        </p:nvSpPr>
        <p:spPr/>
        <p:txBody>
          <a:bodyPr>
            <a:normAutofit fontScale="92500" lnSpcReduction="10000"/>
          </a:bodyPr>
          <a:lstStyle/>
          <a:p>
            <a:r>
              <a:rPr lang="en-US" sz="4000" dirty="0"/>
              <a:t>Risk </a:t>
            </a:r>
            <a:r>
              <a:rPr lang="en-US" sz="4000" dirty="0" err="1"/>
              <a:t>Prioritisation</a:t>
            </a:r>
            <a:endParaRPr lang="en-US" sz="4000" dirty="0"/>
          </a:p>
        </p:txBody>
      </p:sp>
    </p:spTree>
    <p:extLst>
      <p:ext uri="{BB962C8B-B14F-4D97-AF65-F5344CB8AC3E}">
        <p14:creationId xmlns:p14="http://schemas.microsoft.com/office/powerpoint/2010/main" val="3907898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a:solidFill>
                  <a:schemeClr val="bg1"/>
                </a:solidFill>
              </a:rPr>
              <a:t>Natural Crisis</a:t>
            </a:r>
            <a:endParaRPr lang="en-US" dirty="0">
              <a:solidFill>
                <a:srgbClr val="F16924"/>
              </a:solidFill>
            </a:endParaRPr>
          </a:p>
          <a:p>
            <a:endParaRPr lang="en-US" dirty="0"/>
          </a:p>
        </p:txBody>
      </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265813" y="1422227"/>
            <a:ext cx="9040989" cy="2898779"/>
          </a:xfrm>
          <a:prstGeom prst="rect">
            <a:avLst/>
          </a:prstGeom>
        </p:spPr>
        <p:txBody>
          <a:bodyPr vert="horz" lIns="91440" tIns="45720" rIns="91440" bIns="45720" rtlCol="0">
            <a:no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r>
              <a:rPr lang="en-GB" b="0" i="0" dirty="0">
                <a:solidFill>
                  <a:srgbClr val="616161"/>
                </a:solidFill>
                <a:effectLst/>
              </a:rPr>
              <a:t>Natural crisis are typically not in the hands of anyone.  A natural crisis takes place because of the occurrence of natural phenomena such as earthquake, volcano, floods, storms or any other act of nature. Damages caused by such occurrences are classified as a natural crisis. Natural disasters are well-known for the huge economic damage they can cause, especially when striking high-density industrial areas (tourism included).</a:t>
            </a:r>
          </a:p>
          <a:p>
            <a:pPr marL="0" indent="0" algn="just"/>
            <a:endParaRPr lang="en-GB" dirty="0">
              <a:solidFill>
                <a:srgbClr val="616161"/>
              </a:solidFill>
            </a:endParaRPr>
          </a:p>
          <a:p>
            <a:pPr marL="0" indent="0" algn="just"/>
            <a:r>
              <a:rPr lang="en-GB" b="0" i="0" dirty="0">
                <a:solidFill>
                  <a:srgbClr val="616161"/>
                </a:solidFill>
                <a:effectLst/>
              </a:rPr>
              <a:t>EXAMPLES- </a:t>
            </a:r>
            <a:r>
              <a:rPr lang="en-US" b="1" dirty="0">
                <a:solidFill>
                  <a:srgbClr val="B41F7A"/>
                </a:solidFill>
              </a:rPr>
              <a:t>WEATHER:  </a:t>
            </a:r>
            <a:r>
              <a:rPr lang="en-GB" dirty="0"/>
              <a:t>The summer of 2013 saw major floods hit many countries in central Europe, and particularly in Germany. In hydrological terms, the June 2013 flood was the most severe flood in Germany since the 1950s.    While they may be rare, can make a significant impact on businesses. </a:t>
            </a:r>
          </a:p>
          <a:p>
            <a:pPr marL="0" indent="0" algn="just"/>
            <a:endParaRPr lang="en-GB" dirty="0"/>
          </a:p>
          <a:p>
            <a:pPr marL="0" indent="0" algn="just"/>
            <a:r>
              <a:rPr lang="en-GB" dirty="0"/>
              <a:t>If an SME is located in an area that's exposed to extreme weather, there needs to be an emergency response prepared in the unfortunate event that the company is affected. Prepare a contingency plan for business operations should premises become unavailable and </a:t>
            </a:r>
            <a:r>
              <a:rPr lang="en-GB" b="0" i="0" dirty="0">
                <a:solidFill>
                  <a:srgbClr val="616161"/>
                </a:solidFill>
                <a:effectLst/>
              </a:rPr>
              <a:t>provide training to employees for what to do and not to do under such circumstances.</a:t>
            </a:r>
            <a:endParaRPr lang="en-GB" dirty="0"/>
          </a:p>
          <a:p>
            <a:pPr marL="0" indent="0" algn="just"/>
            <a:endParaRPr lang="en-GB" b="0" i="0" dirty="0">
              <a:solidFill>
                <a:srgbClr val="616161"/>
              </a:solidFill>
              <a:effectLst/>
            </a:endParaRPr>
          </a:p>
          <a:p>
            <a:pPr marL="14288" indent="-14288" algn="just"/>
            <a:endParaRPr lang="en-GB" b="0" i="0" dirty="0">
              <a:solidFill>
                <a:srgbClr val="616161"/>
              </a:solidFill>
              <a:effectLst/>
            </a:endParaRPr>
          </a:p>
        </p:txBody>
      </p:sp>
      <p:pic>
        <p:nvPicPr>
          <p:cNvPr id="5" name="Picture 4" descr="Array of rubber boots">
            <a:extLst>
              <a:ext uri="{FF2B5EF4-FFF2-40B4-BE49-F238E27FC236}">
                <a16:creationId xmlns:a16="http://schemas.microsoft.com/office/drawing/2014/main" id="{C50959EC-D563-F388-6FE0-0F7D3F65C7B1}"/>
              </a:ext>
            </a:extLst>
          </p:cNvPr>
          <p:cNvPicPr>
            <a:picLocks noChangeAspect="1"/>
          </p:cNvPicPr>
          <p:nvPr/>
        </p:nvPicPr>
        <p:blipFill rotWithShape="1">
          <a:blip r:embed="rId2"/>
          <a:srcRect l="40083" r="33310"/>
          <a:stretch/>
        </p:blipFill>
        <p:spPr>
          <a:xfrm>
            <a:off x="9576390" y="0"/>
            <a:ext cx="2785731" cy="6858000"/>
          </a:xfrm>
          <a:prstGeom prst="rect">
            <a:avLst/>
          </a:prstGeom>
        </p:spPr>
      </p:pic>
    </p:spTree>
    <p:extLst>
      <p:ext uri="{BB962C8B-B14F-4D97-AF65-F5344CB8AC3E}">
        <p14:creationId xmlns:p14="http://schemas.microsoft.com/office/powerpoint/2010/main" val="2756954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B66F80B-A1AB-4D7C-8C3F-25AF0E21502E}"/>
              </a:ext>
            </a:extLst>
          </p:cNvPr>
          <p:cNvSpPr>
            <a:spLocks noGrp="1"/>
          </p:cNvSpPr>
          <p:nvPr>
            <p:ph type="body" sz="quarter" idx="18"/>
          </p:nvPr>
        </p:nvSpPr>
        <p:spPr/>
        <p:txBody>
          <a:bodyPr>
            <a:normAutofit/>
          </a:bodyPr>
          <a:lstStyle/>
          <a:p>
            <a:pPr marL="12700" indent="-12700"/>
            <a:r>
              <a:rPr lang="en-US" dirty="0"/>
              <a:t>A risk management plan identifies, analyses, </a:t>
            </a:r>
            <a:r>
              <a:rPr lang="en-US" dirty="0" err="1"/>
              <a:t>prioritises</a:t>
            </a:r>
            <a:r>
              <a:rPr lang="en-US" dirty="0"/>
              <a:t>, and monitors risks, and establishes protocols to address these risks if the occasion arises.</a:t>
            </a:r>
          </a:p>
          <a:p>
            <a:pPr marL="12700" indent="-12700"/>
            <a:endParaRPr lang="en-US" dirty="0"/>
          </a:p>
          <a:p>
            <a:pPr marL="12700" indent="-12700"/>
            <a:r>
              <a:rPr lang="en-US" dirty="0"/>
              <a:t> A risk management plan should be a living document that reassesses risks, provides dynamic data analytics, and adjusts the prescribed strategies on an ongoing basis. </a:t>
            </a:r>
          </a:p>
        </p:txBody>
      </p:sp>
      <p:sp>
        <p:nvSpPr>
          <p:cNvPr id="15" name="Text Placeholder 14">
            <a:extLst>
              <a:ext uri="{FF2B5EF4-FFF2-40B4-BE49-F238E27FC236}">
                <a16:creationId xmlns:a16="http://schemas.microsoft.com/office/drawing/2014/main" id="{357E3209-513C-E854-F1EE-408BF78E91F8}"/>
              </a:ext>
            </a:extLst>
          </p:cNvPr>
          <p:cNvSpPr>
            <a:spLocks noGrp="1"/>
          </p:cNvSpPr>
          <p:nvPr>
            <p:ph type="body" sz="quarter" idx="16"/>
          </p:nvPr>
        </p:nvSpPr>
        <p:spPr/>
        <p:txBody>
          <a:bodyPr>
            <a:normAutofit lnSpcReduction="10000"/>
          </a:bodyPr>
          <a:lstStyle/>
          <a:p>
            <a:r>
              <a:rPr lang="en-US" dirty="0"/>
              <a:t>Risk Management</a:t>
            </a:r>
          </a:p>
          <a:p>
            <a:endParaRPr lang="en-US" dirty="0"/>
          </a:p>
        </p:txBody>
      </p:sp>
      <p:sp>
        <p:nvSpPr>
          <p:cNvPr id="17" name="Rectangle 16">
            <a:extLst>
              <a:ext uri="{FF2B5EF4-FFF2-40B4-BE49-F238E27FC236}">
                <a16:creationId xmlns:a16="http://schemas.microsoft.com/office/drawing/2014/main" id="{1ADF73A1-4987-9406-F44B-8220032A8AFD}"/>
              </a:ext>
            </a:extLst>
          </p:cNvPr>
          <p:cNvSpPr/>
          <p:nvPr/>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9" name="Picture 28">
            <a:extLst>
              <a:ext uri="{FF2B5EF4-FFF2-40B4-BE49-F238E27FC236}">
                <a16:creationId xmlns:a16="http://schemas.microsoft.com/office/drawing/2014/main" id="{5AA0B0E0-86D5-7FEF-48B0-11D6277B7D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229" b="5229"/>
          <a:stretch/>
        </p:blipFill>
        <p:spPr>
          <a:xfrm>
            <a:off x="6372129" y="0"/>
            <a:ext cx="5085156" cy="6823238"/>
          </a:xfrm>
          <a:prstGeom prst="rect">
            <a:avLst/>
          </a:prstGeom>
        </p:spPr>
      </p:pic>
    </p:spTree>
    <p:extLst>
      <p:ext uri="{BB962C8B-B14F-4D97-AF65-F5344CB8AC3E}">
        <p14:creationId xmlns:p14="http://schemas.microsoft.com/office/powerpoint/2010/main" val="127928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5C1B6C-06CE-A99D-B341-F5D6B9260E3C}"/>
              </a:ext>
            </a:extLst>
          </p:cNvPr>
          <p:cNvSpPr/>
          <p:nvPr/>
        </p:nvSpPr>
        <p:spPr>
          <a:xfrm>
            <a:off x="0" y="228723"/>
            <a:ext cx="12191999" cy="92179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8C116A0-E950-8E9A-FE1B-55FB576BC53C}"/>
              </a:ext>
            </a:extLst>
          </p:cNvPr>
          <p:cNvSpPr/>
          <p:nvPr/>
        </p:nvSpPr>
        <p:spPr>
          <a:xfrm>
            <a:off x="529758" y="2044064"/>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B49814C-F68C-D6A2-750A-92419F737E28}"/>
              </a:ext>
            </a:extLst>
          </p:cNvPr>
          <p:cNvSpPr/>
          <p:nvPr/>
        </p:nvSpPr>
        <p:spPr>
          <a:xfrm>
            <a:off x="529758" y="1406821"/>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BA0D148-7A14-C4DB-1109-D4384BF51952}"/>
              </a:ext>
            </a:extLst>
          </p:cNvPr>
          <p:cNvSpPr/>
          <p:nvPr/>
        </p:nvSpPr>
        <p:spPr>
          <a:xfrm>
            <a:off x="529758" y="4285317"/>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82D98B-9D25-C1FF-425F-0522C7767348}"/>
              </a:ext>
            </a:extLst>
          </p:cNvPr>
          <p:cNvSpPr/>
          <p:nvPr/>
        </p:nvSpPr>
        <p:spPr>
          <a:xfrm>
            <a:off x="529758" y="3341545"/>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08AC330-8651-0298-A99F-50302CB4E11C}"/>
              </a:ext>
            </a:extLst>
          </p:cNvPr>
          <p:cNvSpPr/>
          <p:nvPr/>
        </p:nvSpPr>
        <p:spPr>
          <a:xfrm>
            <a:off x="529758" y="273427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357E3209-513C-E854-F1EE-408BF78E91F8}"/>
              </a:ext>
            </a:extLst>
          </p:cNvPr>
          <p:cNvSpPr>
            <a:spLocks noGrp="1"/>
          </p:cNvSpPr>
          <p:nvPr>
            <p:ph type="body" sz="quarter" idx="16"/>
          </p:nvPr>
        </p:nvSpPr>
        <p:spPr>
          <a:xfrm>
            <a:off x="529758" y="435233"/>
            <a:ext cx="11073661" cy="582221"/>
          </a:xfrm>
        </p:spPr>
        <p:txBody>
          <a:bodyPr>
            <a:normAutofit lnSpcReduction="10000"/>
          </a:bodyPr>
          <a:lstStyle/>
          <a:p>
            <a:r>
              <a:rPr lang="en-US" dirty="0">
                <a:solidFill>
                  <a:schemeClr val="bg1"/>
                </a:solidFill>
              </a:rPr>
              <a:t>Risk Management</a:t>
            </a:r>
          </a:p>
          <a:p>
            <a:endParaRPr lang="en-US" dirty="0"/>
          </a:p>
        </p:txBody>
      </p:sp>
      <p:sp>
        <p:nvSpPr>
          <p:cNvPr id="16" name="Text Placeholder 15">
            <a:extLst>
              <a:ext uri="{FF2B5EF4-FFF2-40B4-BE49-F238E27FC236}">
                <a16:creationId xmlns:a16="http://schemas.microsoft.com/office/drawing/2014/main" id="{0B66F80B-A1AB-4D7C-8C3F-25AF0E21502E}"/>
              </a:ext>
            </a:extLst>
          </p:cNvPr>
          <p:cNvSpPr>
            <a:spLocks noGrp="1"/>
          </p:cNvSpPr>
          <p:nvPr>
            <p:ph type="body" sz="quarter" idx="18"/>
          </p:nvPr>
        </p:nvSpPr>
        <p:spPr>
          <a:xfrm>
            <a:off x="4682359" y="344314"/>
            <a:ext cx="6511158" cy="770440"/>
          </a:xfrm>
        </p:spPr>
        <p:txBody>
          <a:bodyPr>
            <a:normAutofit/>
          </a:bodyPr>
          <a:lstStyle/>
          <a:p>
            <a:pPr marL="12700" indent="-12700"/>
            <a:r>
              <a:rPr lang="en-US" dirty="0">
                <a:solidFill>
                  <a:schemeClr val="bg1"/>
                </a:solidFill>
              </a:rPr>
              <a:t>To develop an effective risk management plan for external crisis risk, you should take the following steps:</a:t>
            </a:r>
          </a:p>
          <a:p>
            <a:pPr marL="12700" indent="-12700"/>
            <a:endParaRPr lang="en-US" dirty="0">
              <a:solidFill>
                <a:schemeClr val="bg1"/>
              </a:solidFill>
            </a:endParaRPr>
          </a:p>
        </p:txBody>
      </p:sp>
      <p:sp>
        <p:nvSpPr>
          <p:cNvPr id="17" name="Rectangle 16">
            <a:extLst>
              <a:ext uri="{FF2B5EF4-FFF2-40B4-BE49-F238E27FC236}">
                <a16:creationId xmlns:a16="http://schemas.microsoft.com/office/drawing/2014/main" id="{1ADF73A1-4987-9406-F44B-8220032A8AFD}"/>
              </a:ext>
            </a:extLst>
          </p:cNvPr>
          <p:cNvSpPr/>
          <p:nvPr/>
        </p:nvSpPr>
        <p:spPr>
          <a:xfrm rot="5400000">
            <a:off x="4000070" y="66929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Text Placeholder 3">
            <a:extLst>
              <a:ext uri="{FF2B5EF4-FFF2-40B4-BE49-F238E27FC236}">
                <a16:creationId xmlns:a16="http://schemas.microsoft.com/office/drawing/2014/main" id="{C1E26225-7D1E-0D5C-E545-A1C784A2B72D}"/>
              </a:ext>
            </a:extLst>
          </p:cNvPr>
          <p:cNvSpPr txBox="1">
            <a:spLocks/>
          </p:cNvSpPr>
          <p:nvPr/>
        </p:nvSpPr>
        <p:spPr>
          <a:xfrm>
            <a:off x="1100990" y="1487524"/>
            <a:ext cx="4416460" cy="4220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200" dirty="0">
                <a:solidFill>
                  <a:srgbClr val="616161"/>
                </a:solidFill>
              </a:rPr>
              <a:t>Designate a risk management team;</a:t>
            </a:r>
          </a:p>
          <a:p>
            <a:pPr marL="0" indent="0">
              <a:spcBef>
                <a:spcPts val="2600"/>
              </a:spcBef>
              <a:buNone/>
            </a:pPr>
            <a:r>
              <a:rPr lang="en-US" sz="2200" dirty="0">
                <a:solidFill>
                  <a:srgbClr val="616161"/>
                </a:solidFill>
              </a:rPr>
              <a:t>Identify risks;</a:t>
            </a:r>
          </a:p>
          <a:p>
            <a:pPr marL="0" indent="0">
              <a:spcBef>
                <a:spcPts val="2600"/>
              </a:spcBef>
              <a:buNone/>
            </a:pPr>
            <a:r>
              <a:rPr lang="en-US" sz="2200" dirty="0" err="1">
                <a:solidFill>
                  <a:srgbClr val="616161"/>
                </a:solidFill>
              </a:rPr>
              <a:t>Prioritise</a:t>
            </a:r>
            <a:r>
              <a:rPr lang="en-US" sz="2200" dirty="0">
                <a:solidFill>
                  <a:srgbClr val="616161"/>
                </a:solidFill>
              </a:rPr>
              <a:t> risks;</a:t>
            </a:r>
          </a:p>
          <a:p>
            <a:pPr marL="0" indent="0">
              <a:spcBef>
                <a:spcPts val="2600"/>
              </a:spcBef>
              <a:buNone/>
            </a:pPr>
            <a:r>
              <a:rPr lang="en-US" sz="2200" dirty="0">
                <a:solidFill>
                  <a:srgbClr val="616161"/>
                </a:solidFill>
              </a:rPr>
              <a:t>Determine who would be impacted by the event;</a:t>
            </a:r>
          </a:p>
          <a:p>
            <a:pPr marL="0" indent="0">
              <a:spcBef>
                <a:spcPts val="2600"/>
              </a:spcBef>
              <a:buNone/>
            </a:pPr>
            <a:r>
              <a:rPr lang="en-US" sz="2200" dirty="0">
                <a:solidFill>
                  <a:srgbClr val="616161"/>
                </a:solidFill>
              </a:rPr>
              <a:t>Acquire and deploy risk management information systems and risk analytics software for processing and managing data on an ongoing basis;</a:t>
            </a:r>
          </a:p>
        </p:txBody>
      </p:sp>
      <p:sp>
        <p:nvSpPr>
          <p:cNvPr id="19" name="Text Placeholder 8">
            <a:extLst>
              <a:ext uri="{FF2B5EF4-FFF2-40B4-BE49-F238E27FC236}">
                <a16:creationId xmlns:a16="http://schemas.microsoft.com/office/drawing/2014/main" id="{B00EC4D5-D296-B1DC-7AE0-08093BB2842E}"/>
              </a:ext>
            </a:extLst>
          </p:cNvPr>
          <p:cNvSpPr txBox="1">
            <a:spLocks/>
          </p:cNvSpPr>
          <p:nvPr/>
        </p:nvSpPr>
        <p:spPr>
          <a:xfrm>
            <a:off x="529758" y="1437731"/>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sp>
        <p:nvSpPr>
          <p:cNvPr id="20" name="Text Placeholder 8">
            <a:extLst>
              <a:ext uri="{FF2B5EF4-FFF2-40B4-BE49-F238E27FC236}">
                <a16:creationId xmlns:a16="http://schemas.microsoft.com/office/drawing/2014/main" id="{56AE7253-340D-A9BA-A679-5FEF3970B913}"/>
              </a:ext>
            </a:extLst>
          </p:cNvPr>
          <p:cNvSpPr txBox="1">
            <a:spLocks/>
          </p:cNvSpPr>
          <p:nvPr/>
        </p:nvSpPr>
        <p:spPr>
          <a:xfrm>
            <a:off x="529760" y="209220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02</a:t>
            </a:r>
          </a:p>
        </p:txBody>
      </p:sp>
      <p:sp>
        <p:nvSpPr>
          <p:cNvPr id="21" name="Text Placeholder 8">
            <a:extLst>
              <a:ext uri="{FF2B5EF4-FFF2-40B4-BE49-F238E27FC236}">
                <a16:creationId xmlns:a16="http://schemas.microsoft.com/office/drawing/2014/main" id="{13A7CE5B-3C84-9266-FC45-7FBF765117CA}"/>
              </a:ext>
            </a:extLst>
          </p:cNvPr>
          <p:cNvSpPr txBox="1">
            <a:spLocks/>
          </p:cNvSpPr>
          <p:nvPr/>
        </p:nvSpPr>
        <p:spPr>
          <a:xfrm>
            <a:off x="537099" y="2763086"/>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03</a:t>
            </a:r>
          </a:p>
        </p:txBody>
      </p:sp>
      <p:sp>
        <p:nvSpPr>
          <p:cNvPr id="22" name="Text Placeholder 8">
            <a:extLst>
              <a:ext uri="{FF2B5EF4-FFF2-40B4-BE49-F238E27FC236}">
                <a16:creationId xmlns:a16="http://schemas.microsoft.com/office/drawing/2014/main" id="{1C7BE675-94BD-C0BB-D5D7-91A8F74C9ACA}"/>
              </a:ext>
            </a:extLst>
          </p:cNvPr>
          <p:cNvSpPr txBox="1">
            <a:spLocks/>
          </p:cNvSpPr>
          <p:nvPr/>
        </p:nvSpPr>
        <p:spPr>
          <a:xfrm>
            <a:off x="529758" y="3357016"/>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04</a:t>
            </a:r>
          </a:p>
        </p:txBody>
      </p:sp>
      <p:sp>
        <p:nvSpPr>
          <p:cNvPr id="23" name="Text Placeholder 8">
            <a:extLst>
              <a:ext uri="{FF2B5EF4-FFF2-40B4-BE49-F238E27FC236}">
                <a16:creationId xmlns:a16="http://schemas.microsoft.com/office/drawing/2014/main" id="{B9C816A0-4CA1-1400-FF16-86E9155BC77A}"/>
              </a:ext>
            </a:extLst>
          </p:cNvPr>
          <p:cNvSpPr txBox="1">
            <a:spLocks/>
          </p:cNvSpPr>
          <p:nvPr/>
        </p:nvSpPr>
        <p:spPr>
          <a:xfrm>
            <a:off x="537099" y="4314072"/>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05</a:t>
            </a:r>
          </a:p>
        </p:txBody>
      </p:sp>
      <p:sp>
        <p:nvSpPr>
          <p:cNvPr id="3" name="Oval 2">
            <a:extLst>
              <a:ext uri="{FF2B5EF4-FFF2-40B4-BE49-F238E27FC236}">
                <a16:creationId xmlns:a16="http://schemas.microsoft.com/office/drawing/2014/main" id="{00104E65-74DB-8AB9-D3C9-A716D965B2E0}"/>
              </a:ext>
            </a:extLst>
          </p:cNvPr>
          <p:cNvSpPr/>
          <p:nvPr/>
        </p:nvSpPr>
        <p:spPr>
          <a:xfrm>
            <a:off x="5857163" y="2619264"/>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44C311D-9A71-4AEC-B2D3-97279826EC07}"/>
              </a:ext>
            </a:extLst>
          </p:cNvPr>
          <p:cNvSpPr/>
          <p:nvPr/>
        </p:nvSpPr>
        <p:spPr>
          <a:xfrm>
            <a:off x="5857163" y="135702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D68979A-F038-1FE4-352C-9A6475C3B54A}"/>
              </a:ext>
            </a:extLst>
          </p:cNvPr>
          <p:cNvSpPr/>
          <p:nvPr/>
        </p:nvSpPr>
        <p:spPr>
          <a:xfrm>
            <a:off x="5857163" y="573457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0689371-A21B-3CC3-3D75-6E5066F1C33A}"/>
              </a:ext>
            </a:extLst>
          </p:cNvPr>
          <p:cNvSpPr/>
          <p:nvPr/>
        </p:nvSpPr>
        <p:spPr>
          <a:xfrm>
            <a:off x="5857163" y="4185685"/>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638D614-3F53-30B5-9CC8-5422008CB754}"/>
              </a:ext>
            </a:extLst>
          </p:cNvPr>
          <p:cNvSpPr/>
          <p:nvPr/>
        </p:nvSpPr>
        <p:spPr>
          <a:xfrm>
            <a:off x="5857163" y="328257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014E2848-DEC4-FDB9-784D-21C7EFD52D3B}"/>
              </a:ext>
            </a:extLst>
          </p:cNvPr>
          <p:cNvSpPr txBox="1">
            <a:spLocks/>
          </p:cNvSpPr>
          <p:nvPr/>
        </p:nvSpPr>
        <p:spPr>
          <a:xfrm>
            <a:off x="6428394" y="1437731"/>
            <a:ext cx="5218744" cy="36300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200" dirty="0" err="1">
                <a:solidFill>
                  <a:srgbClr val="616161"/>
                </a:solidFill>
              </a:rPr>
              <a:t>Analyse</a:t>
            </a:r>
            <a:r>
              <a:rPr lang="en-US" sz="2200" dirty="0">
                <a:solidFill>
                  <a:srgbClr val="616161"/>
                </a:solidFill>
              </a:rPr>
              <a:t> relevant data continuously to ensure all processes and plans are up to date and appropriate;</a:t>
            </a:r>
          </a:p>
          <a:p>
            <a:pPr marL="0" indent="0">
              <a:spcBef>
                <a:spcPts val="2600"/>
              </a:spcBef>
              <a:buNone/>
            </a:pPr>
            <a:r>
              <a:rPr lang="en-US" sz="2200" dirty="0">
                <a:solidFill>
                  <a:srgbClr val="616161"/>
                </a:solidFill>
              </a:rPr>
              <a:t>Anticipate potential losses;</a:t>
            </a:r>
          </a:p>
          <a:p>
            <a:pPr marL="0" indent="0">
              <a:spcBef>
                <a:spcPts val="2600"/>
              </a:spcBef>
              <a:buNone/>
            </a:pPr>
            <a:r>
              <a:rPr lang="en-US" sz="2200" dirty="0">
                <a:solidFill>
                  <a:srgbClr val="616161"/>
                </a:solidFill>
              </a:rPr>
              <a:t>Create an easily accessible document outlining the plan;</a:t>
            </a:r>
          </a:p>
          <a:p>
            <a:pPr marL="0" indent="0">
              <a:spcBef>
                <a:spcPts val="2600"/>
              </a:spcBef>
              <a:buNone/>
            </a:pPr>
            <a:r>
              <a:rPr lang="en-US" sz="2200" dirty="0">
                <a:solidFill>
                  <a:srgbClr val="616161"/>
                </a:solidFill>
              </a:rPr>
              <a:t>Clearly outline each risk, the potential damages associated with each risk, the protocols meant to prevent that risk, and the protocols for responding to that risk;</a:t>
            </a:r>
          </a:p>
          <a:p>
            <a:pPr marL="0" indent="0">
              <a:spcBef>
                <a:spcPts val="2600"/>
              </a:spcBef>
              <a:buNone/>
            </a:pPr>
            <a:r>
              <a:rPr lang="en-US" sz="2200" dirty="0">
                <a:solidFill>
                  <a:srgbClr val="616161"/>
                </a:solidFill>
              </a:rPr>
              <a:t>Regularly reassess and update your risk management plan.</a:t>
            </a:r>
          </a:p>
        </p:txBody>
      </p:sp>
      <p:sp>
        <p:nvSpPr>
          <p:cNvPr id="9" name="Text Placeholder 8">
            <a:extLst>
              <a:ext uri="{FF2B5EF4-FFF2-40B4-BE49-F238E27FC236}">
                <a16:creationId xmlns:a16="http://schemas.microsoft.com/office/drawing/2014/main" id="{D77AA334-E7F0-A140-ADF6-348D86B25310}"/>
              </a:ext>
            </a:extLst>
          </p:cNvPr>
          <p:cNvSpPr txBox="1">
            <a:spLocks/>
          </p:cNvSpPr>
          <p:nvPr/>
        </p:nvSpPr>
        <p:spPr>
          <a:xfrm>
            <a:off x="5857163" y="1387938"/>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06</a:t>
            </a:r>
          </a:p>
        </p:txBody>
      </p:sp>
      <p:sp>
        <p:nvSpPr>
          <p:cNvPr id="10" name="Text Placeholder 8">
            <a:extLst>
              <a:ext uri="{FF2B5EF4-FFF2-40B4-BE49-F238E27FC236}">
                <a16:creationId xmlns:a16="http://schemas.microsoft.com/office/drawing/2014/main" id="{EDA5C31F-8837-A6AA-5565-42915EBB916D}"/>
              </a:ext>
            </a:extLst>
          </p:cNvPr>
          <p:cNvSpPr txBox="1">
            <a:spLocks/>
          </p:cNvSpPr>
          <p:nvPr/>
        </p:nvSpPr>
        <p:spPr>
          <a:xfrm>
            <a:off x="5857165" y="266740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07</a:t>
            </a:r>
          </a:p>
        </p:txBody>
      </p:sp>
      <p:sp>
        <p:nvSpPr>
          <p:cNvPr id="11" name="Text Placeholder 8">
            <a:extLst>
              <a:ext uri="{FF2B5EF4-FFF2-40B4-BE49-F238E27FC236}">
                <a16:creationId xmlns:a16="http://schemas.microsoft.com/office/drawing/2014/main" id="{6CDB0E7C-BDEC-7C11-7704-FC4CAA1EA66A}"/>
              </a:ext>
            </a:extLst>
          </p:cNvPr>
          <p:cNvSpPr txBox="1">
            <a:spLocks/>
          </p:cNvSpPr>
          <p:nvPr/>
        </p:nvSpPr>
        <p:spPr>
          <a:xfrm>
            <a:off x="5864504" y="3311392"/>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08</a:t>
            </a:r>
          </a:p>
        </p:txBody>
      </p:sp>
      <p:sp>
        <p:nvSpPr>
          <p:cNvPr id="12" name="Text Placeholder 8">
            <a:extLst>
              <a:ext uri="{FF2B5EF4-FFF2-40B4-BE49-F238E27FC236}">
                <a16:creationId xmlns:a16="http://schemas.microsoft.com/office/drawing/2014/main" id="{6D2F8270-68CE-F625-571D-1B7B7DC84EC1}"/>
              </a:ext>
            </a:extLst>
          </p:cNvPr>
          <p:cNvSpPr txBox="1">
            <a:spLocks/>
          </p:cNvSpPr>
          <p:nvPr/>
        </p:nvSpPr>
        <p:spPr>
          <a:xfrm>
            <a:off x="5857163" y="4201156"/>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09</a:t>
            </a:r>
          </a:p>
        </p:txBody>
      </p:sp>
      <p:sp>
        <p:nvSpPr>
          <p:cNvPr id="13" name="Text Placeholder 8">
            <a:extLst>
              <a:ext uri="{FF2B5EF4-FFF2-40B4-BE49-F238E27FC236}">
                <a16:creationId xmlns:a16="http://schemas.microsoft.com/office/drawing/2014/main" id="{E4E57520-D118-5715-BFE4-FE3BF1C01E39}"/>
              </a:ext>
            </a:extLst>
          </p:cNvPr>
          <p:cNvSpPr txBox="1">
            <a:spLocks/>
          </p:cNvSpPr>
          <p:nvPr/>
        </p:nvSpPr>
        <p:spPr>
          <a:xfrm>
            <a:off x="5864504" y="5763327"/>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10</a:t>
            </a:r>
          </a:p>
        </p:txBody>
      </p:sp>
    </p:spTree>
    <p:extLst>
      <p:ext uri="{BB962C8B-B14F-4D97-AF65-F5344CB8AC3E}">
        <p14:creationId xmlns:p14="http://schemas.microsoft.com/office/powerpoint/2010/main" val="2779177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325522-A9FB-F948-8CCF-59F3F8A2C341}"/>
              </a:ext>
            </a:extLst>
          </p:cNvPr>
          <p:cNvSpPr>
            <a:spLocks noGrp="1"/>
          </p:cNvSpPr>
          <p:nvPr>
            <p:ph type="body" sz="quarter" idx="25"/>
          </p:nvPr>
        </p:nvSpPr>
        <p:spPr>
          <a:xfrm>
            <a:off x="1332038" y="3296363"/>
            <a:ext cx="3864802" cy="444219"/>
          </a:xfrm>
        </p:spPr>
        <p:txBody>
          <a:bodyPr>
            <a:normAutofit/>
          </a:bodyPr>
          <a:lstStyle/>
          <a:p>
            <a:r>
              <a:rPr lang="en-US" dirty="0" err="1">
                <a:hlinkClick r:id="rId2">
                  <a:extLst>
                    <a:ext uri="{A12FA001-AC4F-418D-AE19-62706E023703}">
                      <ahyp:hlinkClr xmlns:ahyp="http://schemas.microsoft.com/office/drawing/2018/hyperlinkcolor" val="tx"/>
                    </a:ext>
                  </a:extLst>
                </a:hlinkClick>
              </a:rPr>
              <a:t>www.facebook.com</a:t>
            </a:r>
            <a:r>
              <a:rPr lang="en-US" dirty="0">
                <a:hlinkClick r:id="rId2">
                  <a:extLst>
                    <a:ext uri="{A12FA001-AC4F-418D-AE19-62706E023703}">
                      <ahyp:hlinkClr xmlns:ahyp="http://schemas.microsoft.com/office/drawing/2018/hyperlinkcolor" val="tx"/>
                    </a:ext>
                  </a:extLst>
                </a:hlinkClick>
              </a:rPr>
              <a:t>/</a:t>
            </a:r>
            <a:r>
              <a:rPr lang="en-US" dirty="0" err="1">
                <a:hlinkClick r:id="rId2">
                  <a:extLst>
                    <a:ext uri="{A12FA001-AC4F-418D-AE19-62706E023703}">
                      <ahyp:hlinkClr xmlns:ahyp="http://schemas.microsoft.com/office/drawing/2018/hyperlinkcolor" val="tx"/>
                    </a:ext>
                  </a:extLst>
                </a:hlinkClick>
              </a:rPr>
              <a:t>SECure.ErasmusProject</a:t>
            </a:r>
            <a:endParaRPr lang="en-US" dirty="0"/>
          </a:p>
        </p:txBody>
      </p:sp>
      <p:sp>
        <p:nvSpPr>
          <p:cNvPr id="5" name="Text Placeholder 4">
            <a:extLst>
              <a:ext uri="{FF2B5EF4-FFF2-40B4-BE49-F238E27FC236}">
                <a16:creationId xmlns:a16="http://schemas.microsoft.com/office/drawing/2014/main" id="{9DB39A56-8A82-FC46-9BD0-F1D9CB893053}"/>
              </a:ext>
            </a:extLst>
          </p:cNvPr>
          <p:cNvSpPr>
            <a:spLocks noGrp="1"/>
          </p:cNvSpPr>
          <p:nvPr>
            <p:ph type="body" sz="quarter" idx="26"/>
          </p:nvPr>
        </p:nvSpPr>
        <p:spPr>
          <a:xfrm>
            <a:off x="1332038" y="3919323"/>
            <a:ext cx="3712402" cy="481102"/>
          </a:xfrm>
        </p:spPr>
        <p:txBody>
          <a:bodyPr>
            <a:normAutofit/>
          </a:bodyPr>
          <a:lstStyle/>
          <a:p>
            <a:r>
              <a:rPr lang="en-US" dirty="0">
                <a:hlinkClick r:id="rId3">
                  <a:extLst>
                    <a:ext uri="{A12FA001-AC4F-418D-AE19-62706E023703}">
                      <ahyp:hlinkClr xmlns:ahyp="http://schemas.microsoft.com/office/drawing/2018/hyperlinkcolor" val="tx"/>
                    </a:ext>
                  </a:extLst>
                </a:hlinkClick>
              </a:rPr>
              <a:t>www.twitter.com/SECure_Project</a:t>
            </a:r>
            <a:endParaRPr lang="en-US" dirty="0"/>
          </a:p>
        </p:txBody>
      </p:sp>
      <p:sp>
        <p:nvSpPr>
          <p:cNvPr id="6" name="Text Placeholder 5">
            <a:extLst>
              <a:ext uri="{FF2B5EF4-FFF2-40B4-BE49-F238E27FC236}">
                <a16:creationId xmlns:a16="http://schemas.microsoft.com/office/drawing/2014/main" id="{85493FFE-13D7-664E-8742-24D93C3723EA}"/>
              </a:ext>
            </a:extLst>
          </p:cNvPr>
          <p:cNvSpPr>
            <a:spLocks noGrp="1"/>
          </p:cNvSpPr>
          <p:nvPr>
            <p:ph type="body" sz="quarter" idx="27"/>
          </p:nvPr>
        </p:nvSpPr>
        <p:spPr>
          <a:xfrm>
            <a:off x="1340201" y="4562886"/>
            <a:ext cx="3466767" cy="566466"/>
          </a:xfrm>
        </p:spPr>
        <p:txBody>
          <a:bodyPr>
            <a:normAutofit/>
          </a:bodyPr>
          <a:lstStyle/>
          <a:p>
            <a:r>
              <a:rPr lang="en-US" dirty="0" err="1">
                <a:hlinkClick r:id="rId4">
                  <a:extLst>
                    <a:ext uri="{A12FA001-AC4F-418D-AE19-62706E023703}">
                      <ahyp:hlinkClr xmlns:ahyp="http://schemas.microsoft.com/office/drawing/2018/hyperlinkcolor" val="tx"/>
                    </a:ext>
                  </a:extLst>
                </a:hlinkClick>
              </a:rPr>
              <a:t>www.linkedin.com</a:t>
            </a:r>
            <a:r>
              <a:rPr lang="en-US" dirty="0">
                <a:hlinkClick r:id="rId4">
                  <a:extLst>
                    <a:ext uri="{A12FA001-AC4F-418D-AE19-62706E023703}">
                      <ahyp:hlinkClr xmlns:ahyp="http://schemas.microsoft.com/office/drawing/2018/hyperlinkcolor" val="tx"/>
                    </a:ext>
                  </a:extLst>
                </a:hlinkClick>
              </a:rPr>
              <a:t>/company/secure-project/</a:t>
            </a:r>
            <a:endParaRPr lang="en-US" dirty="0"/>
          </a:p>
        </p:txBody>
      </p:sp>
      <p:sp>
        <p:nvSpPr>
          <p:cNvPr id="13" name="Text Placeholder 12">
            <a:extLst>
              <a:ext uri="{FF2B5EF4-FFF2-40B4-BE49-F238E27FC236}">
                <a16:creationId xmlns:a16="http://schemas.microsoft.com/office/drawing/2014/main" id="{CAF717B5-2512-1E47-B1D4-71C9C0DE0704}"/>
              </a:ext>
            </a:extLst>
          </p:cNvPr>
          <p:cNvSpPr>
            <a:spLocks noGrp="1"/>
          </p:cNvSpPr>
          <p:nvPr>
            <p:ph type="body" sz="quarter" idx="28"/>
          </p:nvPr>
        </p:nvSpPr>
        <p:spPr>
          <a:xfrm>
            <a:off x="567326" y="5747113"/>
            <a:ext cx="3591630" cy="731140"/>
          </a:xfrm>
        </p:spPr>
        <p:txBody>
          <a:bodyPr>
            <a:normAutofit fontScale="92500"/>
          </a:bodyPr>
          <a:lstStyle/>
          <a:p>
            <a:r>
              <a:rPr lang="en-US" dirty="0" err="1"/>
              <a:t>www.</a:t>
            </a:r>
            <a:r>
              <a:rPr lang="en-US" b="1" dirty="0" err="1"/>
              <a:t>smecrisistoolkit.</a:t>
            </a:r>
            <a:r>
              <a:rPr lang="en-US" dirty="0" err="1"/>
              <a:t>eu</a:t>
            </a:r>
            <a:endParaRPr lang="en-US" dirty="0"/>
          </a:p>
        </p:txBody>
      </p:sp>
      <p:sp>
        <p:nvSpPr>
          <p:cNvPr id="2" name="Text Placeholder 1">
            <a:extLst>
              <a:ext uri="{FF2B5EF4-FFF2-40B4-BE49-F238E27FC236}">
                <a16:creationId xmlns:a16="http://schemas.microsoft.com/office/drawing/2014/main" id="{EC96B6AC-8263-C84E-8A2F-C5E622421299}"/>
              </a:ext>
            </a:extLst>
          </p:cNvPr>
          <p:cNvSpPr>
            <a:spLocks noGrp="1"/>
          </p:cNvSpPr>
          <p:nvPr>
            <p:ph type="body" sz="quarter" idx="19"/>
          </p:nvPr>
        </p:nvSpPr>
        <p:spPr>
          <a:xfrm>
            <a:off x="1269930" y="1396872"/>
            <a:ext cx="3591630" cy="1239648"/>
          </a:xfrm>
        </p:spPr>
        <p:txBody>
          <a:bodyPr>
            <a:normAutofit lnSpcReduction="10000"/>
          </a:bodyPr>
          <a:lstStyle/>
          <a:p>
            <a:r>
              <a:rPr lang="en-US" dirty="0"/>
              <a:t>A CRISIS THAT COMES FROM INTERNAL FACTORS </a:t>
            </a:r>
          </a:p>
        </p:txBody>
      </p:sp>
      <p:sp>
        <p:nvSpPr>
          <p:cNvPr id="3" name="Text Placeholder 2">
            <a:extLst>
              <a:ext uri="{FF2B5EF4-FFF2-40B4-BE49-F238E27FC236}">
                <a16:creationId xmlns:a16="http://schemas.microsoft.com/office/drawing/2014/main" id="{9927D842-1D00-FA4B-B63E-F70DCFAE79F4}"/>
              </a:ext>
            </a:extLst>
          </p:cNvPr>
          <p:cNvSpPr>
            <a:spLocks noGrp="1"/>
          </p:cNvSpPr>
          <p:nvPr>
            <p:ph type="body" sz="quarter" idx="20"/>
          </p:nvPr>
        </p:nvSpPr>
        <p:spPr/>
        <p:txBody>
          <a:bodyPr>
            <a:normAutofit fontScale="70000" lnSpcReduction="20000"/>
          </a:bodyPr>
          <a:lstStyle/>
          <a:p>
            <a:r>
              <a:rPr lang="en-US" dirty="0">
                <a:solidFill>
                  <a:schemeClr val="bg1"/>
                </a:solidFill>
              </a:rPr>
              <a:t>Next </a:t>
            </a:r>
            <a:r>
              <a:rPr lang="en-US" dirty="0">
                <a:solidFill>
                  <a:srgbClr val="EDA13E"/>
                </a:solidFill>
              </a:rPr>
              <a:t>Module 3..</a:t>
            </a:r>
          </a:p>
        </p:txBody>
      </p:sp>
      <p:sp>
        <p:nvSpPr>
          <p:cNvPr id="12" name="Freeform 332">
            <a:extLst>
              <a:ext uri="{FF2B5EF4-FFF2-40B4-BE49-F238E27FC236}">
                <a16:creationId xmlns:a16="http://schemas.microsoft.com/office/drawing/2014/main" id="{5D49C9EB-CC3D-BA48-87AA-DC6CBB57D7F0}"/>
              </a:ext>
            </a:extLst>
          </p:cNvPr>
          <p:cNvSpPr>
            <a:spLocks noChangeAspect="1"/>
          </p:cNvSpPr>
          <p:nvPr/>
        </p:nvSpPr>
        <p:spPr>
          <a:xfrm>
            <a:off x="930376" y="3972148"/>
            <a:ext cx="310020" cy="252000"/>
          </a:xfrm>
          <a:custGeom>
            <a:avLst/>
            <a:gdLst/>
            <a:ahLst/>
            <a:cxnLst/>
            <a:rect l="l" t="t" r="r" b="b"/>
            <a:pathLst>
              <a:path w="443976" h="360589">
                <a:moveTo>
                  <a:pt x="307346" y="0"/>
                </a:moveTo>
                <a:cubicBezTo>
                  <a:pt x="333639" y="0"/>
                  <a:pt x="355800" y="9578"/>
                  <a:pt x="373830" y="28734"/>
                </a:cubicBezTo>
                <a:cubicBezTo>
                  <a:pt x="394301" y="24790"/>
                  <a:pt x="413551" y="17466"/>
                  <a:pt x="431581" y="6761"/>
                </a:cubicBezTo>
                <a:cubicBezTo>
                  <a:pt x="424632" y="28359"/>
                  <a:pt x="411298" y="45074"/>
                  <a:pt x="391578" y="56905"/>
                </a:cubicBezTo>
                <a:cubicBezTo>
                  <a:pt x="409044" y="55027"/>
                  <a:pt x="426510" y="50332"/>
                  <a:pt x="443976" y="42820"/>
                </a:cubicBezTo>
                <a:cubicBezTo>
                  <a:pt x="431392" y="61225"/>
                  <a:pt x="416180" y="76907"/>
                  <a:pt x="398339" y="89866"/>
                </a:cubicBezTo>
                <a:cubicBezTo>
                  <a:pt x="398526" y="92495"/>
                  <a:pt x="398620" y="96439"/>
                  <a:pt x="398620" y="101697"/>
                </a:cubicBezTo>
                <a:cubicBezTo>
                  <a:pt x="398620" y="126112"/>
                  <a:pt x="395052" y="150480"/>
                  <a:pt x="387915" y="174801"/>
                </a:cubicBezTo>
                <a:cubicBezTo>
                  <a:pt x="380778" y="199122"/>
                  <a:pt x="369933" y="222457"/>
                  <a:pt x="355378" y="244806"/>
                </a:cubicBezTo>
                <a:cubicBezTo>
                  <a:pt x="340823" y="267155"/>
                  <a:pt x="323497" y="286922"/>
                  <a:pt x="303402" y="304106"/>
                </a:cubicBezTo>
                <a:cubicBezTo>
                  <a:pt x="283307" y="321291"/>
                  <a:pt x="259080" y="335001"/>
                  <a:pt x="230722" y="345236"/>
                </a:cubicBezTo>
                <a:cubicBezTo>
                  <a:pt x="202362" y="355471"/>
                  <a:pt x="172032" y="360589"/>
                  <a:pt x="139728" y="360589"/>
                </a:cubicBezTo>
                <a:cubicBezTo>
                  <a:pt x="88832" y="360589"/>
                  <a:pt x="42256" y="346973"/>
                  <a:pt x="0" y="319741"/>
                </a:cubicBezTo>
                <a:cubicBezTo>
                  <a:pt x="6574" y="320492"/>
                  <a:pt x="13898" y="320868"/>
                  <a:pt x="21974" y="320868"/>
                </a:cubicBezTo>
                <a:cubicBezTo>
                  <a:pt x="64230" y="320868"/>
                  <a:pt x="101886" y="307909"/>
                  <a:pt x="134940" y="281992"/>
                </a:cubicBezTo>
                <a:cubicBezTo>
                  <a:pt x="115220" y="281616"/>
                  <a:pt x="97566" y="275560"/>
                  <a:pt x="81978" y="263822"/>
                </a:cubicBezTo>
                <a:cubicBezTo>
                  <a:pt x="66390" y="252084"/>
                  <a:pt x="55685" y="237106"/>
                  <a:pt x="49863" y="218889"/>
                </a:cubicBezTo>
                <a:cubicBezTo>
                  <a:pt x="56060" y="219828"/>
                  <a:pt x="61788" y="220297"/>
                  <a:pt x="67048" y="220297"/>
                </a:cubicBezTo>
                <a:cubicBezTo>
                  <a:pt x="75122" y="220297"/>
                  <a:pt x="83105" y="219264"/>
                  <a:pt x="90992" y="217199"/>
                </a:cubicBezTo>
                <a:cubicBezTo>
                  <a:pt x="69958" y="212879"/>
                  <a:pt x="52539" y="202409"/>
                  <a:pt x="38736" y="185788"/>
                </a:cubicBezTo>
                <a:cubicBezTo>
                  <a:pt x="24932" y="169167"/>
                  <a:pt x="18030" y="149870"/>
                  <a:pt x="18030" y="127896"/>
                </a:cubicBezTo>
                <a:lnTo>
                  <a:pt x="18030" y="126770"/>
                </a:lnTo>
                <a:cubicBezTo>
                  <a:pt x="30800" y="133906"/>
                  <a:pt x="44510" y="137756"/>
                  <a:pt x="59160" y="138320"/>
                </a:cubicBezTo>
                <a:cubicBezTo>
                  <a:pt x="46764" y="130056"/>
                  <a:pt x="36904" y="119257"/>
                  <a:pt x="29580" y="105923"/>
                </a:cubicBezTo>
                <a:cubicBezTo>
                  <a:pt x="22256" y="92589"/>
                  <a:pt x="18593" y="78128"/>
                  <a:pt x="18593" y="62540"/>
                </a:cubicBezTo>
                <a:cubicBezTo>
                  <a:pt x="18593" y="46013"/>
                  <a:pt x="22724" y="30706"/>
                  <a:pt x="30988" y="16621"/>
                </a:cubicBezTo>
                <a:cubicBezTo>
                  <a:pt x="53713" y="44604"/>
                  <a:pt x="81367" y="67000"/>
                  <a:pt x="113952" y="83809"/>
                </a:cubicBezTo>
                <a:cubicBezTo>
                  <a:pt x="146536" y="100617"/>
                  <a:pt x="181422" y="109961"/>
                  <a:pt x="218608" y="111839"/>
                </a:cubicBezTo>
                <a:cubicBezTo>
                  <a:pt x="217104" y="104702"/>
                  <a:pt x="216354" y="97753"/>
                  <a:pt x="216354" y="90992"/>
                </a:cubicBezTo>
                <a:cubicBezTo>
                  <a:pt x="216354" y="65826"/>
                  <a:pt x="225228" y="44369"/>
                  <a:pt x="242975" y="26621"/>
                </a:cubicBezTo>
                <a:cubicBezTo>
                  <a:pt x="260723" y="8874"/>
                  <a:pt x="282180" y="0"/>
                  <a:pt x="307346" y="0"/>
                </a:cubicBezTo>
                <a:close/>
              </a:path>
            </a:pathLst>
          </a:cu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6">
            <a:extLst>
              <a:ext uri="{FF2B5EF4-FFF2-40B4-BE49-F238E27FC236}">
                <a16:creationId xmlns:a16="http://schemas.microsoft.com/office/drawing/2014/main" id="{689B0FD2-8671-564C-BAE3-AB204F98531A}"/>
              </a:ext>
            </a:extLst>
          </p:cNvPr>
          <p:cNvSpPr>
            <a:spLocks noChangeAspect="1"/>
          </p:cNvSpPr>
          <p:nvPr/>
        </p:nvSpPr>
        <p:spPr bwMode="auto">
          <a:xfrm>
            <a:off x="993795" y="3288213"/>
            <a:ext cx="183182" cy="324000"/>
          </a:xfrm>
          <a:custGeom>
            <a:avLst/>
            <a:gdLst>
              <a:gd name="T0" fmla="*/ 92 w 146"/>
              <a:gd name="T1" fmla="*/ 55 h 257"/>
              <a:gd name="T2" fmla="*/ 92 w 146"/>
              <a:gd name="T3" fmla="*/ 91 h 257"/>
              <a:gd name="T4" fmla="*/ 146 w 146"/>
              <a:gd name="T5" fmla="*/ 91 h 257"/>
              <a:gd name="T6" fmla="*/ 137 w 146"/>
              <a:gd name="T7" fmla="*/ 146 h 257"/>
              <a:gd name="T8" fmla="*/ 92 w 146"/>
              <a:gd name="T9" fmla="*/ 146 h 257"/>
              <a:gd name="T10" fmla="*/ 92 w 146"/>
              <a:gd name="T11" fmla="*/ 257 h 257"/>
              <a:gd name="T12" fmla="*/ 37 w 146"/>
              <a:gd name="T13" fmla="*/ 257 h 257"/>
              <a:gd name="T14" fmla="*/ 37 w 146"/>
              <a:gd name="T15" fmla="*/ 146 h 257"/>
              <a:gd name="T16" fmla="*/ 0 w 146"/>
              <a:gd name="T17" fmla="*/ 146 h 257"/>
              <a:gd name="T18" fmla="*/ 0 w 146"/>
              <a:gd name="T19" fmla="*/ 91 h 257"/>
              <a:gd name="T20" fmla="*/ 37 w 146"/>
              <a:gd name="T21" fmla="*/ 91 h 257"/>
              <a:gd name="T22" fmla="*/ 37 w 146"/>
              <a:gd name="T23" fmla="*/ 55 h 257"/>
              <a:gd name="T24" fmla="*/ 64 w 146"/>
              <a:gd name="T25" fmla="*/ 7 h 257"/>
              <a:gd name="T26" fmla="*/ 92 w 146"/>
              <a:gd name="T27" fmla="*/ 0 h 257"/>
              <a:gd name="T28" fmla="*/ 146 w 146"/>
              <a:gd name="T29" fmla="*/ 0 h 257"/>
              <a:gd name="T30" fmla="*/ 146 w 146"/>
              <a:gd name="T31" fmla="*/ 55 h 257"/>
              <a:gd name="T32" fmla="*/ 92 w 146"/>
              <a:gd name="T33" fmla="*/ 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57">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EDA13E"/>
          </a:solidFill>
          <a:ln>
            <a:noFill/>
          </a:ln>
        </p:spPr>
        <p:txBody>
          <a:bodyPr vert="horz" wrap="square" lIns="91440" tIns="45720" rIns="91440" bIns="45720" numCol="1" anchor="t" anchorCtr="0" compatLnSpc="1">
            <a:prstTxWarp prst="textNoShape">
              <a:avLst/>
            </a:prstTxWarp>
          </a:bodyPr>
          <a:lstStyle/>
          <a:p>
            <a:endParaRPr lang="en-ID"/>
          </a:p>
        </p:txBody>
      </p:sp>
      <p:grpSp>
        <p:nvGrpSpPr>
          <p:cNvPr id="7" name="Group 6">
            <a:extLst>
              <a:ext uri="{FF2B5EF4-FFF2-40B4-BE49-F238E27FC236}">
                <a16:creationId xmlns:a16="http://schemas.microsoft.com/office/drawing/2014/main" id="{CEDBE632-5C17-9847-A607-F3A24354690A}"/>
              </a:ext>
            </a:extLst>
          </p:cNvPr>
          <p:cNvGrpSpPr>
            <a:grpSpLocks noChangeAspect="1"/>
          </p:cNvGrpSpPr>
          <p:nvPr/>
        </p:nvGrpSpPr>
        <p:grpSpPr>
          <a:xfrm>
            <a:off x="962500" y="4553630"/>
            <a:ext cx="245772" cy="288000"/>
            <a:chOff x="8589661" y="3431570"/>
            <a:chExt cx="510568" cy="569231"/>
          </a:xfrm>
          <a:solidFill>
            <a:srgbClr val="EDA13E"/>
          </a:solidFill>
        </p:grpSpPr>
        <p:sp>
          <p:nvSpPr>
            <p:cNvPr id="42" name="Freeform: Shape 27">
              <a:extLst>
                <a:ext uri="{FF2B5EF4-FFF2-40B4-BE49-F238E27FC236}">
                  <a16:creationId xmlns:a16="http://schemas.microsoft.com/office/drawing/2014/main" id="{A3AC1FF6-98D4-DE47-896E-AC5237EA818E}"/>
                </a:ext>
              </a:extLst>
            </p:cNvPr>
            <p:cNvSpPr/>
            <p:nvPr/>
          </p:nvSpPr>
          <p:spPr>
            <a:xfrm>
              <a:off x="8589661" y="3601798"/>
              <a:ext cx="113407" cy="399003"/>
            </a:xfrm>
            <a:custGeom>
              <a:avLst/>
              <a:gdLst>
                <a:gd name="connsiteX0" fmla="*/ 0 w 93725"/>
                <a:gd name="connsiteY0" fmla="*/ 0 h 329755"/>
                <a:gd name="connsiteX1" fmla="*/ 93726 w 93725"/>
                <a:gd name="connsiteY1" fmla="*/ 0 h 329755"/>
                <a:gd name="connsiteX2" fmla="*/ 93726 w 93725"/>
                <a:gd name="connsiteY2" fmla="*/ 329756 h 329755"/>
                <a:gd name="connsiteX3" fmla="*/ 0 w 93725"/>
                <a:gd name="connsiteY3" fmla="*/ 329756 h 329755"/>
                <a:gd name="connsiteX4" fmla="*/ 0 w 93725"/>
                <a:gd name="connsiteY4" fmla="*/ 0 h 329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329755">
                  <a:moveTo>
                    <a:pt x="0" y="0"/>
                  </a:moveTo>
                  <a:lnTo>
                    <a:pt x="93726" y="0"/>
                  </a:lnTo>
                  <a:lnTo>
                    <a:pt x="93726" y="329756"/>
                  </a:lnTo>
                  <a:lnTo>
                    <a:pt x="0" y="329756"/>
                  </a:lnTo>
                  <a:lnTo>
                    <a:pt x="0" y="0"/>
                  </a:lnTo>
                  <a:close/>
                </a:path>
              </a:pathLst>
            </a:custGeom>
            <a:grpFill/>
            <a:ln w="9525" cap="flat">
              <a:noFill/>
              <a:prstDash val="solid"/>
              <a:miter/>
            </a:ln>
          </p:spPr>
          <p:txBody>
            <a:bodyPr rtlCol="0" anchor="ctr"/>
            <a:lstStyle/>
            <a:p>
              <a:endParaRPr lang="en-ID"/>
            </a:p>
          </p:txBody>
        </p:sp>
        <p:sp>
          <p:nvSpPr>
            <p:cNvPr id="43" name="Freeform: Shape 30">
              <a:extLst>
                <a:ext uri="{FF2B5EF4-FFF2-40B4-BE49-F238E27FC236}">
                  <a16:creationId xmlns:a16="http://schemas.microsoft.com/office/drawing/2014/main" id="{23D1213C-B465-0142-894C-6D311FC65A71}"/>
                </a:ext>
              </a:extLst>
            </p:cNvPr>
            <p:cNvSpPr/>
            <p:nvPr/>
          </p:nvSpPr>
          <p:spPr>
            <a:xfrm>
              <a:off x="8760004" y="3601798"/>
              <a:ext cx="340225" cy="398888"/>
            </a:xfrm>
            <a:custGeom>
              <a:avLst/>
              <a:gdLst>
                <a:gd name="connsiteX0" fmla="*/ 281178 w 281178"/>
                <a:gd name="connsiteY0" fmla="*/ 124682 h 329660"/>
                <a:gd name="connsiteX1" fmla="*/ 281178 w 281178"/>
                <a:gd name="connsiteY1" fmla="*/ 329660 h 329660"/>
                <a:gd name="connsiteX2" fmla="*/ 187452 w 281178"/>
                <a:gd name="connsiteY2" fmla="*/ 329660 h 329660"/>
                <a:gd name="connsiteX3" fmla="*/ 187452 w 281178"/>
                <a:gd name="connsiteY3" fmla="*/ 140589 h 329660"/>
                <a:gd name="connsiteX4" fmla="*/ 140589 w 281178"/>
                <a:gd name="connsiteY4" fmla="*/ 93726 h 329660"/>
                <a:gd name="connsiteX5" fmla="*/ 93726 w 281178"/>
                <a:gd name="connsiteY5" fmla="*/ 140589 h 329660"/>
                <a:gd name="connsiteX6" fmla="*/ 93726 w 281178"/>
                <a:gd name="connsiteY6" fmla="*/ 329660 h 329660"/>
                <a:gd name="connsiteX7" fmla="*/ 0 w 281178"/>
                <a:gd name="connsiteY7" fmla="*/ 329660 h 329660"/>
                <a:gd name="connsiteX8" fmla="*/ 0 w 281178"/>
                <a:gd name="connsiteY8" fmla="*/ 0 h 329660"/>
                <a:gd name="connsiteX9" fmla="*/ 93726 w 281178"/>
                <a:gd name="connsiteY9" fmla="*/ 0 h 329660"/>
                <a:gd name="connsiteX10" fmla="*/ 93726 w 281178"/>
                <a:gd name="connsiteY10" fmla="*/ 17812 h 329660"/>
                <a:gd name="connsiteX11" fmla="*/ 164021 w 281178"/>
                <a:gd name="connsiteY11" fmla="*/ 0 h 329660"/>
                <a:gd name="connsiteX12" fmla="*/ 281178 w 281178"/>
                <a:gd name="connsiteY12" fmla="*/ 124682 h 3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78" h="329660">
                  <a:moveTo>
                    <a:pt x="281178" y="124682"/>
                  </a:moveTo>
                  <a:lnTo>
                    <a:pt x="281178" y="329660"/>
                  </a:lnTo>
                  <a:lnTo>
                    <a:pt x="187452" y="329660"/>
                  </a:lnTo>
                  <a:lnTo>
                    <a:pt x="187452" y="140589"/>
                  </a:lnTo>
                  <a:cubicBezTo>
                    <a:pt x="187452" y="114776"/>
                    <a:pt x="166402" y="93726"/>
                    <a:pt x="140589" y="93726"/>
                  </a:cubicBezTo>
                  <a:cubicBezTo>
                    <a:pt x="114776" y="93726"/>
                    <a:pt x="93726" y="114776"/>
                    <a:pt x="93726" y="140589"/>
                  </a:cubicBezTo>
                  <a:lnTo>
                    <a:pt x="93726" y="329660"/>
                  </a:lnTo>
                  <a:lnTo>
                    <a:pt x="0" y="329660"/>
                  </a:lnTo>
                  <a:lnTo>
                    <a:pt x="0" y="0"/>
                  </a:lnTo>
                  <a:lnTo>
                    <a:pt x="93726" y="0"/>
                  </a:lnTo>
                  <a:lnTo>
                    <a:pt x="93726" y="17812"/>
                  </a:lnTo>
                  <a:cubicBezTo>
                    <a:pt x="118110" y="9811"/>
                    <a:pt x="134017" y="0"/>
                    <a:pt x="164021" y="0"/>
                  </a:cubicBezTo>
                  <a:cubicBezTo>
                    <a:pt x="227743" y="0"/>
                    <a:pt x="281178" y="57150"/>
                    <a:pt x="281178" y="124682"/>
                  </a:cubicBezTo>
                  <a:close/>
                </a:path>
              </a:pathLst>
            </a:custGeom>
            <a:grpFill/>
            <a:ln w="9525" cap="flat">
              <a:noFill/>
              <a:prstDash val="solid"/>
              <a:miter/>
            </a:ln>
          </p:spPr>
          <p:txBody>
            <a:bodyPr rtlCol="0" anchor="ctr"/>
            <a:lstStyle/>
            <a:p>
              <a:endParaRPr lang="en-ID"/>
            </a:p>
          </p:txBody>
        </p:sp>
        <p:sp>
          <p:nvSpPr>
            <p:cNvPr id="44" name="Freeform: Shape 72">
              <a:extLst>
                <a:ext uri="{FF2B5EF4-FFF2-40B4-BE49-F238E27FC236}">
                  <a16:creationId xmlns:a16="http://schemas.microsoft.com/office/drawing/2014/main" id="{5010F5C6-3858-AC4C-91D2-0F26EE24EE0B}"/>
                </a:ext>
              </a:extLst>
            </p:cNvPr>
            <p:cNvSpPr/>
            <p:nvPr/>
          </p:nvSpPr>
          <p:spPr>
            <a:xfrm>
              <a:off x="8589661" y="3431570"/>
              <a:ext cx="113407" cy="113408"/>
            </a:xfrm>
            <a:custGeom>
              <a:avLst/>
              <a:gdLst>
                <a:gd name="connsiteX0" fmla="*/ 0 w 93725"/>
                <a:gd name="connsiteY0" fmla="*/ 0 h 93726"/>
                <a:gd name="connsiteX1" fmla="*/ 93726 w 93725"/>
                <a:gd name="connsiteY1" fmla="*/ 0 h 93726"/>
                <a:gd name="connsiteX2" fmla="*/ 93726 w 93725"/>
                <a:gd name="connsiteY2" fmla="*/ 93726 h 93726"/>
                <a:gd name="connsiteX3" fmla="*/ 0 w 93725"/>
                <a:gd name="connsiteY3" fmla="*/ 93726 h 93726"/>
                <a:gd name="connsiteX4" fmla="*/ 0 w 93725"/>
                <a:gd name="connsiteY4" fmla="*/ 0 h 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93726">
                  <a:moveTo>
                    <a:pt x="0" y="0"/>
                  </a:moveTo>
                  <a:lnTo>
                    <a:pt x="93726" y="0"/>
                  </a:lnTo>
                  <a:lnTo>
                    <a:pt x="93726" y="93726"/>
                  </a:lnTo>
                  <a:lnTo>
                    <a:pt x="0" y="93726"/>
                  </a:lnTo>
                  <a:lnTo>
                    <a:pt x="0" y="0"/>
                  </a:lnTo>
                  <a:close/>
                </a:path>
              </a:pathLst>
            </a:custGeom>
            <a:grpFill/>
            <a:ln w="28575" cap="rnd">
              <a:noFill/>
              <a:prstDash val="solid"/>
              <a:round/>
            </a:ln>
          </p:spPr>
          <p:txBody>
            <a:bodyPr rtlCol="0" anchor="ctr"/>
            <a:lstStyle/>
            <a:p>
              <a:endParaRPr lang="en-ID"/>
            </a:p>
          </p:txBody>
        </p:sp>
      </p:grpSp>
    </p:spTree>
    <p:extLst>
      <p:ext uri="{BB962C8B-B14F-4D97-AF65-F5344CB8AC3E}">
        <p14:creationId xmlns:p14="http://schemas.microsoft.com/office/powerpoint/2010/main" val="881606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4112</TotalTime>
  <Words>11125</Words>
  <Application>Microsoft Office PowerPoint</Application>
  <PresentationFormat>Widescreen</PresentationFormat>
  <Paragraphs>696</Paragraphs>
  <Slides>92</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92</vt:i4>
      </vt:variant>
    </vt:vector>
  </HeadingPairs>
  <TitlesOfParts>
    <vt:vector size="113" baseType="lpstr">
      <vt:lpstr>-apple-system</vt:lpstr>
      <vt:lpstr>Arial</vt:lpstr>
      <vt:lpstr>AvenirNext</vt:lpstr>
      <vt:lpstr>Calibri</vt:lpstr>
      <vt:lpstr>Calibri Light</vt:lpstr>
      <vt:lpstr>Cambria</vt:lpstr>
      <vt:lpstr>Georgia</vt:lpstr>
      <vt:lpstr>Lato Regular</vt:lpstr>
      <vt:lpstr>Lyon</vt:lpstr>
      <vt:lpstr>Maersk Text</vt:lpstr>
      <vt:lpstr>Montserrat</vt:lpstr>
      <vt:lpstr>Montserrat Light</vt:lpstr>
      <vt:lpstr>Montserrat Medium</vt:lpstr>
      <vt:lpstr>NexusSerif</vt:lpstr>
      <vt:lpstr>Noto Serif JP</vt:lpstr>
      <vt:lpstr>Open Sans</vt:lpstr>
      <vt:lpstr>Quattrocento Sans</vt:lpstr>
      <vt:lpstr>Raleway</vt:lpstr>
      <vt:lpstr>star-font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330</cp:revision>
  <cp:lastPrinted>2022-09-17T11:06:27Z</cp:lastPrinted>
  <dcterms:created xsi:type="dcterms:W3CDTF">2020-10-14T13:32:04Z</dcterms:created>
  <dcterms:modified xsi:type="dcterms:W3CDTF">2022-10-09T06:33:35Z</dcterms:modified>
</cp:coreProperties>
</file>