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5"/>
  </p:notesMasterIdLst>
  <p:handoutMasterIdLst>
    <p:handoutMasterId r:id="rId56"/>
  </p:handoutMasterIdLst>
  <p:sldIdLst>
    <p:sldId id="4289" r:id="rId2"/>
    <p:sldId id="4273" r:id="rId3"/>
    <p:sldId id="4457" r:id="rId4"/>
    <p:sldId id="4270" r:id="rId5"/>
    <p:sldId id="4293" r:id="rId6"/>
    <p:sldId id="4312" r:id="rId7"/>
    <p:sldId id="4313" r:id="rId8"/>
    <p:sldId id="4456" r:id="rId9"/>
    <p:sldId id="4300" r:id="rId10"/>
    <p:sldId id="4315" r:id="rId11"/>
    <p:sldId id="4304" r:id="rId12"/>
    <p:sldId id="4305" r:id="rId13"/>
    <p:sldId id="4458" r:id="rId14"/>
    <p:sldId id="4459" r:id="rId15"/>
    <p:sldId id="4335" r:id="rId16"/>
    <p:sldId id="4460" r:id="rId17"/>
    <p:sldId id="4463" r:id="rId18"/>
    <p:sldId id="4461" r:id="rId19"/>
    <p:sldId id="4462" r:id="rId20"/>
    <p:sldId id="4478" r:id="rId21"/>
    <p:sldId id="4486" r:id="rId22"/>
    <p:sldId id="4487" r:id="rId23"/>
    <p:sldId id="4489" r:id="rId24"/>
    <p:sldId id="4490" r:id="rId25"/>
    <p:sldId id="4317" r:id="rId26"/>
    <p:sldId id="4336" r:id="rId27"/>
    <p:sldId id="656" r:id="rId28"/>
    <p:sldId id="3416" r:id="rId29"/>
    <p:sldId id="4453" r:id="rId30"/>
    <p:sldId id="4454" r:id="rId31"/>
    <p:sldId id="4479" r:id="rId32"/>
    <p:sldId id="4477" r:id="rId33"/>
    <p:sldId id="4323" r:id="rId34"/>
    <p:sldId id="4455" r:id="rId35"/>
    <p:sldId id="4464" r:id="rId36"/>
    <p:sldId id="4488" r:id="rId37"/>
    <p:sldId id="4466" r:id="rId38"/>
    <p:sldId id="4465" r:id="rId39"/>
    <p:sldId id="4480" r:id="rId40"/>
    <p:sldId id="4467" r:id="rId41"/>
    <p:sldId id="4468" r:id="rId42"/>
    <p:sldId id="4330" r:id="rId43"/>
    <p:sldId id="4470" r:id="rId44"/>
    <p:sldId id="4471" r:id="rId45"/>
    <p:sldId id="4483" r:id="rId46"/>
    <p:sldId id="4482" r:id="rId47"/>
    <p:sldId id="4472" r:id="rId48"/>
    <p:sldId id="4473" r:id="rId49"/>
    <p:sldId id="4474" r:id="rId50"/>
    <p:sldId id="4484" r:id="rId51"/>
    <p:sldId id="4485" r:id="rId52"/>
    <p:sldId id="4475" r:id="rId53"/>
    <p:sldId id="4298" r:id="rId5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F7A"/>
    <a:srgbClr val="595959"/>
    <a:srgbClr val="F16924"/>
    <a:srgbClr val="EDA13E"/>
    <a:srgbClr val="245473"/>
    <a:srgbClr val="D66A35"/>
    <a:srgbClr val="7F1C58"/>
    <a:srgbClr val="DC6C36"/>
    <a:srgbClr val="18425B"/>
    <a:srgbClr val="DE9B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6" autoAdjust="0"/>
    <p:restoredTop sz="94663"/>
  </p:normalViewPr>
  <p:slideViewPr>
    <p:cSldViewPr snapToGrid="0" snapToObjects="1">
      <p:cViewPr varScale="1">
        <p:scale>
          <a:sx n="60" d="100"/>
          <a:sy n="60" d="100"/>
        </p:scale>
        <p:origin x="728" y="44"/>
      </p:cViewPr>
      <p:guideLst/>
    </p:cSldViewPr>
  </p:slideViewPr>
  <p:notesTextViewPr>
    <p:cViewPr>
      <p:scale>
        <a:sx n="1" d="1"/>
        <a:sy n="1" d="1"/>
      </p:scale>
      <p:origin x="0" y="0"/>
    </p:cViewPr>
  </p:notesTextViewPr>
  <p:sorterViewPr>
    <p:cViewPr>
      <p:scale>
        <a:sx n="58" d="100"/>
        <a:sy n="58" d="100"/>
      </p:scale>
      <p:origin x="0" y="-6568"/>
    </p:cViewPr>
  </p:sorterViewPr>
  <p:notesViewPr>
    <p:cSldViewPr snapToGrid="0" snapToObjects="1">
      <p:cViewPr varScale="1">
        <p:scale>
          <a:sx n="42" d="100"/>
          <a:sy n="42" d="100"/>
        </p:scale>
        <p:origin x="282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B41F7A"/>
                </a:solidFill>
                <a:latin typeface="+mn-lt"/>
                <a:ea typeface="+mn-ea"/>
                <a:cs typeface="+mn-cs"/>
              </a:defRPr>
            </a:pPr>
            <a:r>
              <a:rPr lang="en-US" sz="1800" b="1" dirty="0">
                <a:solidFill>
                  <a:srgbClr val="F16924"/>
                </a:solidFill>
              </a:rPr>
              <a:t>Identifiability of crises</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B41F7A"/>
              </a:solidFill>
              <a:latin typeface="+mn-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Turnover in Milion EUR</c:v>
                </c:pt>
              </c:strCache>
            </c:strRef>
          </c:tx>
          <c:spPr>
            <a:solidFill>
              <a:srgbClr val="EDA13E"/>
            </a:solidFill>
            <a:ln>
              <a:noFill/>
            </a:ln>
            <a:effectLst/>
          </c:spPr>
          <c:invertIfNegative val="0"/>
          <c:cat>
            <c:strRef>
              <c:f>Tabelle1!$A$2:$A$8</c:f>
              <c:strCache>
                <c:ptCount val="6"/>
                <c:pt idx="0">
                  <c:v>5+ Years</c:v>
                </c:pt>
                <c:pt idx="1">
                  <c:v>4 Years</c:v>
                </c:pt>
                <c:pt idx="2">
                  <c:v>3 Years</c:v>
                </c:pt>
                <c:pt idx="3">
                  <c:v>2 Years</c:v>
                </c:pt>
                <c:pt idx="4">
                  <c:v>1 Year</c:v>
                </c:pt>
                <c:pt idx="5">
                  <c:v>0</c:v>
                </c:pt>
              </c:strCache>
            </c:strRef>
          </c:cat>
          <c:val>
            <c:numRef>
              <c:f>Tabelle1!$B$2:$B$8</c:f>
              <c:numCache>
                <c:formatCode>General</c:formatCode>
                <c:ptCount val="7"/>
                <c:pt idx="0">
                  <c:v>28</c:v>
                </c:pt>
                <c:pt idx="1">
                  <c:v>43</c:v>
                </c:pt>
                <c:pt idx="2">
                  <c:v>63</c:v>
                </c:pt>
                <c:pt idx="3">
                  <c:v>91</c:v>
                </c:pt>
                <c:pt idx="4">
                  <c:v>100</c:v>
                </c:pt>
              </c:numCache>
            </c:numRef>
          </c:val>
          <c:extLst>
            <c:ext xmlns:c16="http://schemas.microsoft.com/office/drawing/2014/chart" uri="{C3380CC4-5D6E-409C-BE32-E72D297353CC}">
              <c16:uniqueId val="{00000000-1B8B-49BA-B6AC-299F11451F5A}"/>
            </c:ext>
          </c:extLst>
        </c:ser>
        <c:dLbls>
          <c:showLegendKey val="0"/>
          <c:showVal val="0"/>
          <c:showCatName val="0"/>
          <c:showSerName val="0"/>
          <c:showPercent val="0"/>
          <c:showBubbleSize val="0"/>
        </c:dLbls>
        <c:gapWidth val="219"/>
        <c:overlap val="-27"/>
        <c:axId val="153392256"/>
        <c:axId val="153393792"/>
      </c:barChart>
      <c:catAx>
        <c:axId val="15339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B41F7A"/>
                </a:solidFill>
                <a:latin typeface="+mn-lt"/>
                <a:ea typeface="+mn-ea"/>
                <a:cs typeface="+mn-cs"/>
              </a:defRPr>
            </a:pPr>
            <a:endParaRPr lang="en-US"/>
          </a:p>
        </c:txPr>
        <c:crossAx val="153393792"/>
        <c:crosses val="autoZero"/>
        <c:auto val="1"/>
        <c:lblAlgn val="ctr"/>
        <c:lblOffset val="100"/>
        <c:noMultiLvlLbl val="0"/>
      </c:catAx>
      <c:valAx>
        <c:axId val="153393792"/>
        <c:scaling>
          <c:orientation val="minMax"/>
          <c:max val="100"/>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B41F7A"/>
                </a:solidFill>
                <a:latin typeface="+mn-lt"/>
                <a:ea typeface="+mn-ea"/>
                <a:cs typeface="+mn-cs"/>
              </a:defRPr>
            </a:pPr>
            <a:endParaRPr lang="en-US"/>
          </a:p>
        </c:txPr>
        <c:crossAx val="1533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B41F7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70893E-3828-2BA2-4577-59D4CA1509D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77DF93-C69E-7084-0691-17C06CB2ECF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E2C5459-34B8-694F-A4E3-446C77C70A48}" type="datetimeFigureOut">
              <a:rPr lang="en-US" smtClean="0"/>
              <a:t>10/9/2022</a:t>
            </a:fld>
            <a:endParaRPr lang="en-US"/>
          </a:p>
        </p:txBody>
      </p:sp>
      <p:sp>
        <p:nvSpPr>
          <p:cNvPr id="4" name="Footer Placeholder 3">
            <a:extLst>
              <a:ext uri="{FF2B5EF4-FFF2-40B4-BE49-F238E27FC236}">
                <a16:creationId xmlns:a16="http://schemas.microsoft.com/office/drawing/2014/main" id="{D72AA7EA-62A6-CE2D-4A17-96D3FB239F9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EDDE1A-B977-B06E-809E-D25A247A097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BA80781-81C0-994E-B058-93A347A8B71C}" type="slidenum">
              <a:rPr lang="en-US" smtClean="0"/>
              <a:t>‹#›</a:t>
            </a:fld>
            <a:endParaRPr lang="en-US"/>
          </a:p>
        </p:txBody>
      </p:sp>
    </p:spTree>
    <p:extLst>
      <p:ext uri="{BB962C8B-B14F-4D97-AF65-F5344CB8AC3E}">
        <p14:creationId xmlns:p14="http://schemas.microsoft.com/office/powerpoint/2010/main" val="685514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859788-52C2-4B8F-BBBD-8B962046C54E}" type="datetimeFigureOut">
              <a:rPr lang="en-IE" smtClean="0"/>
              <a:t>09/10/2022</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ECA971F-9F71-45AC-B80A-D85269BAA52C}" type="slidenum">
              <a:rPr lang="en-IE" smtClean="0"/>
              <a:t>‹#›</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131218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06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278005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34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81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27</a:t>
            </a:fld>
            <a:endParaRPr lang="en-GB" dirty="0"/>
          </a:p>
        </p:txBody>
      </p:sp>
    </p:spTree>
    <p:extLst>
      <p:ext uri="{BB962C8B-B14F-4D97-AF65-F5344CB8AC3E}">
        <p14:creationId xmlns:p14="http://schemas.microsoft.com/office/powerpoint/2010/main" val="189046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28</a:t>
            </a:fld>
            <a:endParaRPr lang="en-GB" dirty="0"/>
          </a:p>
        </p:txBody>
      </p:sp>
    </p:spTree>
    <p:extLst>
      <p:ext uri="{BB962C8B-B14F-4D97-AF65-F5344CB8AC3E}">
        <p14:creationId xmlns:p14="http://schemas.microsoft.com/office/powerpoint/2010/main" val="327917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29</a:t>
            </a:fld>
            <a:endParaRPr lang="en-GB" dirty="0"/>
          </a:p>
        </p:txBody>
      </p:sp>
    </p:spTree>
    <p:extLst>
      <p:ext uri="{BB962C8B-B14F-4D97-AF65-F5344CB8AC3E}">
        <p14:creationId xmlns:p14="http://schemas.microsoft.com/office/powerpoint/2010/main" val="310881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30</a:t>
            </a:fld>
            <a:endParaRPr lang="en-GB" dirty="0"/>
          </a:p>
        </p:txBody>
      </p:sp>
    </p:spTree>
    <p:extLst>
      <p:ext uri="{BB962C8B-B14F-4D97-AF65-F5344CB8AC3E}">
        <p14:creationId xmlns:p14="http://schemas.microsoft.com/office/powerpoint/2010/main" val="27392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9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7" name="Rectangle 16">
            <a:extLst>
              <a:ext uri="{FF2B5EF4-FFF2-40B4-BE49-F238E27FC236}">
                <a16:creationId xmlns:a16="http://schemas.microsoft.com/office/drawing/2014/main" id="{EB068B24-AAD2-EC46-9C66-7437E5F1B308}"/>
              </a:ext>
            </a:extLst>
          </p:cNvPr>
          <p:cNvSpPr/>
          <p:nvPr userDrawn="1"/>
        </p:nvSpPr>
        <p:spPr>
          <a:xfrm>
            <a:off x="676972" y="141915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9" name="Rectangle 48">
            <a:extLst>
              <a:ext uri="{FF2B5EF4-FFF2-40B4-BE49-F238E27FC236}">
                <a16:creationId xmlns:a16="http://schemas.microsoft.com/office/drawing/2014/main" id="{818B98B7-0B2D-7049-BE12-5F81F550DCFB}"/>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2425353"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Rectangle 20">
            <a:extLst>
              <a:ext uri="{FF2B5EF4-FFF2-40B4-BE49-F238E27FC236}">
                <a16:creationId xmlns:a16="http://schemas.microsoft.com/office/drawing/2014/main" id="{F846D437-A8B0-7F48-B709-560A8DE58A6A}"/>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Icon&#10;&#10;Description automatically generated">
            <a:extLst>
              <a:ext uri="{FF2B5EF4-FFF2-40B4-BE49-F238E27FC236}">
                <a16:creationId xmlns:a16="http://schemas.microsoft.com/office/drawing/2014/main" id="{2B00F7C6-7124-174D-BBD2-6E777596E854}"/>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14" name="Picture 13" descr="Logo&#10;&#10;Description automatically generated">
            <a:extLst>
              <a:ext uri="{FF2B5EF4-FFF2-40B4-BE49-F238E27FC236}">
                <a16:creationId xmlns:a16="http://schemas.microsoft.com/office/drawing/2014/main" id="{8382540D-A0C4-894D-9851-E0E36268305F}"/>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10/9/2022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5" r:id="rId23"/>
    <p:sldLayoutId id="2147483837" r:id="rId24"/>
    <p:sldLayoutId id="2147483838" r:id="rId25"/>
    <p:sldLayoutId id="2147483844" r:id="rId26"/>
    <p:sldLayoutId id="2147483848" r:id="rId27"/>
    <p:sldLayoutId id="2147483849" r:id="rId28"/>
    <p:sldLayoutId id="2147483851" r:id="rId29"/>
    <p:sldLayoutId id="2147483854" r:id="rId30"/>
    <p:sldLayoutId id="2147483855" r:id="rId31"/>
    <p:sldLayoutId id="2147483856" r:id="rId32"/>
    <p:sldLayoutId id="2147483857" r:id="rId33"/>
    <p:sldLayoutId id="2147483864" r:id="rId34"/>
    <p:sldLayoutId id="2147483852" r:id="rId35"/>
    <p:sldLayoutId id="2147483858" r:id="rId36"/>
    <p:sldLayoutId id="2147483859" r:id="rId37"/>
    <p:sldLayoutId id="2147483860" r:id="rId38"/>
    <p:sldLayoutId id="2147483874"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Death_of_a_Salesman"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webfx.com/blog/marketing/how-5-big-brands-came-back-from-the-brink-of-failure/"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sinessfinland.fi/en/whats-new/news/2021/sustainable-is-resilient--how-to-prepare--for-crisis-and-grow-sustainably"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athmullanrestaurants.com/" TargetMode="External"/><Relationship Id="rId1" Type="http://schemas.openxmlformats.org/officeDocument/2006/relationships/slideLayout" Target="../slideLayouts/slideLayout19.xml"/><Relationship Id="rId5" Type="http://schemas.openxmlformats.org/officeDocument/2006/relationships/image" Target="../media/image15.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s://turnaround.org/about/tma-awards" TargetMode="External"/><Relationship Id="rId2" Type="http://schemas.openxmlformats.org/officeDocument/2006/relationships/hyperlink" Target="https://www.nuevapescanova.com/" TargetMode="Externa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hyperlink" Target="https://en.wikipedia.org/wiki/Pescanov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mazon.co.uk/Antifragile-Things-that-Gain-Disorder/dp/0141038225" TargetMode="External"/><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iencedirect.com/science/article/pii/S2352673421000603" TargetMode="External"/><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9.xml"/><Relationship Id="rId1" Type="http://schemas.openxmlformats.org/officeDocument/2006/relationships/video" Target="https://www.youtube.com/embed/0m1hyBI6Q3c?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22.svg"/></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blog.bcm-institute.org/crisis-management/crisis-stages-pre-crisis" TargetMode="External"/><Relationship Id="rId2" Type="http://schemas.openxmlformats.org/officeDocument/2006/relationships/hyperlink" Target="https://en.wikipedia.org/wiki/Heuristic" TargetMode="Externa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hyperlink" Target="https://blog.bcm-institute.org/crisis-management/crisis-stages-pre-crisis" TargetMode="Externa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www.skylarkstairs.com/" TargetMode="External"/><Relationship Id="rId2" Type="http://schemas.openxmlformats.org/officeDocument/2006/relationships/hyperlink" Target="https://www.independent.ie/storyplus/overcoming-brexit-how-this-small-business-turned-a-crisis-into-an-opportunity-37597464.html" TargetMode="Externa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hyperlink" Target="https://www.leanbusinessireland.ie/funding-supports-overview/are-you-a-local-enterprise-office-client/lean-for-micro/#:~:text=The%20LEO%20Lean%20for%20Micro%20business%20programme%20helps,and%20improvements%20in%20capability%20and%20capacity%20to%20deliver" TargetMode="External"/><Relationship Id="rId4" Type="http://schemas.openxmlformats.org/officeDocument/2006/relationships/hyperlink" Target="https://www.localenterprise.ie/Galway/"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independent.ie/storyplus/overcoming-brexit-how-this-small-business-turned-a-crisis-into-an-opportunity-37597464.html" TargetMode="Externa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39.xml"/><Relationship Id="rId4" Type="http://schemas.openxmlformats.org/officeDocument/2006/relationships/hyperlink" Target="https://www.linkedin.com/company/secure-projec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mohurley.blogspot.com/2017/04/ferryland-iceberg.html" TargetMode="External"/><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r>
              <a:rPr lang="en-US" sz="4000" b="1" dirty="0"/>
              <a:t>MODULE 1</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2"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25926" r="25926"/>
          <a:stretch>
            <a:fillRect/>
          </a:stretch>
        </p:blipFill>
        <p:spPr/>
      </p:pic>
      <p:sp>
        <p:nvSpPr>
          <p:cNvPr id="9" name="TextBox 8">
            <a:extLst>
              <a:ext uri="{FF2B5EF4-FFF2-40B4-BE49-F238E27FC236}">
                <a16:creationId xmlns:a16="http://schemas.microsoft.com/office/drawing/2014/main" id="{E47E8D49-C9B4-9A47-D4E3-45D5EB4A7C46}"/>
              </a:ext>
            </a:extLst>
          </p:cNvPr>
          <p:cNvSpPr txBox="1"/>
          <p:nvPr/>
        </p:nvSpPr>
        <p:spPr>
          <a:xfrm>
            <a:off x="6571280" y="0"/>
            <a:ext cx="5741222" cy="954107"/>
          </a:xfrm>
          <a:prstGeom prst="rect">
            <a:avLst/>
          </a:prstGeom>
          <a:noFill/>
        </p:spPr>
        <p:txBody>
          <a:bodyPr wrap="square">
            <a:spAutoFit/>
          </a:bodyPr>
          <a:lstStyle/>
          <a:p>
            <a:r>
              <a:rPr lang="en-GB" sz="2800" dirty="0">
                <a:solidFill>
                  <a:schemeClr val="bg1"/>
                </a:solidFill>
                <a:highlight>
                  <a:srgbClr val="F16924"/>
                </a:highlight>
              </a:rPr>
              <a:t>SECure CURRICULUM AND VET TRAINING PACKAGE </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35749" y="3807303"/>
            <a:ext cx="4884972" cy="13158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libri" panose="020F0502020204030204" pitchFamily="34" charset="0"/>
                <a:ea typeface="Calibri" panose="020F0502020204030204" pitchFamily="34" charset="0"/>
                <a:cs typeface="Calibri" panose="020F0502020204030204" pitchFamily="34" charset="0"/>
              </a:rPr>
              <a:t>The Fundamentals of SME Early Crisis </a:t>
            </a:r>
          </a:p>
        </p:txBody>
      </p:sp>
    </p:spTree>
    <p:extLst>
      <p:ext uri="{BB962C8B-B14F-4D97-AF65-F5344CB8AC3E}">
        <p14:creationId xmlns:p14="http://schemas.microsoft.com/office/powerpoint/2010/main" val="149501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95933" y="1225201"/>
            <a:ext cx="4474068" cy="3423588"/>
          </a:xfrm>
        </p:spPr>
        <p:txBody>
          <a:bodyPr>
            <a:normAutofit/>
          </a:bodyPr>
          <a:lstStyle/>
          <a:p>
            <a:r>
              <a:rPr lang="en-US" sz="4000" dirty="0"/>
              <a:t>THE VITAL PROCESS OF RECOGNITION</a:t>
            </a:r>
          </a:p>
          <a:p>
            <a:endParaRPr lang="en-US" sz="4000" b="1" dirty="0"/>
          </a:p>
          <a:p>
            <a:r>
              <a:rPr lang="en-US" sz="2800" dirty="0"/>
              <a:t>Setting out the 5 clear stages in </a:t>
            </a:r>
            <a:r>
              <a:rPr lang="en-US" sz="2800" dirty="0" err="1"/>
              <a:t>recognising</a:t>
            </a:r>
            <a:r>
              <a:rPr lang="en-US" sz="2800" dirty="0"/>
              <a:t> a crisis</a:t>
            </a:r>
          </a:p>
        </p:txBody>
      </p:sp>
      <p:sp>
        <p:nvSpPr>
          <p:cNvPr id="7" name="Text Placeholder 6">
            <a:extLst>
              <a:ext uri="{FF2B5EF4-FFF2-40B4-BE49-F238E27FC236}">
                <a16:creationId xmlns:a16="http://schemas.microsoft.com/office/drawing/2014/main" id="{9655EF32-77B1-5309-9EFB-00CB3D384D88}"/>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107531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A4AFB-C570-C170-E84C-84C8021C024E}"/>
              </a:ext>
            </a:extLst>
          </p:cNvPr>
          <p:cNvSpPr/>
          <p:nvPr/>
        </p:nvSpPr>
        <p:spPr>
          <a:xfrm>
            <a:off x="1" y="0"/>
            <a:ext cx="367753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204">
            <a:extLst>
              <a:ext uri="{FF2B5EF4-FFF2-40B4-BE49-F238E27FC236}">
                <a16:creationId xmlns:a16="http://schemas.microsoft.com/office/drawing/2014/main" id="{FF8C09B4-1A13-4F3B-924F-463BA83AA442}"/>
              </a:ext>
            </a:extLst>
          </p:cNvPr>
          <p:cNvGrpSpPr/>
          <p:nvPr/>
        </p:nvGrpSpPr>
        <p:grpSpPr>
          <a:xfrm>
            <a:off x="4071394" y="3046833"/>
            <a:ext cx="1415796" cy="1577513"/>
            <a:chOff x="0" y="0"/>
            <a:chExt cx="1905957" cy="2123662"/>
          </a:xfrm>
        </p:grpSpPr>
        <p:sp>
          <p:nvSpPr>
            <p:cNvPr id="42" name="Shape 18202">
              <a:extLst>
                <a:ext uri="{FF2B5EF4-FFF2-40B4-BE49-F238E27FC236}">
                  <a16:creationId xmlns:a16="http://schemas.microsoft.com/office/drawing/2014/main" id="{402A1EEB-AAC1-4829-9E23-90384FBB8B71}"/>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3" name="Shape 18203">
              <a:extLst>
                <a:ext uri="{FF2B5EF4-FFF2-40B4-BE49-F238E27FC236}">
                  <a16:creationId xmlns:a16="http://schemas.microsoft.com/office/drawing/2014/main" id="{9808AE67-3948-4593-93BB-E282CED72ED9}"/>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4" name="Group 18207">
            <a:extLst>
              <a:ext uri="{FF2B5EF4-FFF2-40B4-BE49-F238E27FC236}">
                <a16:creationId xmlns:a16="http://schemas.microsoft.com/office/drawing/2014/main" id="{E92CBC1A-290B-45BD-96C1-D085186966BB}"/>
              </a:ext>
            </a:extLst>
          </p:cNvPr>
          <p:cNvGrpSpPr/>
          <p:nvPr/>
        </p:nvGrpSpPr>
        <p:grpSpPr>
          <a:xfrm>
            <a:off x="7997950" y="2248854"/>
            <a:ext cx="1733782" cy="2063284"/>
            <a:chOff x="0" y="0"/>
            <a:chExt cx="2334032" cy="2777611"/>
          </a:xfrm>
        </p:grpSpPr>
        <p:sp>
          <p:nvSpPr>
            <p:cNvPr id="45" name="Shape 18205">
              <a:extLst>
                <a:ext uri="{FF2B5EF4-FFF2-40B4-BE49-F238E27FC236}">
                  <a16:creationId xmlns:a16="http://schemas.microsoft.com/office/drawing/2014/main" id="{D22808D3-81CA-4112-9421-DACD48318E5A}"/>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B41F7A"/>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6" name="Shape 18206">
              <a:extLst>
                <a:ext uri="{FF2B5EF4-FFF2-40B4-BE49-F238E27FC236}">
                  <a16:creationId xmlns:a16="http://schemas.microsoft.com/office/drawing/2014/main" id="{03CFE8EF-C66A-4C29-BBC5-B1C6C574B6E8}"/>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B41F7A">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7" name="Group 18211">
            <a:extLst>
              <a:ext uri="{FF2B5EF4-FFF2-40B4-BE49-F238E27FC236}">
                <a16:creationId xmlns:a16="http://schemas.microsoft.com/office/drawing/2014/main" id="{B5E4A9CE-CB94-45DF-BBBB-E4A466F65EC0}"/>
              </a:ext>
            </a:extLst>
          </p:cNvPr>
          <p:cNvGrpSpPr/>
          <p:nvPr/>
        </p:nvGrpSpPr>
        <p:grpSpPr>
          <a:xfrm>
            <a:off x="5008700" y="3939807"/>
            <a:ext cx="1347128" cy="1161728"/>
            <a:chOff x="0" y="0"/>
            <a:chExt cx="1813514" cy="1563927"/>
          </a:xfrm>
        </p:grpSpPr>
        <p:sp>
          <p:nvSpPr>
            <p:cNvPr id="48" name="Shape 18208">
              <a:extLst>
                <a:ext uri="{FF2B5EF4-FFF2-40B4-BE49-F238E27FC236}">
                  <a16:creationId xmlns:a16="http://schemas.microsoft.com/office/drawing/2014/main" id="{62A206F8-1A21-4ACB-9720-35E3E0FD9F51}"/>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rgbClr val="651A47"/>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583" dirty="0">
                <a:latin typeface="+mj-lt"/>
                <a:ea typeface="Lato Light" panose="020F0502020204030203" pitchFamily="34" charset="0"/>
                <a:cs typeface="Lato Light" panose="020F0502020204030203" pitchFamily="34" charset="0"/>
              </a:endParaRPr>
            </a:p>
          </p:txBody>
        </p:sp>
        <p:sp>
          <p:nvSpPr>
            <p:cNvPr id="49" name="Shape 18209">
              <a:extLst>
                <a:ext uri="{FF2B5EF4-FFF2-40B4-BE49-F238E27FC236}">
                  <a16:creationId xmlns:a16="http://schemas.microsoft.com/office/drawing/2014/main" id="{DA5853D9-2CCA-4CF1-875A-BDDEB01DAAD3}"/>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651A47"/>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0" name="Shape 18210">
              <a:extLst>
                <a:ext uri="{FF2B5EF4-FFF2-40B4-BE49-F238E27FC236}">
                  <a16:creationId xmlns:a16="http://schemas.microsoft.com/office/drawing/2014/main" id="{BA9287BC-F11B-44FE-AD57-09F0D7EE1F3B}"/>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7F1C58"/>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1" name="Group 18215">
            <a:extLst>
              <a:ext uri="{FF2B5EF4-FFF2-40B4-BE49-F238E27FC236}">
                <a16:creationId xmlns:a16="http://schemas.microsoft.com/office/drawing/2014/main" id="{83E31CA5-2ECD-47A5-8B8D-D56690592A2D}"/>
              </a:ext>
            </a:extLst>
          </p:cNvPr>
          <p:cNvGrpSpPr/>
          <p:nvPr/>
        </p:nvGrpSpPr>
        <p:grpSpPr>
          <a:xfrm>
            <a:off x="6414661" y="4224799"/>
            <a:ext cx="1172470" cy="898958"/>
            <a:chOff x="0" y="0"/>
            <a:chExt cx="1578389" cy="1210186"/>
          </a:xfrm>
        </p:grpSpPr>
        <p:sp>
          <p:nvSpPr>
            <p:cNvPr id="52" name="Shape 18212">
              <a:extLst>
                <a:ext uri="{FF2B5EF4-FFF2-40B4-BE49-F238E27FC236}">
                  <a16:creationId xmlns:a16="http://schemas.microsoft.com/office/drawing/2014/main" id="{79FBC787-3BCC-41BD-B30F-EAFE540A65C3}"/>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3" name="Shape 18213">
              <a:extLst>
                <a:ext uri="{FF2B5EF4-FFF2-40B4-BE49-F238E27FC236}">
                  <a16:creationId xmlns:a16="http://schemas.microsoft.com/office/drawing/2014/main" id="{8ABA226C-74CB-4BD8-96AB-9EB298167F71}"/>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EDA13E"/>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4" name="Shape 18214">
              <a:extLst>
                <a:ext uri="{FF2B5EF4-FFF2-40B4-BE49-F238E27FC236}">
                  <a16:creationId xmlns:a16="http://schemas.microsoft.com/office/drawing/2014/main" id="{B027AFCB-B75E-4161-A13D-1E8DE951E5B9}"/>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5" name="Group 18219">
            <a:extLst>
              <a:ext uri="{FF2B5EF4-FFF2-40B4-BE49-F238E27FC236}">
                <a16:creationId xmlns:a16="http://schemas.microsoft.com/office/drawing/2014/main" id="{15B03CFD-C40B-41E2-88A5-D93BD04DA399}"/>
              </a:ext>
            </a:extLst>
          </p:cNvPr>
          <p:cNvGrpSpPr/>
          <p:nvPr/>
        </p:nvGrpSpPr>
        <p:grpSpPr>
          <a:xfrm>
            <a:off x="7339303" y="3844811"/>
            <a:ext cx="1394113" cy="1126387"/>
            <a:chOff x="0" y="0"/>
            <a:chExt cx="1876767" cy="1516352"/>
          </a:xfrm>
        </p:grpSpPr>
        <p:sp>
          <p:nvSpPr>
            <p:cNvPr id="56" name="Shape 18216">
              <a:extLst>
                <a:ext uri="{FF2B5EF4-FFF2-40B4-BE49-F238E27FC236}">
                  <a16:creationId xmlns:a16="http://schemas.microsoft.com/office/drawing/2014/main" id="{C10E1314-BB52-4754-8FD5-BFC6FAC5BF8F}"/>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rgbClr val="CB653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7" name="Shape 18217">
              <a:extLst>
                <a:ext uri="{FF2B5EF4-FFF2-40B4-BE49-F238E27FC236}">
                  <a16:creationId xmlns:a16="http://schemas.microsoft.com/office/drawing/2014/main" id="{750D54E2-1EC6-4E45-A51D-4151B56DB2C4}"/>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F1692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8" name="Shape 18218">
              <a:extLst>
                <a:ext uri="{FF2B5EF4-FFF2-40B4-BE49-F238E27FC236}">
                  <a16:creationId xmlns:a16="http://schemas.microsoft.com/office/drawing/2014/main" id="{4B9D9E84-54A6-4A37-B1EE-509B78760D4C}"/>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F16924">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sp>
        <p:nvSpPr>
          <p:cNvPr id="59" name="Shape 18237">
            <a:extLst>
              <a:ext uri="{FF2B5EF4-FFF2-40B4-BE49-F238E27FC236}">
                <a16:creationId xmlns:a16="http://schemas.microsoft.com/office/drawing/2014/main" id="{ABDBC586-6C74-47C1-B319-C5A633FE9027}"/>
              </a:ext>
            </a:extLst>
          </p:cNvPr>
          <p:cNvSpPr/>
          <p:nvPr/>
        </p:nvSpPr>
        <p:spPr>
          <a:xfrm>
            <a:off x="7328602" y="1938332"/>
            <a:ext cx="512690" cy="22530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0" name="Shape 18238">
            <a:extLst>
              <a:ext uri="{FF2B5EF4-FFF2-40B4-BE49-F238E27FC236}">
                <a16:creationId xmlns:a16="http://schemas.microsoft.com/office/drawing/2014/main" id="{3E848FBE-6B3E-4375-AA5E-4742D2C9BD07}"/>
              </a:ext>
            </a:extLst>
          </p:cNvPr>
          <p:cNvSpPr/>
          <p:nvPr/>
        </p:nvSpPr>
        <p:spPr>
          <a:xfrm>
            <a:off x="5692997" y="2920431"/>
            <a:ext cx="261733" cy="12215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1" name="Shape 18239">
            <a:extLst>
              <a:ext uri="{FF2B5EF4-FFF2-40B4-BE49-F238E27FC236}">
                <a16:creationId xmlns:a16="http://schemas.microsoft.com/office/drawing/2014/main" id="{CC099A26-59BE-4095-8AF0-CF6AA60C7769}"/>
              </a:ext>
            </a:extLst>
          </p:cNvPr>
          <p:cNvSpPr/>
          <p:nvPr/>
        </p:nvSpPr>
        <p:spPr>
          <a:xfrm>
            <a:off x="7131664" y="4812522"/>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2" name="Shape 18240">
            <a:extLst>
              <a:ext uri="{FF2B5EF4-FFF2-40B4-BE49-F238E27FC236}">
                <a16:creationId xmlns:a16="http://schemas.microsoft.com/office/drawing/2014/main" id="{A4285FE1-44ED-4EC3-AD33-3BA7BE064FFC}"/>
              </a:ext>
            </a:extLst>
          </p:cNvPr>
          <p:cNvSpPr/>
          <p:nvPr/>
        </p:nvSpPr>
        <p:spPr>
          <a:xfrm rot="5400000">
            <a:off x="9455287" y="2705211"/>
            <a:ext cx="200056" cy="5423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3" name="Shape 18241">
            <a:extLst>
              <a:ext uri="{FF2B5EF4-FFF2-40B4-BE49-F238E27FC236}">
                <a16:creationId xmlns:a16="http://schemas.microsoft.com/office/drawing/2014/main" id="{A3CBD44B-52F2-425F-9D77-20C67D23C2B1}"/>
              </a:ext>
            </a:extLst>
          </p:cNvPr>
          <p:cNvSpPr/>
          <p:nvPr/>
        </p:nvSpPr>
        <p:spPr>
          <a:xfrm>
            <a:off x="4253696" y="4034697"/>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4" name="TextBox 45">
            <a:extLst>
              <a:ext uri="{FF2B5EF4-FFF2-40B4-BE49-F238E27FC236}">
                <a16:creationId xmlns:a16="http://schemas.microsoft.com/office/drawing/2014/main" id="{BA7C80ED-39FD-4047-B6FD-0228E4A7E34C}"/>
              </a:ext>
            </a:extLst>
          </p:cNvPr>
          <p:cNvSpPr txBox="1"/>
          <p:nvPr/>
        </p:nvSpPr>
        <p:spPr>
          <a:xfrm>
            <a:off x="4043824" y="5593175"/>
            <a:ext cx="2751260" cy="505588"/>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The first signs of crisis are not realised or not perceived. </a:t>
            </a:r>
          </a:p>
        </p:txBody>
      </p:sp>
      <p:sp>
        <p:nvSpPr>
          <p:cNvPr id="65" name="TextBox 46">
            <a:extLst>
              <a:ext uri="{FF2B5EF4-FFF2-40B4-BE49-F238E27FC236}">
                <a16:creationId xmlns:a16="http://schemas.microsoft.com/office/drawing/2014/main" id="{2749A74C-C935-48E6-AE75-AC3262CC931E}"/>
              </a:ext>
            </a:extLst>
          </p:cNvPr>
          <p:cNvSpPr txBox="1"/>
          <p:nvPr/>
        </p:nvSpPr>
        <p:spPr>
          <a:xfrm>
            <a:off x="4026150" y="5222807"/>
            <a:ext cx="1630959" cy="400110"/>
          </a:xfrm>
          <a:prstGeom prst="rect">
            <a:avLst/>
          </a:prstGeom>
          <a:noFill/>
        </p:spPr>
        <p:txBody>
          <a:bodyPr wrap="none" rtlCol="0" anchor="t">
            <a:spAutoFit/>
          </a:bodyPr>
          <a:lstStyle/>
          <a:p>
            <a:r>
              <a:rPr lang="en-GB" sz="2000" b="1" dirty="0">
                <a:solidFill>
                  <a:schemeClr val="accent1"/>
                </a:solidFill>
                <a:latin typeface="Calibri" panose="020F0502020204030204" pitchFamily="34" charset="0"/>
                <a:ea typeface="Lato Light" panose="020F0502020204030203" pitchFamily="34" charset="0"/>
                <a:cs typeface="Calibri" panose="020F0502020204030204" pitchFamily="34" charset="0"/>
              </a:rPr>
              <a:t>01. First Signs</a:t>
            </a:r>
          </a:p>
        </p:txBody>
      </p:sp>
      <p:sp>
        <p:nvSpPr>
          <p:cNvPr id="66" name="TextBox 49">
            <a:extLst>
              <a:ext uri="{FF2B5EF4-FFF2-40B4-BE49-F238E27FC236}">
                <a16:creationId xmlns:a16="http://schemas.microsoft.com/office/drawing/2014/main" id="{9A525032-471B-49A2-BBB0-295E6E782011}"/>
              </a:ext>
            </a:extLst>
          </p:cNvPr>
          <p:cNvSpPr txBox="1"/>
          <p:nvPr/>
        </p:nvSpPr>
        <p:spPr>
          <a:xfrm>
            <a:off x="4281620" y="2202918"/>
            <a:ext cx="2365406" cy="710772"/>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The crisis is visible, but management focuses on hope rather than action.</a:t>
            </a:r>
          </a:p>
        </p:txBody>
      </p:sp>
      <p:sp>
        <p:nvSpPr>
          <p:cNvPr id="67" name="TextBox 50">
            <a:extLst>
              <a:ext uri="{FF2B5EF4-FFF2-40B4-BE49-F238E27FC236}">
                <a16:creationId xmlns:a16="http://schemas.microsoft.com/office/drawing/2014/main" id="{47B242CE-1D8C-4F10-9918-D4A5D3D8A4F7}"/>
              </a:ext>
            </a:extLst>
          </p:cNvPr>
          <p:cNvSpPr txBox="1"/>
          <p:nvPr/>
        </p:nvSpPr>
        <p:spPr>
          <a:xfrm>
            <a:off x="4190745" y="1803466"/>
            <a:ext cx="2576346" cy="400110"/>
          </a:xfrm>
          <a:prstGeom prst="rect">
            <a:avLst/>
          </a:prstGeom>
          <a:noFill/>
        </p:spPr>
        <p:txBody>
          <a:bodyPr wrap="none" rtlCol="0" anchor="t">
            <a:spAutoFit/>
          </a:bodyPr>
          <a:lstStyle/>
          <a:p>
            <a:r>
              <a:rPr lang="en-GB" sz="2000" b="1" dirty="0">
                <a:solidFill>
                  <a:srgbClr val="7F1C58"/>
                </a:solidFill>
                <a:latin typeface="Calibri" panose="020F0502020204030204" pitchFamily="34" charset="0"/>
                <a:ea typeface="Lato Light" panose="020F0502020204030203" pitchFamily="34" charset="0"/>
                <a:cs typeface="Calibri" panose="020F0502020204030204" pitchFamily="34" charset="0"/>
              </a:rPr>
              <a:t>02. The Hope Principle</a:t>
            </a:r>
          </a:p>
        </p:txBody>
      </p:sp>
      <p:sp>
        <p:nvSpPr>
          <p:cNvPr id="68" name="TextBox 52">
            <a:extLst>
              <a:ext uri="{FF2B5EF4-FFF2-40B4-BE49-F238E27FC236}">
                <a16:creationId xmlns:a16="http://schemas.microsoft.com/office/drawing/2014/main" id="{C830AAB0-F506-44AE-8094-9BF72F2E72DA}"/>
              </a:ext>
            </a:extLst>
          </p:cNvPr>
          <p:cNvSpPr txBox="1"/>
          <p:nvPr/>
        </p:nvSpPr>
        <p:spPr>
          <a:xfrm>
            <a:off x="7197988" y="632327"/>
            <a:ext cx="3107579" cy="1326325"/>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If the measures implemented are successful, the first signs of easing are now beginning to appear. However, the restructuring must continue to be implemented consistently.</a:t>
            </a:r>
          </a:p>
        </p:txBody>
      </p:sp>
      <p:sp>
        <p:nvSpPr>
          <p:cNvPr id="69" name="TextBox 53">
            <a:extLst>
              <a:ext uri="{FF2B5EF4-FFF2-40B4-BE49-F238E27FC236}">
                <a16:creationId xmlns:a16="http://schemas.microsoft.com/office/drawing/2014/main" id="{4002A5F3-B137-41F0-83F8-0223E2499480}"/>
              </a:ext>
            </a:extLst>
          </p:cNvPr>
          <p:cNvSpPr txBox="1"/>
          <p:nvPr/>
        </p:nvSpPr>
        <p:spPr>
          <a:xfrm>
            <a:off x="7156732" y="259397"/>
            <a:ext cx="2575000" cy="400110"/>
          </a:xfrm>
          <a:prstGeom prst="rect">
            <a:avLst/>
          </a:prstGeom>
          <a:noFill/>
        </p:spPr>
        <p:txBody>
          <a:bodyPr wrap="none" rtlCol="0" anchor="t">
            <a:spAutoFit/>
          </a:bodyPr>
          <a:lstStyle/>
          <a:p>
            <a:r>
              <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rPr>
              <a:t>04. Signs of Relaxation</a:t>
            </a:r>
          </a:p>
        </p:txBody>
      </p:sp>
      <p:sp>
        <p:nvSpPr>
          <p:cNvPr id="70" name="TextBox 55">
            <a:extLst>
              <a:ext uri="{FF2B5EF4-FFF2-40B4-BE49-F238E27FC236}">
                <a16:creationId xmlns:a16="http://schemas.microsoft.com/office/drawing/2014/main" id="{F3DF9B81-F896-4092-9719-93DF345475D4}"/>
              </a:ext>
            </a:extLst>
          </p:cNvPr>
          <p:cNvSpPr txBox="1"/>
          <p:nvPr/>
        </p:nvSpPr>
        <p:spPr>
          <a:xfrm>
            <a:off x="8039843" y="5347297"/>
            <a:ext cx="2573628" cy="1121141"/>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The crisis can no longer be denied. Measures are being implemented under great time pressure. This is the most critical phase.</a:t>
            </a:r>
          </a:p>
        </p:txBody>
      </p:sp>
      <p:sp>
        <p:nvSpPr>
          <p:cNvPr id="71" name="TextBox 56">
            <a:extLst>
              <a:ext uri="{FF2B5EF4-FFF2-40B4-BE49-F238E27FC236}">
                <a16:creationId xmlns:a16="http://schemas.microsoft.com/office/drawing/2014/main" id="{539E5806-05BF-491C-BA0B-524CF021E7D6}"/>
              </a:ext>
            </a:extLst>
          </p:cNvPr>
          <p:cNvSpPr txBox="1"/>
          <p:nvPr/>
        </p:nvSpPr>
        <p:spPr>
          <a:xfrm>
            <a:off x="7837733" y="4989153"/>
            <a:ext cx="2199513" cy="400110"/>
          </a:xfrm>
          <a:prstGeom prst="rect">
            <a:avLst/>
          </a:prstGeom>
          <a:noFill/>
        </p:spPr>
        <p:txBody>
          <a:bodyPr wrap="none" rtlCol="0" anchor="t">
            <a:spAutoFit/>
          </a:bodyPr>
          <a:lstStyle/>
          <a:p>
            <a:r>
              <a:rPr lang="en-GB" sz="2000" b="1" dirty="0">
                <a:solidFill>
                  <a:srgbClr val="EDA13E"/>
                </a:solidFill>
                <a:latin typeface="Calibri" panose="020F0502020204030204" pitchFamily="34" charset="0"/>
                <a:ea typeface="Lato Light" panose="020F0502020204030203" pitchFamily="34" charset="0"/>
                <a:cs typeface="Calibri" panose="020F0502020204030204" pitchFamily="34" charset="0"/>
              </a:rPr>
              <a:t>03. The Awakening</a:t>
            </a:r>
          </a:p>
        </p:txBody>
      </p:sp>
      <p:sp>
        <p:nvSpPr>
          <p:cNvPr id="72" name="TextBox 58">
            <a:extLst>
              <a:ext uri="{FF2B5EF4-FFF2-40B4-BE49-F238E27FC236}">
                <a16:creationId xmlns:a16="http://schemas.microsoft.com/office/drawing/2014/main" id="{610355AA-909C-422D-A943-DF1F7CA205EE}"/>
              </a:ext>
            </a:extLst>
          </p:cNvPr>
          <p:cNvSpPr txBox="1"/>
          <p:nvPr/>
        </p:nvSpPr>
        <p:spPr>
          <a:xfrm>
            <a:off x="9783928" y="3285311"/>
            <a:ext cx="2341810" cy="1531510"/>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If the crisis is successfully overcome, the right conclusions must be drawn. If this is successful, it can lead to sustainable crisis resilience.</a:t>
            </a:r>
          </a:p>
        </p:txBody>
      </p:sp>
      <p:sp>
        <p:nvSpPr>
          <p:cNvPr id="73" name="TextBox 59">
            <a:extLst>
              <a:ext uri="{FF2B5EF4-FFF2-40B4-BE49-F238E27FC236}">
                <a16:creationId xmlns:a16="http://schemas.microsoft.com/office/drawing/2014/main" id="{4AF87715-6E8C-4277-A3C8-F9DC36BCAA90}"/>
              </a:ext>
            </a:extLst>
          </p:cNvPr>
          <p:cNvSpPr txBox="1"/>
          <p:nvPr/>
        </p:nvSpPr>
        <p:spPr>
          <a:xfrm>
            <a:off x="9819806" y="2600157"/>
            <a:ext cx="2139339" cy="735098"/>
          </a:xfrm>
          <a:prstGeom prst="rect">
            <a:avLst/>
          </a:prstGeom>
          <a:noFill/>
        </p:spPr>
        <p:txBody>
          <a:bodyPr wrap="square" rtlCol="0" anchor="t">
            <a:spAutoFit/>
          </a:bodyPr>
          <a:lstStyle/>
          <a:p>
            <a:r>
              <a:rPr lang="en-GB" sz="2000" b="1" dirty="0">
                <a:solidFill>
                  <a:srgbClr val="B41F7A"/>
                </a:solidFill>
                <a:latin typeface="Calibri" panose="020F0502020204030204" pitchFamily="34" charset="0"/>
                <a:ea typeface="Lato Light" panose="020F0502020204030203" pitchFamily="34" charset="0"/>
                <a:cs typeface="Calibri" panose="020F0502020204030204" pitchFamily="34" charset="0"/>
              </a:rPr>
              <a:t>05. Learning + Resilience</a:t>
            </a:r>
          </a:p>
        </p:txBody>
      </p:sp>
      <p:sp>
        <p:nvSpPr>
          <p:cNvPr id="8" name="Text Placeholder 1">
            <a:extLst>
              <a:ext uri="{FF2B5EF4-FFF2-40B4-BE49-F238E27FC236}">
                <a16:creationId xmlns:a16="http://schemas.microsoft.com/office/drawing/2014/main" id="{8AB623EC-F956-F48C-23E6-6CC931892D8B}"/>
              </a:ext>
            </a:extLst>
          </p:cNvPr>
          <p:cNvSpPr txBox="1">
            <a:spLocks/>
          </p:cNvSpPr>
          <p:nvPr/>
        </p:nvSpPr>
        <p:spPr>
          <a:xfrm>
            <a:off x="273886" y="472559"/>
            <a:ext cx="3425917" cy="30970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bg1"/>
                </a:solidFill>
              </a:rPr>
              <a:t>The Process of Recognition</a:t>
            </a:r>
          </a:p>
        </p:txBody>
      </p:sp>
      <p:sp>
        <p:nvSpPr>
          <p:cNvPr id="9" name="Subtitle 2">
            <a:extLst>
              <a:ext uri="{FF2B5EF4-FFF2-40B4-BE49-F238E27FC236}">
                <a16:creationId xmlns:a16="http://schemas.microsoft.com/office/drawing/2014/main" id="{07D6984A-B61C-803C-A473-CC2EF7D50567}"/>
              </a:ext>
            </a:extLst>
          </p:cNvPr>
          <p:cNvSpPr txBox="1">
            <a:spLocks/>
          </p:cNvSpPr>
          <p:nvPr/>
        </p:nvSpPr>
        <p:spPr>
          <a:xfrm>
            <a:off x="285940" y="2038904"/>
            <a:ext cx="3076307" cy="375402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2200" dirty="0">
                <a:solidFill>
                  <a:schemeClr val="bg1"/>
                </a:solidFill>
                <a:latin typeface="+mn-lt"/>
                <a:ea typeface="Open Sans Light" panose="020B0306030504020204" pitchFamily="34" charset="0"/>
                <a:cs typeface="Open Sans Light" panose="020B0306030504020204" pitchFamily="34" charset="0"/>
              </a:rPr>
              <a:t>Successful crisis management depends to a large extent on the openness of the people involved. Warning signals must be recognised and new challenges must be mastered again and again in all phases of the crisis.</a:t>
            </a:r>
          </a:p>
          <a:p>
            <a:pPr algn="l">
              <a:lnSpc>
                <a:spcPts val="2240"/>
              </a:lnSpc>
              <a:spcBef>
                <a:spcPts val="0"/>
              </a:spcBef>
            </a:pPr>
            <a:endParaRPr lang="en-GB" sz="22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pPr>
            <a:r>
              <a:rPr lang="en-GB" sz="2200" dirty="0">
                <a:solidFill>
                  <a:schemeClr val="bg1"/>
                </a:solidFill>
                <a:latin typeface="+mn-lt"/>
                <a:ea typeface="Open Sans Light" panose="020B0306030504020204" pitchFamily="34" charset="0"/>
                <a:cs typeface="Open Sans Light" panose="020B0306030504020204" pitchFamily="34" charset="0"/>
              </a:rPr>
              <a:t>This requires a high degree of changeability and attention.</a:t>
            </a:r>
          </a:p>
        </p:txBody>
      </p:sp>
      <p:sp>
        <p:nvSpPr>
          <p:cNvPr id="13" name="Rectangle 12">
            <a:extLst>
              <a:ext uri="{FF2B5EF4-FFF2-40B4-BE49-F238E27FC236}">
                <a16:creationId xmlns:a16="http://schemas.microsoft.com/office/drawing/2014/main" id="{BBACEB36-80C6-B2F5-FC73-38BE4375F090}"/>
              </a:ext>
            </a:extLst>
          </p:cNvPr>
          <p:cNvSpPr/>
          <p:nvPr/>
        </p:nvSpPr>
        <p:spPr>
          <a:xfrm>
            <a:off x="360441" y="1777829"/>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880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01</a:t>
            </a:r>
            <a:r>
              <a:rPr lang="en-US" dirty="0">
                <a:solidFill>
                  <a:schemeClr val="bg1"/>
                </a:solidFill>
              </a:rPr>
              <a:t> 	First signs of a business crisis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8957141" cy="4255886"/>
          </a:xfrm>
        </p:spPr>
        <p:txBody>
          <a:bodyPr>
            <a:normAutofit fontScale="92500" lnSpcReduction="10000"/>
          </a:bodyPr>
          <a:lstStyle/>
          <a:p>
            <a:pPr marL="12700" indent="-12700"/>
            <a:r>
              <a:rPr lang="en-US" dirty="0"/>
              <a:t>A business crisis may have existed for a long time before it is in fact </a:t>
            </a:r>
            <a:r>
              <a:rPr lang="en-US" dirty="0" err="1"/>
              <a:t>recognised</a:t>
            </a:r>
            <a:r>
              <a:rPr lang="en-US" dirty="0"/>
              <a:t> or acknowledged by management. In many cases, confronting the problem is often an extremely stressful experience for those that have to deal with it who may attempt to explain away the emerging signs of crisis. Some of the early signs are:</a:t>
            </a:r>
          </a:p>
          <a:p>
            <a:pPr marL="342900" indent="-342900">
              <a:buClr>
                <a:srgbClr val="F16924"/>
              </a:buClr>
              <a:buFont typeface="Arial" panose="020B0604020202020204" pitchFamily="34" charset="0"/>
              <a:buChar char="•"/>
            </a:pPr>
            <a:r>
              <a:rPr lang="en-US" dirty="0"/>
              <a:t>Debt Dependency</a:t>
            </a:r>
          </a:p>
          <a:p>
            <a:pPr marL="342900" indent="-342900">
              <a:buClr>
                <a:srgbClr val="F16924"/>
              </a:buClr>
              <a:buFont typeface="Arial" panose="020B0604020202020204" pitchFamily="34" charset="0"/>
              <a:buChar char="•"/>
            </a:pPr>
            <a:r>
              <a:rPr lang="en-US" dirty="0"/>
              <a:t>Drop in Sales or Conversions</a:t>
            </a:r>
          </a:p>
          <a:p>
            <a:pPr marL="342900" indent="-342900">
              <a:buClr>
                <a:srgbClr val="F16924"/>
              </a:buClr>
              <a:buFont typeface="Arial" panose="020B0604020202020204" pitchFamily="34" charset="0"/>
              <a:buChar char="•"/>
            </a:pPr>
            <a:r>
              <a:rPr lang="en-US" dirty="0"/>
              <a:t>Negative Numbers in Operating Cash Flow</a:t>
            </a:r>
          </a:p>
          <a:p>
            <a:pPr marL="342900" indent="-342900">
              <a:buClr>
                <a:srgbClr val="F16924"/>
              </a:buClr>
              <a:buFont typeface="Arial" panose="020B0604020202020204" pitchFamily="34" charset="0"/>
              <a:buChar char="•"/>
            </a:pPr>
            <a:r>
              <a:rPr lang="en-US" dirty="0"/>
              <a:t>Operating Income Inadequate to Pay Operating Expenses</a:t>
            </a:r>
          </a:p>
          <a:p>
            <a:pPr marL="12700" indent="-12700"/>
            <a:r>
              <a:rPr lang="en-US" dirty="0"/>
              <a:t>Simply ignoring the warning signs and sticking your head deeper into the sand isn’t going to help things at all. In fact, that is probably a fast track to failure! So, make sure you spot the warning signs when they occur and that you are able to act fast on the necessary solutions.</a:t>
            </a:r>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14" name="Group 13">
            <a:extLst>
              <a:ext uri="{FF2B5EF4-FFF2-40B4-BE49-F238E27FC236}">
                <a16:creationId xmlns:a16="http://schemas.microsoft.com/office/drawing/2014/main" id="{53D2578A-4FC9-B232-C6C1-A04988D60F5B}"/>
              </a:ext>
            </a:extLst>
          </p:cNvPr>
          <p:cNvGrpSpPr/>
          <p:nvPr/>
        </p:nvGrpSpPr>
        <p:grpSpPr>
          <a:xfrm>
            <a:off x="382118" y="2060185"/>
            <a:ext cx="1254125" cy="1256547"/>
            <a:chOff x="7284496" y="2127428"/>
            <a:chExt cx="2245645" cy="2249982"/>
          </a:xfrm>
          <a:solidFill>
            <a:srgbClr val="595959"/>
          </a:solidFill>
        </p:grpSpPr>
        <p:grpSp>
          <p:nvGrpSpPr>
            <p:cNvPr id="15" name="Graphic 3">
              <a:extLst>
                <a:ext uri="{FF2B5EF4-FFF2-40B4-BE49-F238E27FC236}">
                  <a16:creationId xmlns:a16="http://schemas.microsoft.com/office/drawing/2014/main" id="{88E756BF-3768-DEBA-1980-5AACA06A9A09}"/>
                </a:ext>
              </a:extLst>
            </p:cNvPr>
            <p:cNvGrpSpPr/>
            <p:nvPr/>
          </p:nvGrpSpPr>
          <p:grpSpPr>
            <a:xfrm>
              <a:off x="7284496" y="2127428"/>
              <a:ext cx="2245645" cy="2249982"/>
              <a:chOff x="5098317" y="2100784"/>
              <a:chExt cx="2245645" cy="2249982"/>
            </a:xfrm>
            <a:grpFill/>
          </p:grpSpPr>
          <p:sp>
            <p:nvSpPr>
              <p:cNvPr id="19" name="Freeform 18">
                <a:extLst>
                  <a:ext uri="{FF2B5EF4-FFF2-40B4-BE49-F238E27FC236}">
                    <a16:creationId xmlns:a16="http://schemas.microsoft.com/office/drawing/2014/main" id="{1258D1E7-CF83-968B-F69D-BB8335EFC834}"/>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FD97700-2BCB-3D3C-3F38-FAC58BB794B7}"/>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0712443-ECD1-1C71-E78D-01555880F88A}"/>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25D4299-A105-762A-8428-B4A9ECDFBA53}"/>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703767C-F893-9891-0FAF-A381BFD3B7BB}"/>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24DF0FD-4DBE-0A40-4F92-F989A4B4049D}"/>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solidFill>
                <a:srgbClr val="F16924"/>
              </a:solidFill>
              <a:ln w="6040" cap="flat">
                <a:noFill/>
                <a:prstDash val="solid"/>
                <a:miter/>
              </a:ln>
            </p:spPr>
            <p:txBody>
              <a:bodyPr rtlCol="0" anchor="ctr"/>
              <a:lstStyle/>
              <a:p>
                <a:endParaRPr lang="en-US"/>
              </a:p>
            </p:txBody>
          </p:sp>
        </p:grpSp>
        <p:grpSp>
          <p:nvGrpSpPr>
            <p:cNvPr id="16" name="Graphic 3">
              <a:extLst>
                <a:ext uri="{FF2B5EF4-FFF2-40B4-BE49-F238E27FC236}">
                  <a16:creationId xmlns:a16="http://schemas.microsoft.com/office/drawing/2014/main" id="{3E993061-B25E-DBAB-77EE-C6C7A43FCF80}"/>
                </a:ext>
              </a:extLst>
            </p:cNvPr>
            <p:cNvGrpSpPr/>
            <p:nvPr/>
          </p:nvGrpSpPr>
          <p:grpSpPr>
            <a:xfrm>
              <a:off x="8878245" y="2200268"/>
              <a:ext cx="144167" cy="725714"/>
              <a:chOff x="6692066" y="2173624"/>
              <a:chExt cx="144167" cy="725714"/>
            </a:xfrm>
            <a:grpFill/>
          </p:grpSpPr>
          <p:sp>
            <p:nvSpPr>
              <p:cNvPr id="17" name="Freeform 16">
                <a:extLst>
                  <a:ext uri="{FF2B5EF4-FFF2-40B4-BE49-F238E27FC236}">
                    <a16:creationId xmlns:a16="http://schemas.microsoft.com/office/drawing/2014/main" id="{DE99F963-208C-4E08-F0CE-C9FB5D90186F}"/>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8F091C-6565-FA1B-4A61-9C94CF645565}"/>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1959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02</a:t>
            </a:r>
            <a:r>
              <a:rPr lang="en-US" dirty="0">
                <a:solidFill>
                  <a:schemeClr val="bg1"/>
                </a:solidFill>
              </a:rPr>
              <a:t> 	 The Hope Principle</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9586108" cy="4255886"/>
          </a:xfrm>
        </p:spPr>
        <p:txBody>
          <a:bodyPr>
            <a:normAutofit/>
          </a:bodyPr>
          <a:lstStyle/>
          <a:p>
            <a:pPr marL="12700" indent="-12700" algn="just"/>
            <a:r>
              <a:rPr lang="en-US" dirty="0"/>
              <a:t>CEOs and entrepreneurs are typically full of creative ideas and passion, but this can unfortunately lead to false assumptions and mindsets. Overconfidence breeds false hope, which engenders inflated expectations of success. Often  businesses are lulled  into a false sense of security which has devastating consequences at the time of crisis. You need to take the warning signs of a failing business seriously instead of holding on to hope.</a:t>
            </a:r>
          </a:p>
        </p:txBody>
      </p:sp>
      <p:sp>
        <p:nvSpPr>
          <p:cNvPr id="2" name="TextBox 1">
            <a:extLst>
              <a:ext uri="{FF2B5EF4-FFF2-40B4-BE49-F238E27FC236}">
                <a16:creationId xmlns:a16="http://schemas.microsoft.com/office/drawing/2014/main" id="{81033F59-DF70-5AA2-D909-2AC1AAB63FA9}"/>
              </a:ext>
            </a:extLst>
          </p:cNvPr>
          <p:cNvSpPr txBox="1"/>
          <p:nvPr/>
        </p:nvSpPr>
        <p:spPr>
          <a:xfrm>
            <a:off x="2321371" y="4391615"/>
            <a:ext cx="8957141" cy="1415772"/>
          </a:xfrm>
          <a:prstGeom prst="rect">
            <a:avLst/>
          </a:prstGeom>
          <a:solidFill>
            <a:srgbClr val="F16924"/>
          </a:solidFill>
        </p:spPr>
        <p:txBody>
          <a:bodyPr wrap="square" anchor="ctr">
            <a:spAutoFit/>
          </a:bodyPr>
          <a:lstStyle/>
          <a:p>
            <a:pPr algn="ctr"/>
            <a:endParaRPr lang="en-GB" sz="1000" b="0" i="1" dirty="0">
              <a:solidFill>
                <a:schemeClr val="bg1"/>
              </a:solidFill>
              <a:effectLst/>
              <a:latin typeface="Calibri" panose="020F0502020204030204" pitchFamily="34" charset="0"/>
              <a:cs typeface="Calibri" panose="020F0502020204030204" pitchFamily="34" charset="0"/>
            </a:endParaRPr>
          </a:p>
          <a:p>
            <a:pPr algn="ctr"/>
            <a:r>
              <a:rPr lang="en-GB" sz="2000" b="0" i="1" dirty="0">
                <a:solidFill>
                  <a:schemeClr val="bg1"/>
                </a:solidFill>
                <a:effectLst/>
                <a:latin typeface="Calibri" panose="020F0502020204030204" pitchFamily="34" charset="0"/>
                <a:cs typeface="Calibri" panose="020F0502020204030204" pitchFamily="34" charset="0"/>
              </a:rPr>
              <a:t>“Will you let me go for Christ's sake?                                                                                        Will you take that phony dream and burn it before something happens?”</a:t>
            </a:r>
          </a:p>
          <a:p>
            <a:pPr algn="ctr"/>
            <a:r>
              <a:rPr lang="en-GB" b="1" i="0" dirty="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Arthur Miller, </a:t>
            </a:r>
            <a:r>
              <a:rPr lang="en-GB" b="1" i="0" u="none" strike="noStrike" dirty="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Death of a Salesman</a:t>
            </a:r>
            <a:endParaRPr lang="en-GB" b="1" i="0" u="none" strike="noStrike" dirty="0">
              <a:solidFill>
                <a:schemeClr val="bg1"/>
              </a:solidFill>
              <a:effectLst/>
              <a:latin typeface="Calibri" panose="020F0502020204030204" pitchFamily="34" charset="0"/>
              <a:cs typeface="Calibri" panose="020F0502020204030204" pitchFamily="34" charset="0"/>
            </a:endParaRPr>
          </a:p>
          <a:p>
            <a:pPr algn="ctr"/>
            <a:endParaRPr lang="en-IE" dirty="0">
              <a:solidFill>
                <a:schemeClr val="bg1"/>
              </a:solidFill>
              <a:latin typeface="Calibri" panose="020F0502020204030204" pitchFamily="34" charset="0"/>
              <a:cs typeface="Calibri" panose="020F0502020204030204" pitchFamily="34" charset="0"/>
            </a:endParaRPr>
          </a:p>
        </p:txBody>
      </p:sp>
      <p:grpSp>
        <p:nvGrpSpPr>
          <p:cNvPr id="3" name="Graphic 3">
            <a:extLst>
              <a:ext uri="{FF2B5EF4-FFF2-40B4-BE49-F238E27FC236}">
                <a16:creationId xmlns:a16="http://schemas.microsoft.com/office/drawing/2014/main" id="{F3F0F0E0-32F8-DDCC-7C99-47B711DAEDF6}"/>
              </a:ext>
            </a:extLst>
          </p:cNvPr>
          <p:cNvGrpSpPr/>
          <p:nvPr/>
        </p:nvGrpSpPr>
        <p:grpSpPr>
          <a:xfrm>
            <a:off x="845321" y="1918123"/>
            <a:ext cx="1086136" cy="1037162"/>
            <a:chOff x="10407709" y="5371716"/>
            <a:chExt cx="1086136" cy="1037162"/>
          </a:xfrm>
          <a:solidFill>
            <a:srgbClr val="595959"/>
          </a:solidFill>
        </p:grpSpPr>
        <p:sp>
          <p:nvSpPr>
            <p:cNvPr id="5" name="Freeform 4">
              <a:extLst>
                <a:ext uri="{FF2B5EF4-FFF2-40B4-BE49-F238E27FC236}">
                  <a16:creationId xmlns:a16="http://schemas.microsoft.com/office/drawing/2014/main" id="{42D0A66A-2965-C7DA-7D9A-20708BAB2ACB}"/>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16924"/>
            </a:solid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6EFD660-B8DD-51FC-34C3-72CC5509D2B3}"/>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16924"/>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1E566430-D83F-9D9E-3C22-31C9F4C4607C}"/>
                </a:ext>
              </a:extLst>
            </p:cNvPr>
            <p:cNvGrpSpPr/>
            <p:nvPr/>
          </p:nvGrpSpPr>
          <p:grpSpPr>
            <a:xfrm>
              <a:off x="10407709" y="5371716"/>
              <a:ext cx="1086136" cy="1037162"/>
              <a:chOff x="10407709" y="5371716"/>
              <a:chExt cx="1086136" cy="1037162"/>
            </a:xfrm>
            <a:grpFill/>
          </p:grpSpPr>
          <p:grpSp>
            <p:nvGrpSpPr>
              <p:cNvPr id="12" name="Graphic 3">
                <a:extLst>
                  <a:ext uri="{FF2B5EF4-FFF2-40B4-BE49-F238E27FC236}">
                    <a16:creationId xmlns:a16="http://schemas.microsoft.com/office/drawing/2014/main" id="{A6D36FE6-CCEF-5B6B-8234-0082CC940F65}"/>
                  </a:ext>
                </a:extLst>
              </p:cNvPr>
              <p:cNvGrpSpPr/>
              <p:nvPr/>
            </p:nvGrpSpPr>
            <p:grpSpPr>
              <a:xfrm>
                <a:off x="10407709" y="5371716"/>
                <a:ext cx="1086136" cy="1037162"/>
                <a:chOff x="10407709" y="5371716"/>
                <a:chExt cx="1086136" cy="1037162"/>
              </a:xfrm>
              <a:grpFill/>
            </p:grpSpPr>
            <p:sp>
              <p:nvSpPr>
                <p:cNvPr id="26" name="Freeform 25">
                  <a:extLst>
                    <a:ext uri="{FF2B5EF4-FFF2-40B4-BE49-F238E27FC236}">
                      <a16:creationId xmlns:a16="http://schemas.microsoft.com/office/drawing/2014/main" id="{187CBDE6-2BD1-D5B5-B9E8-8E024F934B30}"/>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0A410CA-C542-B442-9AB2-027BE45F8D68}"/>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998A847-48A1-F443-EB7D-EE67E59994D4}"/>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25" name="Freeform 24">
                <a:extLst>
                  <a:ext uri="{FF2B5EF4-FFF2-40B4-BE49-F238E27FC236}">
                    <a16:creationId xmlns:a16="http://schemas.microsoft.com/office/drawing/2014/main" id="{32A28D2E-A3A3-AAC3-DA80-298540B0DCFC}"/>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8053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03</a:t>
            </a:r>
            <a:r>
              <a:rPr lang="en-US" dirty="0">
                <a:solidFill>
                  <a:schemeClr val="bg1"/>
                </a:solidFill>
              </a:rPr>
              <a:t> 	 The Awakening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8957141" cy="4255886"/>
          </a:xfrm>
        </p:spPr>
        <p:txBody>
          <a:bodyPr>
            <a:normAutofit lnSpcReduction="10000"/>
          </a:bodyPr>
          <a:lstStyle/>
          <a:p>
            <a:pPr marL="12700" indent="-12700"/>
            <a:r>
              <a:rPr lang="en-US" dirty="0"/>
              <a:t>The crisis can no longer be denied. Measures are being implemented under great time pressure. This is the most critical phase.  You need focus on detail and crystal-clear planning. Many businesses find their way back from crisis. To do this, you’ll have to make some difficult decisions and you will need to take decisive action to save your business.</a:t>
            </a:r>
          </a:p>
          <a:p>
            <a:pPr marL="12700" indent="-12700"/>
            <a:r>
              <a:rPr lang="en-US" dirty="0"/>
              <a:t>Be aware of all people, parties, stakeholders, customers. employees and suppliers etc., who will be affected and how. Take the action you need to take. These situations most often do not fix themselves and there is a point of no return. </a:t>
            </a:r>
          </a:p>
          <a:p>
            <a:pPr marL="12700" indent="-12700"/>
            <a:endParaRPr lang="en-US" dirty="0"/>
          </a:p>
          <a:p>
            <a:pPr marL="12700" indent="-12700"/>
            <a:r>
              <a:rPr lang="en-US" b="1" dirty="0">
                <a:solidFill>
                  <a:schemeClr val="bg2"/>
                </a:solidFill>
                <a:highlight>
                  <a:srgbClr val="F16924"/>
                </a:highlight>
              </a:rPr>
              <a:t>SEE THE VALUE OF EXTERNAL SUPPORT LATER IN THIS MODULE</a:t>
            </a:r>
          </a:p>
        </p:txBody>
      </p:sp>
      <p:grpSp>
        <p:nvGrpSpPr>
          <p:cNvPr id="14" name="Group 13">
            <a:extLst>
              <a:ext uri="{FF2B5EF4-FFF2-40B4-BE49-F238E27FC236}">
                <a16:creationId xmlns:a16="http://schemas.microsoft.com/office/drawing/2014/main" id="{BD421ED6-85B8-736E-1A47-5826FE0DF382}"/>
              </a:ext>
            </a:extLst>
          </p:cNvPr>
          <p:cNvGrpSpPr/>
          <p:nvPr/>
        </p:nvGrpSpPr>
        <p:grpSpPr>
          <a:xfrm>
            <a:off x="444799" y="1912466"/>
            <a:ext cx="1205405" cy="1199810"/>
            <a:chOff x="3917171" y="3851610"/>
            <a:chExt cx="870324" cy="866284"/>
          </a:xfrm>
          <a:solidFill>
            <a:srgbClr val="595959"/>
          </a:solidFill>
        </p:grpSpPr>
        <p:sp>
          <p:nvSpPr>
            <p:cNvPr id="15" name="Freeform 14">
              <a:extLst>
                <a:ext uri="{FF2B5EF4-FFF2-40B4-BE49-F238E27FC236}">
                  <a16:creationId xmlns:a16="http://schemas.microsoft.com/office/drawing/2014/main" id="{006DE1C0-21F7-59F2-AFF3-0D48B6B28A9B}"/>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 name="Graphic 2">
              <a:extLst>
                <a:ext uri="{FF2B5EF4-FFF2-40B4-BE49-F238E27FC236}">
                  <a16:creationId xmlns:a16="http://schemas.microsoft.com/office/drawing/2014/main" id="{A6884616-87B8-AB37-05F6-630FDF213F53}"/>
                </a:ext>
              </a:extLst>
            </p:cNvPr>
            <p:cNvGrpSpPr/>
            <p:nvPr/>
          </p:nvGrpSpPr>
          <p:grpSpPr>
            <a:xfrm>
              <a:off x="3917171" y="3851610"/>
              <a:ext cx="870324" cy="866284"/>
              <a:chOff x="3917171" y="3851610"/>
              <a:chExt cx="870324" cy="866284"/>
            </a:xfrm>
            <a:grpFill/>
          </p:grpSpPr>
          <p:sp>
            <p:nvSpPr>
              <p:cNvPr id="17" name="Freeform 16">
                <a:extLst>
                  <a:ext uri="{FF2B5EF4-FFF2-40B4-BE49-F238E27FC236}">
                    <a16:creationId xmlns:a16="http://schemas.microsoft.com/office/drawing/2014/main" id="{25E0CC55-87CF-9AAC-29DD-9BECDD1C1FAE}"/>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84FC622A-148C-96F4-C19E-641032889D6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D09B4478-2C48-55ED-B170-5E43B9E66402}"/>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3A59EE3-E24A-8818-8FEF-E342B56A1EB8}"/>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B59D4274-3590-1583-83E6-95B45C806D23}"/>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B2A22498-AD73-AE46-D43A-CDA19F726ED6}"/>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738F6CC6-8B27-E691-F9A2-D5989A4C09B2}"/>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88530A9B-75DC-55F4-924F-B8C7550B9960}"/>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695EB752-7DEA-E92A-55F6-AFDDC40BF347}"/>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C01959B8-6614-0EB5-566F-5ABA996940C5}"/>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3BE1C44B-F02F-F8D0-37F2-50766C8295E5}"/>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0C4F5F74-0B26-6BB6-3BE0-B7E7AA365A0F}"/>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E07264BE-D76D-0B45-35AD-889033F992E9}"/>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EE107353-6778-6423-9AE8-CE8E111ADE87}"/>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45C9F13C-FAC1-2BF7-FAC7-DBA7266A8C26}"/>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6233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33FB1A-88BC-51CB-23A3-197749DAD006}"/>
              </a:ext>
            </a:extLst>
          </p:cNvPr>
          <p:cNvSpPr/>
          <p:nvPr/>
        </p:nvSpPr>
        <p:spPr>
          <a:xfrm>
            <a:off x="0" y="0"/>
            <a:ext cx="12191999" cy="250681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7945C2B-E733-85D4-147B-D61F510FAFE2}"/>
              </a:ext>
            </a:extLst>
          </p:cNvPr>
          <p:cNvSpPr>
            <a:spLocks noGrp="1"/>
          </p:cNvSpPr>
          <p:nvPr>
            <p:ph type="body" sz="quarter" idx="18"/>
          </p:nvPr>
        </p:nvSpPr>
        <p:spPr>
          <a:xfrm>
            <a:off x="3976576" y="229133"/>
            <a:ext cx="7899737" cy="3275230"/>
          </a:xfrm>
        </p:spPr>
        <p:txBody>
          <a:bodyPr>
            <a:normAutofit/>
          </a:bodyPr>
          <a:lstStyle/>
          <a:p>
            <a:pPr marL="0" lvl="0" indent="0" algn="just" defTabSz="1087636">
              <a:lnSpc>
                <a:spcPts val="2240"/>
              </a:lnSpc>
              <a:spcBef>
                <a:spcPts val="0"/>
              </a:spcBef>
              <a:defRPr/>
            </a:pPr>
            <a:r>
              <a:rPr lang="en-GB" sz="2000" dirty="0">
                <a:solidFill>
                  <a:schemeClr val="bg1"/>
                </a:solidFill>
                <a:ea typeface="Open Sans Light" panose="020B0306030504020204" pitchFamily="34" charset="0"/>
                <a:cs typeface="Open Sans Light" panose="020B0306030504020204" pitchFamily="34" charset="0"/>
              </a:rPr>
              <a:t>If one asks the SME management about the causes of the crisis, the acting persons usually arrive at completely different attributions of causes than outside stakeholders. While management naturally tends to attribute the crisis to external factors and sees few mistakes internally, an external view from consultants is often contradictory.  An objective view from outside is particularly helpful in a crisis.</a:t>
            </a:r>
            <a:endParaRPr lang="en-GB" sz="2000" dirty="0">
              <a:solidFill>
                <a:prstClr val="black"/>
              </a:solidFill>
              <a:ea typeface="Open Sans Light" panose="020B0306030504020204" pitchFamily="34" charset="0"/>
              <a:cs typeface="Open Sans Light" panose="020B0306030504020204" pitchFamily="34" charset="0"/>
            </a:endParaRPr>
          </a:p>
          <a:p>
            <a:endParaRPr lang="en-US" dirty="0"/>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a:xfrm>
            <a:off x="315685" y="382772"/>
            <a:ext cx="3660891" cy="2126512"/>
          </a:xfrm>
        </p:spPr>
        <p:txBody>
          <a:bodyPr>
            <a:noAutofit/>
          </a:bodyPr>
          <a:lstStyle/>
          <a:p>
            <a:pPr>
              <a:lnSpc>
                <a:spcPts val="3240"/>
              </a:lnSpc>
            </a:pPr>
            <a:r>
              <a:rPr lang="en-US" sz="2800" dirty="0">
                <a:solidFill>
                  <a:schemeClr val="bg1"/>
                </a:solidFill>
              </a:rPr>
              <a:t>Understand the value and impact of an objective external view in a crisis</a:t>
            </a:r>
          </a:p>
        </p:txBody>
      </p:sp>
      <p:graphicFrame>
        <p:nvGraphicFramePr>
          <p:cNvPr id="8" name="object 22">
            <a:extLst>
              <a:ext uri="{FF2B5EF4-FFF2-40B4-BE49-F238E27FC236}">
                <a16:creationId xmlns:a16="http://schemas.microsoft.com/office/drawing/2014/main" id="{C4F54718-0B00-2BDF-7E22-A8C609182361}"/>
              </a:ext>
            </a:extLst>
          </p:cNvPr>
          <p:cNvGraphicFramePr>
            <a:graphicFrameLocks noGrp="1"/>
          </p:cNvGraphicFramePr>
          <p:nvPr>
            <p:extLst>
              <p:ext uri="{D42A27DB-BD31-4B8C-83A1-F6EECF244321}">
                <p14:modId xmlns:p14="http://schemas.microsoft.com/office/powerpoint/2010/main" val="134572915"/>
              </p:ext>
            </p:extLst>
          </p:nvPr>
        </p:nvGraphicFramePr>
        <p:xfrm>
          <a:off x="315685" y="2451911"/>
          <a:ext cx="11560628" cy="3793611"/>
        </p:xfrm>
        <a:graphic>
          <a:graphicData uri="http://schemas.openxmlformats.org/drawingml/2006/table">
            <a:tbl>
              <a:tblPr firstRow="1" bandRow="1">
                <a:tableStyleId>{2D5ABB26-0587-4C30-8999-92F81FD0307C}</a:tableStyleId>
              </a:tblPr>
              <a:tblGrid>
                <a:gridCol w="4082377">
                  <a:extLst>
                    <a:ext uri="{9D8B030D-6E8A-4147-A177-3AD203B41FA5}">
                      <a16:colId xmlns:a16="http://schemas.microsoft.com/office/drawing/2014/main" val="20000"/>
                    </a:ext>
                  </a:extLst>
                </a:gridCol>
                <a:gridCol w="3024156">
                  <a:extLst>
                    <a:ext uri="{9D8B030D-6E8A-4147-A177-3AD203B41FA5}">
                      <a16:colId xmlns:a16="http://schemas.microsoft.com/office/drawing/2014/main" val="20001"/>
                    </a:ext>
                  </a:extLst>
                </a:gridCol>
                <a:gridCol w="4454095">
                  <a:extLst>
                    <a:ext uri="{9D8B030D-6E8A-4147-A177-3AD203B41FA5}">
                      <a16:colId xmlns:a16="http://schemas.microsoft.com/office/drawing/2014/main" val="20002"/>
                    </a:ext>
                  </a:extLst>
                </a:gridCol>
              </a:tblGrid>
              <a:tr h="379968">
                <a:tc>
                  <a:txBody>
                    <a:bodyPr/>
                    <a:lstStyle/>
                    <a:p>
                      <a:pPr marL="91440" algn="ctr">
                        <a:lnSpc>
                          <a:spcPct val="100000"/>
                        </a:lnSpc>
                        <a:spcBef>
                          <a:spcPts val="1145"/>
                        </a:spcBef>
                      </a:pPr>
                      <a:r>
                        <a:rPr lang="en-GB" sz="1800" b="1" dirty="0">
                          <a:solidFill>
                            <a:schemeClr val="bg1"/>
                          </a:solidFill>
                          <a:latin typeface="+mn-lt"/>
                          <a:cs typeface="Arial"/>
                        </a:rPr>
                        <a:t>EXTERNAL FACTORS</a:t>
                      </a:r>
                      <a:endParaRPr lang="en-GB" sz="1800" dirty="0">
                        <a:solidFill>
                          <a:schemeClr val="bg1"/>
                        </a:solidFill>
                        <a:latin typeface="+mn-lt"/>
                        <a:cs typeface="Arial"/>
                      </a:endParaRPr>
                    </a:p>
                  </a:txBody>
                  <a:tcPr marL="0" marR="0" marT="1454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tc>
                  <a:txBody>
                    <a:bodyPr/>
                    <a:lstStyle/>
                    <a:p>
                      <a:pPr marL="146050" algn="ctr">
                        <a:lnSpc>
                          <a:spcPct val="100000"/>
                        </a:lnSpc>
                        <a:spcBef>
                          <a:spcPts val="840"/>
                        </a:spcBef>
                      </a:pPr>
                      <a:r>
                        <a:rPr lang="en-GB" sz="1800" b="1" spc="-10" dirty="0">
                          <a:solidFill>
                            <a:schemeClr val="bg1"/>
                          </a:solidFill>
                          <a:latin typeface="+mn-lt"/>
                          <a:cs typeface="Arial" panose="020B0604020202020204" pitchFamily="34" charset="0"/>
                        </a:rPr>
                        <a:t>PERCEPTIONS</a:t>
                      </a:r>
                      <a:endParaRPr lang="en-GB" sz="1800" dirty="0">
                        <a:solidFill>
                          <a:schemeClr val="bg1"/>
                        </a:solidFill>
                        <a:latin typeface="+mn-lt"/>
                        <a:cs typeface="Arial" panose="020B0604020202020204" pitchFamily="34" charset="0"/>
                      </a:endParaRPr>
                    </a:p>
                  </a:txBody>
                  <a:tcPr marL="0" marR="0" marT="10668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tc>
                  <a:txBody>
                    <a:bodyPr/>
                    <a:lstStyle/>
                    <a:p>
                      <a:pPr marL="106680" algn="ctr">
                        <a:lnSpc>
                          <a:spcPct val="100000"/>
                        </a:lnSpc>
                        <a:spcBef>
                          <a:spcPts val="1155"/>
                        </a:spcBef>
                      </a:pPr>
                      <a:r>
                        <a:rPr lang="en-GB" sz="1800" b="1" spc="-5" dirty="0">
                          <a:solidFill>
                            <a:schemeClr val="bg1"/>
                          </a:solidFill>
                          <a:latin typeface="+mn-lt"/>
                          <a:cs typeface="Arial"/>
                        </a:rPr>
                        <a:t>INTERNAL FACTORS</a:t>
                      </a:r>
                      <a:endParaRPr lang="en-GB" sz="1800" dirty="0">
                        <a:solidFill>
                          <a:schemeClr val="bg1"/>
                        </a:solidFill>
                        <a:latin typeface="+mn-lt"/>
                        <a:cs typeface="Arial"/>
                      </a:endParaRPr>
                    </a:p>
                  </a:txBody>
                  <a:tcPr marL="0" marR="0" marT="14668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extLst>
                  <a:ext uri="{0D108BD9-81ED-4DB2-BD59-A6C34878D82A}">
                    <a16:rowId xmlns:a16="http://schemas.microsoft.com/office/drawing/2014/main" val="10000"/>
                  </a:ext>
                </a:extLst>
              </a:tr>
              <a:tr h="342499">
                <a:tc>
                  <a:txBody>
                    <a:bodyPr/>
                    <a:lstStyle/>
                    <a:p>
                      <a:pPr marL="91440" marR="480695" algn="ctr">
                        <a:lnSpc>
                          <a:spcPct val="100000"/>
                        </a:lnSpc>
                        <a:spcBef>
                          <a:spcPts val="414"/>
                        </a:spcBef>
                      </a:pPr>
                      <a:r>
                        <a:rPr lang="en-GB" sz="1800" dirty="0">
                          <a:solidFill>
                            <a:srgbClr val="595959"/>
                          </a:solidFill>
                          <a:latin typeface="+mn-lt"/>
                          <a:cs typeface="Arial"/>
                        </a:rPr>
                        <a:t>Shrinking / saturated markets</a:t>
                      </a:r>
                    </a:p>
                  </a:txBody>
                  <a:tcPr marL="0" marR="0" marT="5270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rowSpan="8">
                  <a:txBody>
                    <a:bodyPr/>
                    <a:lstStyle/>
                    <a:p>
                      <a:pPr algn="ctr">
                        <a:lnSpc>
                          <a:spcPct val="100000"/>
                        </a:lnSpc>
                      </a:pPr>
                      <a:endParaRPr lang="en-GB" sz="1800" baseline="2314" dirty="0">
                        <a:solidFill>
                          <a:srgbClr val="595959"/>
                        </a:solidFill>
                        <a:latin typeface="+mn-lt"/>
                        <a:cs typeface="Arial"/>
                      </a:endParaRPr>
                    </a:p>
                  </a:txBody>
                  <a:tcPr marL="0" marR="0" marT="0" marB="0">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noFill/>
                  </a:tcPr>
                </a:tc>
                <a:tc>
                  <a:txBody>
                    <a:bodyPr/>
                    <a:lstStyle/>
                    <a:p>
                      <a:pPr marL="106680" algn="ctr">
                        <a:lnSpc>
                          <a:spcPct val="100000"/>
                        </a:lnSpc>
                        <a:spcBef>
                          <a:spcPts val="835"/>
                        </a:spcBef>
                      </a:pPr>
                      <a:r>
                        <a:rPr lang="en-GB" sz="1800" spc="-5" dirty="0">
                          <a:solidFill>
                            <a:srgbClr val="595959"/>
                          </a:solidFill>
                          <a:latin typeface="+mn-lt"/>
                          <a:cs typeface="Arial"/>
                        </a:rPr>
                        <a:t>Strategy deficits</a:t>
                      </a:r>
                      <a:endParaRPr lang="en-GB" sz="1800" dirty="0">
                        <a:solidFill>
                          <a:srgbClr val="595959"/>
                        </a:solidFill>
                        <a:latin typeface="+mn-lt"/>
                        <a:cs typeface="Arial"/>
                      </a:endParaRPr>
                    </a:p>
                  </a:txBody>
                  <a:tcPr marL="0" marR="0" marT="10604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1294">
                <a:tc>
                  <a:txBody>
                    <a:bodyPr/>
                    <a:lstStyle/>
                    <a:p>
                      <a:pPr algn="ctr"/>
                      <a:r>
                        <a:rPr lang="en-GB" sz="1800" dirty="0">
                          <a:solidFill>
                            <a:srgbClr val="595959"/>
                          </a:solidFill>
                          <a:latin typeface="+mn-lt"/>
                          <a:cs typeface="Arial"/>
                        </a:rPr>
                        <a:t>  Digitisation</a:t>
                      </a:r>
                      <a:endParaRPr lang="en-GB" sz="1800" dirty="0">
                        <a:solidFill>
                          <a:srgbClr val="595959"/>
                        </a:solidFill>
                        <a:latin typeface="+mn-lt"/>
                      </a:endParaRPr>
                    </a:p>
                  </a:txBody>
                  <a:tcPr marL="0" marR="0" marT="11303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tcPr>
                </a:tc>
                <a:tc>
                  <a:txBody>
                    <a:bodyPr/>
                    <a:lstStyle/>
                    <a:p>
                      <a:pPr marL="15875" marR="678815" indent="0" algn="ctr">
                        <a:lnSpc>
                          <a:spcPct val="100000"/>
                        </a:lnSpc>
                        <a:spcBef>
                          <a:spcPts val="320"/>
                        </a:spcBef>
                        <a:tabLst/>
                      </a:pPr>
                      <a:r>
                        <a:rPr lang="en-GB" sz="1800" dirty="0">
                          <a:solidFill>
                            <a:srgbClr val="595959"/>
                          </a:solidFill>
                          <a:latin typeface="+mn-lt"/>
                          <a:cs typeface="Arial"/>
                        </a:rPr>
                        <a:t>Outdated technology /products</a:t>
                      </a:r>
                    </a:p>
                  </a:txBody>
                  <a:tcPr marL="0" marR="0" marT="4064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796">
                <a:tc>
                  <a:txBody>
                    <a:bodyPr/>
                    <a:lstStyle/>
                    <a:p>
                      <a:pPr algn="ctr">
                        <a:lnSpc>
                          <a:spcPct val="100000"/>
                        </a:lnSpc>
                        <a:spcBef>
                          <a:spcPts val="55"/>
                        </a:spcBef>
                      </a:pPr>
                      <a:r>
                        <a:rPr lang="en-GB" sz="1800" dirty="0">
                          <a:solidFill>
                            <a:srgbClr val="595959"/>
                          </a:solidFill>
                          <a:latin typeface="+mn-lt"/>
                          <a:cs typeface="Arial"/>
                        </a:rPr>
                        <a:t>  Changes in regulations</a:t>
                      </a:r>
                    </a:p>
                  </a:txBody>
                  <a:tcPr marL="0" marR="0" marT="698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994"/>
                        </a:spcBef>
                      </a:pPr>
                      <a:r>
                        <a:rPr lang="en-GB" sz="1800" dirty="0">
                          <a:solidFill>
                            <a:srgbClr val="595959"/>
                          </a:solidFill>
                          <a:latin typeface="+mn-lt"/>
                          <a:cs typeface="Arial"/>
                        </a:rPr>
                        <a:t>Lack of operational efficiency</a:t>
                      </a:r>
                    </a:p>
                  </a:txBody>
                  <a:tcPr marL="0" marR="0" marT="12636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7564">
                <a:tc>
                  <a:txBody>
                    <a:bodyPr/>
                    <a:lstStyle/>
                    <a:p>
                      <a:pPr algn="ctr"/>
                      <a:r>
                        <a:rPr lang="en-GB" sz="1800" dirty="0">
                          <a:solidFill>
                            <a:srgbClr val="595959"/>
                          </a:solidFill>
                          <a:latin typeface="+mn-lt"/>
                          <a:cs typeface="Arial"/>
                        </a:rPr>
                        <a:t>  Technology leaps</a:t>
                      </a:r>
                      <a:endParaRPr lang="en-GB" sz="1800" dirty="0">
                        <a:solidFill>
                          <a:srgbClr val="595959"/>
                        </a:solidFill>
                        <a:latin typeface="+mn-lt"/>
                      </a:endParaRPr>
                    </a:p>
                  </a:txBody>
                  <a:tcPr marL="0" marR="0" marT="11366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tcPr>
                </a:tc>
                <a:tc>
                  <a:txBody>
                    <a:bodyPr/>
                    <a:lstStyle/>
                    <a:p>
                      <a:pPr marL="106680" marR="103505" algn="ctr">
                        <a:lnSpc>
                          <a:spcPct val="100000"/>
                        </a:lnSpc>
                        <a:spcBef>
                          <a:spcPts val="1160"/>
                        </a:spcBef>
                      </a:pPr>
                      <a:r>
                        <a:rPr lang="en-GB" sz="1800" dirty="0">
                          <a:solidFill>
                            <a:srgbClr val="595959"/>
                          </a:solidFill>
                          <a:latin typeface="+mn-lt"/>
                          <a:cs typeface="Arial"/>
                        </a:rPr>
                        <a:t>Insufficient manage. / leadership quality</a:t>
                      </a:r>
                    </a:p>
                  </a:txBody>
                  <a:tcPr marL="0" marR="0" marT="14732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1749">
                <a:tc>
                  <a:txBody>
                    <a:bodyPr/>
                    <a:lstStyle/>
                    <a:p>
                      <a:pPr algn="ctr"/>
                      <a:r>
                        <a:rPr lang="en-GB" sz="1800" dirty="0">
                          <a:solidFill>
                            <a:srgbClr val="595959"/>
                          </a:solidFill>
                          <a:latin typeface="+mn-lt"/>
                          <a:cs typeface="Arial"/>
                        </a:rPr>
                        <a:t>  Globalisation</a:t>
                      </a:r>
                      <a:endParaRPr lang="en-GB" sz="1800" dirty="0">
                        <a:solidFill>
                          <a:srgbClr val="595959"/>
                        </a:solidFill>
                        <a:latin typeface="+mn-lt"/>
                      </a:endParaRPr>
                    </a:p>
                  </a:txBody>
                  <a:tcPr marL="0" marR="0" marT="11366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marR="829310" algn="ctr">
                        <a:lnSpc>
                          <a:spcPct val="100000"/>
                        </a:lnSpc>
                        <a:spcBef>
                          <a:spcPts val="325"/>
                        </a:spcBef>
                      </a:pPr>
                      <a:r>
                        <a:rPr lang="en-GB" sz="1800" spc="-5" dirty="0">
                          <a:solidFill>
                            <a:srgbClr val="595959"/>
                          </a:solidFill>
                          <a:latin typeface="+mn-lt"/>
                          <a:cs typeface="Arial"/>
                        </a:rPr>
                        <a:t>Unbalanced financing structure</a:t>
                      </a:r>
                    </a:p>
                  </a:txBody>
                  <a:tcPr marL="0" marR="0" marT="412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2245">
                <a:tc>
                  <a:txBody>
                    <a:bodyPr/>
                    <a:lstStyle/>
                    <a:p>
                      <a:pPr algn="ctr"/>
                      <a:r>
                        <a:rPr lang="en-GB" sz="1800" dirty="0">
                          <a:solidFill>
                            <a:srgbClr val="595959"/>
                          </a:solidFill>
                          <a:latin typeface="+mn-lt"/>
                          <a:cs typeface="Arial"/>
                        </a:rPr>
                        <a:t>  New products / new     competitors</a:t>
                      </a:r>
                      <a:endParaRPr lang="en-GB" sz="1800" dirty="0">
                        <a:solidFill>
                          <a:srgbClr val="595959"/>
                        </a:solidFill>
                        <a:latin typeface="+mn-lt"/>
                      </a:endParaRPr>
                    </a:p>
                  </a:txBody>
                  <a:tcPr marL="0" marR="0" marT="16129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825"/>
                        </a:spcBef>
                      </a:pPr>
                      <a:r>
                        <a:rPr lang="en-GB" sz="1800" dirty="0">
                          <a:solidFill>
                            <a:srgbClr val="595959"/>
                          </a:solidFill>
                          <a:latin typeface="+mn-lt"/>
                          <a:cs typeface="Arial"/>
                        </a:rPr>
                        <a:t>Overpriced acquisitions</a:t>
                      </a:r>
                    </a:p>
                  </a:txBody>
                  <a:tcPr marL="0" marR="0" marT="1047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2816">
                <a:tc>
                  <a:txBody>
                    <a:bodyPr/>
                    <a:lstStyle/>
                    <a:p>
                      <a:pPr algn="ctr"/>
                      <a:r>
                        <a:rPr lang="en-GB" sz="1800" dirty="0">
                          <a:solidFill>
                            <a:srgbClr val="595959"/>
                          </a:solidFill>
                          <a:latin typeface="+mn-lt"/>
                          <a:cs typeface="Arial"/>
                        </a:rPr>
                        <a:t>  Raw material prices / exchange rates</a:t>
                      </a:r>
                      <a:endParaRPr lang="en-GB" sz="1800" dirty="0">
                        <a:solidFill>
                          <a:srgbClr val="595959"/>
                        </a:solidFill>
                        <a:latin typeface="+mn-lt"/>
                      </a:endParaRPr>
                    </a:p>
                  </a:txBody>
                  <a:tcPr marL="0" marR="0" marT="16192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1165"/>
                        </a:spcBef>
                      </a:pPr>
                      <a:r>
                        <a:rPr lang="en-GB" sz="1800" spc="-5" dirty="0">
                          <a:solidFill>
                            <a:srgbClr val="595959"/>
                          </a:solidFill>
                          <a:latin typeface="+mn-lt"/>
                          <a:cs typeface="Arial"/>
                        </a:rPr>
                        <a:t>Insufficient controlling</a:t>
                      </a:r>
                    </a:p>
                  </a:txBody>
                  <a:tcPr marL="0" marR="0" marT="14795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41356">
                <a:tc>
                  <a:txBody>
                    <a:bodyPr/>
                    <a:lstStyle/>
                    <a:p>
                      <a:pPr algn="ctr"/>
                      <a:r>
                        <a:rPr lang="en-GB" sz="1800" dirty="0">
                          <a:solidFill>
                            <a:srgbClr val="595959"/>
                          </a:solidFill>
                          <a:latin typeface="+mn-lt"/>
                          <a:cs typeface="Arial"/>
                        </a:rPr>
                        <a:t>  Insolvencies of customers / suppliers</a:t>
                      </a:r>
                      <a:endParaRPr lang="en-GB" sz="1800" dirty="0">
                        <a:solidFill>
                          <a:srgbClr val="595959"/>
                        </a:solidFill>
                        <a:latin typeface="+mn-lt"/>
                      </a:endParaRPr>
                    </a:p>
                  </a:txBody>
                  <a:tcPr marL="0" marR="0" marT="6985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825"/>
                        </a:spcBef>
                      </a:pPr>
                      <a:r>
                        <a:rPr lang="en-GB" sz="1800" spc="-5" dirty="0">
                          <a:solidFill>
                            <a:srgbClr val="595959"/>
                          </a:solidFill>
                          <a:latin typeface="+mn-lt"/>
                          <a:cs typeface="Arial"/>
                        </a:rPr>
                        <a:t>Organizational deficiencies</a:t>
                      </a:r>
                    </a:p>
                  </a:txBody>
                  <a:tcPr marL="0" marR="0" marT="1047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15" name="Textfeld 2">
            <a:extLst>
              <a:ext uri="{FF2B5EF4-FFF2-40B4-BE49-F238E27FC236}">
                <a16:creationId xmlns:a16="http://schemas.microsoft.com/office/drawing/2014/main" id="{254B833A-9E25-1197-4DA7-146025442994}"/>
              </a:ext>
            </a:extLst>
          </p:cNvPr>
          <p:cNvSpPr txBox="1"/>
          <p:nvPr/>
        </p:nvSpPr>
        <p:spPr>
          <a:xfrm rot="20469085">
            <a:off x="4811726" y="4646855"/>
            <a:ext cx="21019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16924"/>
                </a:solidFill>
                <a:effectLst/>
                <a:uLnTx/>
                <a:uFillTx/>
                <a:latin typeface="Calibri" panose="020F0502020204030204"/>
                <a:ea typeface="+mn-ea"/>
                <a:cs typeface="+mn-cs"/>
              </a:rPr>
              <a:t>Perception of Advisors</a:t>
            </a:r>
          </a:p>
        </p:txBody>
      </p:sp>
      <p:sp>
        <p:nvSpPr>
          <p:cNvPr id="16" name="Textfeld 11">
            <a:extLst>
              <a:ext uri="{FF2B5EF4-FFF2-40B4-BE49-F238E27FC236}">
                <a16:creationId xmlns:a16="http://schemas.microsoft.com/office/drawing/2014/main" id="{CDAE1CEF-33A0-B10C-8774-06ADC9A127F8}"/>
              </a:ext>
            </a:extLst>
          </p:cNvPr>
          <p:cNvSpPr txBox="1"/>
          <p:nvPr/>
        </p:nvSpPr>
        <p:spPr>
          <a:xfrm rot="1159998">
            <a:off x="4779137" y="3190129"/>
            <a:ext cx="25122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16924"/>
                </a:solidFill>
                <a:effectLst/>
                <a:uLnTx/>
                <a:uFillTx/>
                <a:latin typeface="Calibri" panose="020F0502020204030204"/>
                <a:ea typeface="+mn-ea"/>
                <a:cs typeface="+mn-cs"/>
              </a:rPr>
              <a:t>Perception of Management</a:t>
            </a:r>
          </a:p>
        </p:txBody>
      </p:sp>
      <p:grpSp>
        <p:nvGrpSpPr>
          <p:cNvPr id="17" name="Group 16">
            <a:extLst>
              <a:ext uri="{FF2B5EF4-FFF2-40B4-BE49-F238E27FC236}">
                <a16:creationId xmlns:a16="http://schemas.microsoft.com/office/drawing/2014/main" id="{D9E8AD8D-894B-93A3-B0E7-B7392260710F}"/>
              </a:ext>
            </a:extLst>
          </p:cNvPr>
          <p:cNvGrpSpPr/>
          <p:nvPr/>
        </p:nvGrpSpPr>
        <p:grpSpPr>
          <a:xfrm>
            <a:off x="4711806" y="4591785"/>
            <a:ext cx="2311077" cy="1552199"/>
            <a:chOff x="-2684985" y="4847393"/>
            <a:chExt cx="2311077" cy="1552199"/>
          </a:xfrm>
        </p:grpSpPr>
        <p:sp>
          <p:nvSpPr>
            <p:cNvPr id="18" name="Gleichschenkliges Dreieck 1">
              <a:extLst>
                <a:ext uri="{FF2B5EF4-FFF2-40B4-BE49-F238E27FC236}">
                  <a16:creationId xmlns:a16="http://schemas.microsoft.com/office/drawing/2014/main" id="{A1266FCB-8F94-1F03-365C-327B43CD8AF7}"/>
                </a:ext>
              </a:extLst>
            </p:cNvPr>
            <p:cNvSpPr/>
            <p:nvPr/>
          </p:nvSpPr>
          <p:spPr>
            <a:xfrm rot="16200000">
              <a:off x="-2317543" y="4479951"/>
              <a:ext cx="1552199" cy="2287084"/>
            </a:xfrm>
            <a:prstGeom prst="triangl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feld 9">
              <a:extLst>
                <a:ext uri="{FF2B5EF4-FFF2-40B4-BE49-F238E27FC236}">
                  <a16:creationId xmlns:a16="http://schemas.microsoft.com/office/drawing/2014/main" id="{5CB0ED21-1D7C-A554-BF80-BB2C9A4B90F9}"/>
                </a:ext>
              </a:extLst>
            </p:cNvPr>
            <p:cNvSpPr txBox="1"/>
            <p:nvPr/>
          </p:nvSpPr>
          <p:spPr>
            <a:xfrm>
              <a:off x="-1183745" y="5614947"/>
              <a:ext cx="8098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INTERNAL</a:t>
              </a:r>
            </a:p>
          </p:txBody>
        </p:sp>
        <p:sp>
          <p:nvSpPr>
            <p:cNvPr id="20" name="Textfeld 9">
              <a:extLst>
                <a:ext uri="{FF2B5EF4-FFF2-40B4-BE49-F238E27FC236}">
                  <a16:creationId xmlns:a16="http://schemas.microsoft.com/office/drawing/2014/main" id="{085EFF05-3AAE-7A2A-48B4-47F07B15DCCD}"/>
                </a:ext>
              </a:extLst>
            </p:cNvPr>
            <p:cNvSpPr txBox="1"/>
            <p:nvPr/>
          </p:nvSpPr>
          <p:spPr>
            <a:xfrm>
              <a:off x="-1118542" y="5299343"/>
              <a:ext cx="7152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90%</a:t>
              </a:r>
            </a:p>
          </p:txBody>
        </p:sp>
        <p:sp>
          <p:nvSpPr>
            <p:cNvPr id="21" name="Textfeld 9">
              <a:extLst>
                <a:ext uri="{FF2B5EF4-FFF2-40B4-BE49-F238E27FC236}">
                  <a16:creationId xmlns:a16="http://schemas.microsoft.com/office/drawing/2014/main" id="{F9860DD1-33A1-D2A7-9F7D-E136F81E8BBE}"/>
                </a:ext>
              </a:extLst>
            </p:cNvPr>
            <p:cNvSpPr txBox="1"/>
            <p:nvPr/>
          </p:nvSpPr>
          <p:spPr>
            <a:xfrm>
              <a:off x="-2050225" y="5614947"/>
              <a:ext cx="8274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alibri" panose="020F0502020204030204"/>
                </a:rPr>
                <a:t>EX</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TERNAL</a:t>
              </a:r>
            </a:p>
          </p:txBody>
        </p:sp>
        <p:sp>
          <p:nvSpPr>
            <p:cNvPr id="22" name="Textfeld 9">
              <a:extLst>
                <a:ext uri="{FF2B5EF4-FFF2-40B4-BE49-F238E27FC236}">
                  <a16:creationId xmlns:a16="http://schemas.microsoft.com/office/drawing/2014/main" id="{632C2541-1B01-42AE-D802-9F91DE03EB68}"/>
                </a:ext>
              </a:extLst>
            </p:cNvPr>
            <p:cNvSpPr txBox="1"/>
            <p:nvPr/>
          </p:nvSpPr>
          <p:spPr>
            <a:xfrm>
              <a:off x="-2002114" y="5299343"/>
              <a:ext cx="720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alibri" panose="020F0502020204030204"/>
                </a:rPr>
                <a:t>1</a:t>
              </a: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0%</a:t>
              </a:r>
            </a:p>
          </p:txBody>
        </p:sp>
      </p:grpSp>
      <p:grpSp>
        <p:nvGrpSpPr>
          <p:cNvPr id="23" name="Group 22">
            <a:extLst>
              <a:ext uri="{FF2B5EF4-FFF2-40B4-BE49-F238E27FC236}">
                <a16:creationId xmlns:a16="http://schemas.microsoft.com/office/drawing/2014/main" id="{1EC733AA-BA67-0BF9-78EC-96DF65B55FE4}"/>
              </a:ext>
            </a:extLst>
          </p:cNvPr>
          <p:cNvGrpSpPr/>
          <p:nvPr/>
        </p:nvGrpSpPr>
        <p:grpSpPr>
          <a:xfrm>
            <a:off x="4811727" y="3107759"/>
            <a:ext cx="2287085" cy="1552199"/>
            <a:chOff x="-2050225" y="4821740"/>
            <a:chExt cx="2287085" cy="1552199"/>
          </a:xfrm>
        </p:grpSpPr>
        <p:sp>
          <p:nvSpPr>
            <p:cNvPr id="24" name="Gleichschenkliges Dreieck 1">
              <a:extLst>
                <a:ext uri="{FF2B5EF4-FFF2-40B4-BE49-F238E27FC236}">
                  <a16:creationId xmlns:a16="http://schemas.microsoft.com/office/drawing/2014/main" id="{ED8CF7FF-0A3C-E618-312D-8F94F2F1B62A}"/>
                </a:ext>
              </a:extLst>
            </p:cNvPr>
            <p:cNvSpPr/>
            <p:nvPr/>
          </p:nvSpPr>
          <p:spPr>
            <a:xfrm rot="5400000" flipH="1">
              <a:off x="-1682782" y="4454298"/>
              <a:ext cx="1552199" cy="2287084"/>
            </a:xfrm>
            <a:prstGeom prst="triangl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feld 9">
              <a:extLst>
                <a:ext uri="{FF2B5EF4-FFF2-40B4-BE49-F238E27FC236}">
                  <a16:creationId xmlns:a16="http://schemas.microsoft.com/office/drawing/2014/main" id="{E3CFA779-90C6-9951-F780-6A0DF7F63185}"/>
                </a:ext>
              </a:extLst>
            </p:cNvPr>
            <p:cNvSpPr txBox="1"/>
            <p:nvPr/>
          </p:nvSpPr>
          <p:spPr>
            <a:xfrm>
              <a:off x="-1183745" y="5614947"/>
              <a:ext cx="8098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INTERNAL</a:t>
              </a:r>
            </a:p>
          </p:txBody>
        </p:sp>
        <p:sp>
          <p:nvSpPr>
            <p:cNvPr id="26" name="Textfeld 9">
              <a:extLst>
                <a:ext uri="{FF2B5EF4-FFF2-40B4-BE49-F238E27FC236}">
                  <a16:creationId xmlns:a16="http://schemas.microsoft.com/office/drawing/2014/main" id="{CA28D81F-E138-3828-43BD-54D6849878B4}"/>
                </a:ext>
              </a:extLst>
            </p:cNvPr>
            <p:cNvSpPr txBox="1"/>
            <p:nvPr/>
          </p:nvSpPr>
          <p:spPr>
            <a:xfrm>
              <a:off x="-1118542" y="5299343"/>
              <a:ext cx="720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alibri" panose="020F0502020204030204"/>
                </a:rPr>
                <a:t>1</a:t>
              </a: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0%</a:t>
              </a:r>
            </a:p>
          </p:txBody>
        </p:sp>
        <p:sp>
          <p:nvSpPr>
            <p:cNvPr id="27" name="Textfeld 9">
              <a:extLst>
                <a:ext uri="{FF2B5EF4-FFF2-40B4-BE49-F238E27FC236}">
                  <a16:creationId xmlns:a16="http://schemas.microsoft.com/office/drawing/2014/main" id="{689E75F6-2082-D009-5C00-7215263273D3}"/>
                </a:ext>
              </a:extLst>
            </p:cNvPr>
            <p:cNvSpPr txBox="1"/>
            <p:nvPr/>
          </p:nvSpPr>
          <p:spPr>
            <a:xfrm>
              <a:off x="-2050225" y="5614947"/>
              <a:ext cx="8274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alibri" panose="020F0502020204030204"/>
                </a:rPr>
                <a:t>EX</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TERNAL</a:t>
              </a:r>
            </a:p>
          </p:txBody>
        </p:sp>
        <p:sp>
          <p:nvSpPr>
            <p:cNvPr id="28" name="Textfeld 9">
              <a:extLst>
                <a:ext uri="{FF2B5EF4-FFF2-40B4-BE49-F238E27FC236}">
                  <a16:creationId xmlns:a16="http://schemas.microsoft.com/office/drawing/2014/main" id="{7450F520-2296-26AD-1CBE-A35ABDCE66CA}"/>
                </a:ext>
              </a:extLst>
            </p:cNvPr>
            <p:cNvSpPr txBox="1"/>
            <p:nvPr/>
          </p:nvSpPr>
          <p:spPr>
            <a:xfrm>
              <a:off x="-2002114" y="5299343"/>
              <a:ext cx="720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90%</a:t>
              </a:r>
            </a:p>
          </p:txBody>
        </p:sp>
      </p:grpSp>
    </p:spTree>
    <p:extLst>
      <p:ext uri="{BB962C8B-B14F-4D97-AF65-F5344CB8AC3E}">
        <p14:creationId xmlns:p14="http://schemas.microsoft.com/office/powerpoint/2010/main" val="85309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877067-4DF6-CAD3-9D51-E733FD7068E0}"/>
              </a:ext>
            </a:extLst>
          </p:cNvPr>
          <p:cNvSpPr/>
          <p:nvPr/>
        </p:nvSpPr>
        <p:spPr>
          <a:xfrm>
            <a:off x="1" y="0"/>
            <a:ext cx="501491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0A991C1-66CD-9C4A-907D-EF168A14CA90}"/>
              </a:ext>
            </a:extLst>
          </p:cNvPr>
          <p:cNvSpPr>
            <a:spLocks noGrp="1"/>
          </p:cNvSpPr>
          <p:nvPr>
            <p:ph type="body" sz="quarter" idx="16"/>
          </p:nvPr>
        </p:nvSpPr>
        <p:spPr>
          <a:xfrm>
            <a:off x="273886" y="361641"/>
            <a:ext cx="3894451" cy="3097006"/>
          </a:xfrm>
        </p:spPr>
        <p:txBody>
          <a:bodyPr>
            <a:normAutofit/>
          </a:bodyPr>
          <a:lstStyle/>
          <a:p>
            <a:pPr>
              <a:lnSpc>
                <a:spcPts val="3620"/>
              </a:lnSpc>
            </a:pPr>
            <a:r>
              <a:rPr lang="en-IE" dirty="0">
                <a:solidFill>
                  <a:srgbClr val="EDA13E"/>
                </a:solidFill>
              </a:rPr>
              <a:t>Spotlight on Three Common Mistakes</a:t>
            </a:r>
          </a:p>
        </p:txBody>
      </p:sp>
      <p:sp>
        <p:nvSpPr>
          <p:cNvPr id="6" name="Subtitle 2">
            <a:extLst>
              <a:ext uri="{FF2B5EF4-FFF2-40B4-BE49-F238E27FC236}">
                <a16:creationId xmlns:a16="http://schemas.microsoft.com/office/drawing/2014/main" id="{8A4CA383-4C97-AF9C-723E-AC0CB7603B14}"/>
              </a:ext>
            </a:extLst>
          </p:cNvPr>
          <p:cNvSpPr txBox="1">
            <a:spLocks/>
          </p:cNvSpPr>
          <p:nvPr/>
        </p:nvSpPr>
        <p:spPr>
          <a:xfrm>
            <a:off x="256806" y="1589370"/>
            <a:ext cx="3998078" cy="403615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2200" dirty="0">
                <a:solidFill>
                  <a:schemeClr val="bg1"/>
                </a:solidFill>
                <a:latin typeface="+mn-lt"/>
                <a:ea typeface="Open Sans Light" panose="020B0306030504020204" pitchFamily="34" charset="0"/>
                <a:cs typeface="Open Sans Light" panose="020B0306030504020204" pitchFamily="34" charset="0"/>
              </a:rPr>
              <a:t>In dealing with financing during a  crisis, business often make serious mistakes.  A significant mistake is to invest one's private assets too early and too extensively in the company. Even if the intention of the owners behind this is laudable, it often leads to irreparable damage.  It is therefore important to first draw up a comprehensive restructuring plan and </a:t>
            </a:r>
            <a:r>
              <a:rPr lang="en-GB" sz="2200" b="1" u="sng" dirty="0">
                <a:solidFill>
                  <a:schemeClr val="bg1"/>
                </a:solidFill>
                <a:latin typeface="+mn-lt"/>
                <a:ea typeface="Open Sans Light" panose="020B0306030504020204" pitchFamily="34" charset="0"/>
                <a:cs typeface="Open Sans Light" panose="020B0306030504020204" pitchFamily="34" charset="0"/>
              </a:rPr>
              <a:t>then</a:t>
            </a:r>
            <a:r>
              <a:rPr lang="en-GB" sz="2200" dirty="0">
                <a:solidFill>
                  <a:schemeClr val="bg1"/>
                </a:solidFill>
                <a:latin typeface="+mn-lt"/>
                <a:ea typeface="Open Sans Light" panose="020B0306030504020204" pitchFamily="34" charset="0"/>
                <a:cs typeface="Open Sans Light" panose="020B0306030504020204" pitchFamily="34" charset="0"/>
              </a:rPr>
              <a:t> to finance and implement it together with a financial partner e.g. banks.</a:t>
            </a:r>
          </a:p>
        </p:txBody>
      </p:sp>
      <p:sp>
        <p:nvSpPr>
          <p:cNvPr id="17" name="TextBox 57">
            <a:extLst>
              <a:ext uri="{FF2B5EF4-FFF2-40B4-BE49-F238E27FC236}">
                <a16:creationId xmlns:a16="http://schemas.microsoft.com/office/drawing/2014/main" id="{124DCD05-6E90-5B25-21BC-81AA4F0B3BB9}"/>
              </a:ext>
            </a:extLst>
          </p:cNvPr>
          <p:cNvSpPr txBox="1"/>
          <p:nvPr/>
        </p:nvSpPr>
        <p:spPr>
          <a:xfrm>
            <a:off x="6096000" y="529773"/>
            <a:ext cx="5576888" cy="6825651"/>
          </a:xfrm>
          <a:prstGeom prst="rect">
            <a:avLst/>
          </a:prstGeom>
          <a:noFill/>
        </p:spPr>
        <p:txBody>
          <a:bodyPr wrap="square" rtlCol="0" anchor="t">
            <a:spAutoFit/>
          </a:bodyPr>
          <a:lstStyle/>
          <a:p>
            <a:pPr>
              <a:lnSpc>
                <a:spcPts val="2340"/>
              </a:lnSpc>
              <a:spcBef>
                <a:spcPts val="675"/>
              </a:spcBef>
            </a:pPr>
            <a:r>
              <a:rPr lang="en-US" sz="2200" dirty="0">
                <a:solidFill>
                  <a:srgbClr val="595959"/>
                </a:solidFill>
                <a:ea typeface="Lato Light" panose="020F0502020204030203" pitchFamily="34" charset="0"/>
                <a:cs typeface="Lato Light" panose="020F0502020204030203" pitchFamily="34" charset="0"/>
              </a:rPr>
              <a:t>The owner invests private money in the crisis because they want to save their company. They hope that the situation will change again with the next major contract.</a:t>
            </a:r>
          </a:p>
          <a:p>
            <a:pPr>
              <a:lnSpc>
                <a:spcPts val="2340"/>
              </a:lnSpc>
              <a:spcBef>
                <a:spcPts val="675"/>
              </a:spcBef>
            </a:pPr>
            <a:endParaRPr lang="en-US" sz="2200" dirty="0">
              <a:solidFill>
                <a:srgbClr val="595959"/>
              </a:solidFill>
              <a:ea typeface="Lato Light" panose="020F0502020204030203" pitchFamily="34" charset="0"/>
              <a:cs typeface="Lato Light" panose="020F0502020204030203" pitchFamily="34" charset="0"/>
            </a:endParaRPr>
          </a:p>
          <a:p>
            <a:pPr>
              <a:lnSpc>
                <a:spcPts val="2340"/>
              </a:lnSpc>
              <a:spcBef>
                <a:spcPts val="675"/>
              </a:spcBef>
            </a:pPr>
            <a:r>
              <a:rPr lang="en-US" sz="2200" dirty="0">
                <a:solidFill>
                  <a:srgbClr val="595959"/>
                </a:solidFill>
                <a:ea typeface="Lato Light" panose="020F0502020204030203" pitchFamily="34" charset="0"/>
                <a:cs typeface="Lato Light" panose="020F0502020204030203" pitchFamily="34" charset="0"/>
              </a:rPr>
              <a:t>The liquidity situation in the company is initially more relaxed again. As a rule, however, no far-reaching restructuring measures are implemented. The principle of hope continues to prevail - the problem is just postponed. </a:t>
            </a:r>
          </a:p>
          <a:p>
            <a:pPr>
              <a:lnSpc>
                <a:spcPts val="2340"/>
              </a:lnSpc>
              <a:spcBef>
                <a:spcPts val="675"/>
              </a:spcBef>
            </a:pPr>
            <a:endParaRPr lang="en-US" sz="2200" dirty="0">
              <a:solidFill>
                <a:srgbClr val="595959"/>
              </a:solidFill>
              <a:ea typeface="Lato Light" panose="020F0502020204030203" pitchFamily="34" charset="0"/>
              <a:cs typeface="Lato Light" panose="020F0502020204030203" pitchFamily="34" charset="0"/>
            </a:endParaRPr>
          </a:p>
          <a:p>
            <a:pPr>
              <a:lnSpc>
                <a:spcPts val="2340"/>
              </a:lnSpc>
              <a:spcBef>
                <a:spcPts val="675"/>
              </a:spcBef>
            </a:pPr>
            <a:r>
              <a:rPr lang="en-US" sz="2200" dirty="0">
                <a:solidFill>
                  <a:srgbClr val="595959"/>
                </a:solidFill>
                <a:ea typeface="Lato Light" panose="020F0502020204030203" pitchFamily="34" charset="0"/>
                <a:cs typeface="Lato Light" panose="020F0502020204030203" pitchFamily="34" charset="0"/>
              </a:rPr>
              <a:t>When the last of their own reserves have been used up, the entrepreneur seeks capital from banks. Banks usually require significant personal contributions from the owner  if they are to provide support during the crisis. However, if the powder has already run out, this option is denied - and insolvency is often the logical consequence.</a:t>
            </a:r>
          </a:p>
          <a:p>
            <a:pPr>
              <a:lnSpc>
                <a:spcPts val="2340"/>
              </a:lnSpc>
              <a:spcBef>
                <a:spcPts val="675"/>
              </a:spcBef>
            </a:pPr>
            <a:endParaRPr lang="en-US" sz="2200" dirty="0">
              <a:solidFill>
                <a:srgbClr val="595959"/>
              </a:solidFill>
              <a:ea typeface="Lato Light" panose="020F0502020204030203" pitchFamily="34" charset="0"/>
              <a:cs typeface="Lato Light" panose="020F0502020204030203" pitchFamily="34" charset="0"/>
            </a:endParaRPr>
          </a:p>
          <a:p>
            <a:pPr>
              <a:lnSpc>
                <a:spcPts val="2340"/>
              </a:lnSpc>
              <a:spcBef>
                <a:spcPts val="675"/>
              </a:spcBef>
            </a:pPr>
            <a:endParaRPr lang="en-US" sz="2200" dirty="0">
              <a:solidFill>
                <a:srgbClr val="595959"/>
              </a:solidFill>
              <a:ea typeface="Lato Light" panose="020F0502020204030203" pitchFamily="34" charset="0"/>
              <a:cs typeface="Lato Light" panose="020F0502020204030203" pitchFamily="34" charset="0"/>
            </a:endParaRPr>
          </a:p>
        </p:txBody>
      </p:sp>
      <p:cxnSp>
        <p:nvCxnSpPr>
          <p:cNvPr id="79" name="Straight Connector 78">
            <a:extLst>
              <a:ext uri="{FF2B5EF4-FFF2-40B4-BE49-F238E27FC236}">
                <a16:creationId xmlns:a16="http://schemas.microsoft.com/office/drawing/2014/main" id="{63CFBF68-2771-2571-D821-F2CCC76C215B}"/>
              </a:ext>
            </a:extLst>
          </p:cNvPr>
          <p:cNvCxnSpPr>
            <a:cxnSpLocks/>
          </p:cNvCxnSpPr>
          <p:nvPr/>
        </p:nvCxnSpPr>
        <p:spPr>
          <a:xfrm>
            <a:off x="5014913" y="3890811"/>
            <a:ext cx="717708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898B6D4-BCE6-0B3F-E58C-B428D7928A56}"/>
              </a:ext>
            </a:extLst>
          </p:cNvPr>
          <p:cNvGrpSpPr/>
          <p:nvPr/>
        </p:nvGrpSpPr>
        <p:grpSpPr>
          <a:xfrm>
            <a:off x="4675222" y="529773"/>
            <a:ext cx="1205556" cy="1116749"/>
            <a:chOff x="3866507" y="700090"/>
            <a:chExt cx="1205556" cy="1116749"/>
          </a:xfrm>
        </p:grpSpPr>
        <p:sp>
          <p:nvSpPr>
            <p:cNvPr id="43" name="Rectangle 42">
              <a:extLst>
                <a:ext uri="{FF2B5EF4-FFF2-40B4-BE49-F238E27FC236}">
                  <a16:creationId xmlns:a16="http://schemas.microsoft.com/office/drawing/2014/main" id="{A88D5B21-63C2-28D4-29E2-E73F7FAE5EF4}"/>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84">
              <a:extLst>
                <a:ext uri="{FF2B5EF4-FFF2-40B4-BE49-F238E27FC236}">
                  <a16:creationId xmlns:a16="http://schemas.microsoft.com/office/drawing/2014/main" id="{B7FDD1B4-B783-A473-D9BE-FB757E1DFE11}"/>
                </a:ext>
              </a:extLst>
            </p:cNvPr>
            <p:cNvSpPr txBox="1"/>
            <p:nvPr/>
          </p:nvSpPr>
          <p:spPr>
            <a:xfrm>
              <a:off x="3956084" y="752336"/>
              <a:ext cx="996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Roboto" charset="0"/>
                  <a:cs typeface="Calibri" panose="020F0502020204030204" pitchFamily="34" charset="0"/>
                </a:rPr>
                <a:t>STEP</a:t>
              </a:r>
            </a:p>
          </p:txBody>
        </p:sp>
        <p:sp>
          <p:nvSpPr>
            <p:cNvPr id="45" name="Rectangle 85">
              <a:extLst>
                <a:ext uri="{FF2B5EF4-FFF2-40B4-BE49-F238E27FC236}">
                  <a16:creationId xmlns:a16="http://schemas.microsoft.com/office/drawing/2014/main" id="{31F65602-2A35-6F95-A683-F18CC51A8DF3}"/>
                </a:ext>
              </a:extLst>
            </p:cNvPr>
            <p:cNvSpPr>
              <a:spLocks/>
            </p:cNvSpPr>
            <p:nvPr/>
          </p:nvSpPr>
          <p:spPr bwMode="auto">
            <a:xfrm>
              <a:off x="4035912" y="1021023"/>
              <a:ext cx="851315" cy="738664"/>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en-GB" sz="4800" b="1" spc="113" dirty="0">
                  <a:solidFill>
                    <a:schemeClr val="bg1"/>
                  </a:solidFill>
                  <a:latin typeface="Calibri" panose="020F0502020204030204" pitchFamily="34" charset="0"/>
                  <a:ea typeface="Roboto" charset="0"/>
                  <a:cs typeface="Calibri" panose="020F0502020204030204" pitchFamily="34" charset="0"/>
                  <a:sym typeface="Bebas Neue" charset="0"/>
                </a:rPr>
                <a:t>01</a:t>
              </a:r>
            </a:p>
          </p:txBody>
        </p:sp>
      </p:grpSp>
      <p:cxnSp>
        <p:nvCxnSpPr>
          <p:cNvPr id="48" name="Straight Connector 47">
            <a:extLst>
              <a:ext uri="{FF2B5EF4-FFF2-40B4-BE49-F238E27FC236}">
                <a16:creationId xmlns:a16="http://schemas.microsoft.com/office/drawing/2014/main" id="{5E3AF840-F9EF-E312-501A-4279E6BB0737}"/>
              </a:ext>
            </a:extLst>
          </p:cNvPr>
          <p:cNvCxnSpPr>
            <a:cxnSpLocks/>
          </p:cNvCxnSpPr>
          <p:nvPr/>
        </p:nvCxnSpPr>
        <p:spPr>
          <a:xfrm>
            <a:off x="5014912" y="1928661"/>
            <a:ext cx="717708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6D1041E8-827C-288C-E17A-7D8E237F41DD}"/>
              </a:ext>
            </a:extLst>
          </p:cNvPr>
          <p:cNvGrpSpPr/>
          <p:nvPr/>
        </p:nvGrpSpPr>
        <p:grpSpPr>
          <a:xfrm>
            <a:off x="4675222" y="2200458"/>
            <a:ext cx="1205556" cy="1116749"/>
            <a:chOff x="3866507" y="700090"/>
            <a:chExt cx="1205556" cy="1116749"/>
          </a:xfrm>
        </p:grpSpPr>
        <p:sp>
          <p:nvSpPr>
            <p:cNvPr id="50" name="Rectangle 49">
              <a:extLst>
                <a:ext uri="{FF2B5EF4-FFF2-40B4-BE49-F238E27FC236}">
                  <a16:creationId xmlns:a16="http://schemas.microsoft.com/office/drawing/2014/main" id="{8E82B385-8A2F-C647-1C52-AEFB8E550AF0}"/>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84">
              <a:extLst>
                <a:ext uri="{FF2B5EF4-FFF2-40B4-BE49-F238E27FC236}">
                  <a16:creationId xmlns:a16="http://schemas.microsoft.com/office/drawing/2014/main" id="{6AFCE095-3444-5229-38D1-E5280FA60A8C}"/>
                </a:ext>
              </a:extLst>
            </p:cNvPr>
            <p:cNvSpPr txBox="1"/>
            <p:nvPr/>
          </p:nvSpPr>
          <p:spPr>
            <a:xfrm>
              <a:off x="3956084" y="752336"/>
              <a:ext cx="996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Roboto" charset="0"/>
                  <a:cs typeface="Calibri" panose="020F0502020204030204" pitchFamily="34" charset="0"/>
                </a:rPr>
                <a:t>STEP</a:t>
              </a:r>
            </a:p>
          </p:txBody>
        </p:sp>
        <p:sp>
          <p:nvSpPr>
            <p:cNvPr id="52" name="Rectangle 85">
              <a:extLst>
                <a:ext uri="{FF2B5EF4-FFF2-40B4-BE49-F238E27FC236}">
                  <a16:creationId xmlns:a16="http://schemas.microsoft.com/office/drawing/2014/main" id="{6152F8ED-73B9-67BE-4A06-EF976C982B93}"/>
                </a:ext>
              </a:extLst>
            </p:cNvPr>
            <p:cNvSpPr>
              <a:spLocks/>
            </p:cNvSpPr>
            <p:nvPr/>
          </p:nvSpPr>
          <p:spPr bwMode="auto">
            <a:xfrm>
              <a:off x="4035912" y="1021023"/>
              <a:ext cx="851315" cy="738664"/>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en-GB" sz="4800" b="1" spc="113" dirty="0">
                  <a:solidFill>
                    <a:schemeClr val="bg1"/>
                  </a:solidFill>
                  <a:latin typeface="Calibri" panose="020F0502020204030204" pitchFamily="34" charset="0"/>
                  <a:ea typeface="Roboto" charset="0"/>
                  <a:cs typeface="Calibri" panose="020F0502020204030204" pitchFamily="34" charset="0"/>
                  <a:sym typeface="Bebas Neue" charset="0"/>
                </a:rPr>
                <a:t>02</a:t>
              </a:r>
            </a:p>
          </p:txBody>
        </p:sp>
      </p:grpSp>
      <p:grpSp>
        <p:nvGrpSpPr>
          <p:cNvPr id="53" name="Group 52">
            <a:extLst>
              <a:ext uri="{FF2B5EF4-FFF2-40B4-BE49-F238E27FC236}">
                <a16:creationId xmlns:a16="http://schemas.microsoft.com/office/drawing/2014/main" id="{C268988E-BDA8-A79F-B01F-A3CAEEDD9733}"/>
              </a:ext>
            </a:extLst>
          </p:cNvPr>
          <p:cNvGrpSpPr/>
          <p:nvPr/>
        </p:nvGrpSpPr>
        <p:grpSpPr>
          <a:xfrm>
            <a:off x="4675222" y="4105455"/>
            <a:ext cx="1205556" cy="1116749"/>
            <a:chOff x="3866507" y="700090"/>
            <a:chExt cx="1205556" cy="1116749"/>
          </a:xfrm>
        </p:grpSpPr>
        <p:sp>
          <p:nvSpPr>
            <p:cNvPr id="54" name="Rectangle 53">
              <a:extLst>
                <a:ext uri="{FF2B5EF4-FFF2-40B4-BE49-F238E27FC236}">
                  <a16:creationId xmlns:a16="http://schemas.microsoft.com/office/drawing/2014/main" id="{2F42717B-BA08-E3FC-6FF3-0605861D6D66}"/>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84">
              <a:extLst>
                <a:ext uri="{FF2B5EF4-FFF2-40B4-BE49-F238E27FC236}">
                  <a16:creationId xmlns:a16="http://schemas.microsoft.com/office/drawing/2014/main" id="{FA2BE469-48E3-A2CC-E448-D45C8E2D75BD}"/>
                </a:ext>
              </a:extLst>
            </p:cNvPr>
            <p:cNvSpPr txBox="1"/>
            <p:nvPr/>
          </p:nvSpPr>
          <p:spPr>
            <a:xfrm>
              <a:off x="3956084" y="752336"/>
              <a:ext cx="996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Roboto" charset="0"/>
                  <a:cs typeface="Calibri" panose="020F0502020204030204" pitchFamily="34" charset="0"/>
                </a:rPr>
                <a:t>STEP</a:t>
              </a:r>
            </a:p>
          </p:txBody>
        </p:sp>
        <p:sp>
          <p:nvSpPr>
            <p:cNvPr id="56" name="Rectangle 85">
              <a:extLst>
                <a:ext uri="{FF2B5EF4-FFF2-40B4-BE49-F238E27FC236}">
                  <a16:creationId xmlns:a16="http://schemas.microsoft.com/office/drawing/2014/main" id="{2F57E5CC-5F3C-7881-6EAB-8E8D2118CFD9}"/>
                </a:ext>
              </a:extLst>
            </p:cNvPr>
            <p:cNvSpPr>
              <a:spLocks/>
            </p:cNvSpPr>
            <p:nvPr/>
          </p:nvSpPr>
          <p:spPr bwMode="auto">
            <a:xfrm>
              <a:off x="4035912" y="1021023"/>
              <a:ext cx="851315" cy="738664"/>
            </a:xfrm>
            <a:prstGeom prst="rect">
              <a:avLst/>
            </a:prstGeom>
            <a:noFill/>
            <a:ln>
              <a:noFill/>
            </a:ln>
            <a:extLst>
              <a:ext uri="{909E8E84-426E-40dd-AFC4-6F175D3DCCD1}">
                <a14:hiddenFill xmlns:a14="http://schemas.microsoft.com/office/drawing/2010/main" xmlns:mc="http://schemas.openxmlformats.org/markup-compatibility/2006" xmlns:p14="http://schemas.microsoft.com/office/powerpoint/2010/main" xmlns="">
                  <a:solidFill>
                    <a:srgbClr val="FFFFFF"/>
                  </a:solidFill>
                </a14:hiddenFill>
              </a:ext>
              <a:ext uri="{91240B29-F687-4f45-9708-019B960494DF}">
                <a14:hiddenLine xmlns:a14="http://schemas.microsoft.com/office/drawing/2010/main" xmlns:mc="http://schemas.openxmlformats.org/markup-compatibility/2006" xmlns:p14="http://schemas.microsoft.com/office/powerpoint/2010/main" xmlns="" w="12700">
                  <a:solidFill>
                    <a:schemeClr val="tx1"/>
                  </a:solidFill>
                  <a:miter lim="800000"/>
                  <a:headEnd/>
                  <a:tailEnd/>
                </a14:hiddenLine>
              </a:ext>
            </a:extLst>
          </p:spPr>
          <p:txBody>
            <a:bodyPr wrap="square" lIns="0" tIns="0" rIns="0" bIns="0" anchor="ctr">
              <a:spAutoFit/>
            </a:bodyPr>
            <a:lstStyle/>
            <a:p>
              <a:pPr algn="ctr"/>
              <a:r>
                <a:rPr lang="en-GB" sz="4800" b="1" spc="113" dirty="0">
                  <a:solidFill>
                    <a:schemeClr val="bg1"/>
                  </a:solidFill>
                  <a:latin typeface="Calibri" panose="020F0502020204030204" pitchFamily="34" charset="0"/>
                  <a:ea typeface="Roboto" charset="0"/>
                  <a:cs typeface="Calibri" panose="020F0502020204030204" pitchFamily="34" charset="0"/>
                  <a:sym typeface="Bebas Neue" charset="0"/>
                </a:rPr>
                <a:t>03</a:t>
              </a:r>
            </a:p>
          </p:txBody>
        </p:sp>
      </p:grpSp>
    </p:spTree>
    <p:extLst>
      <p:ext uri="{BB962C8B-B14F-4D97-AF65-F5344CB8AC3E}">
        <p14:creationId xmlns:p14="http://schemas.microsoft.com/office/powerpoint/2010/main" val="269035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1B82FEE-1C27-6425-3E2E-73E301035009}"/>
              </a:ext>
            </a:extLst>
          </p:cNvPr>
          <p:cNvSpPr>
            <a:spLocks noGrp="1"/>
          </p:cNvSpPr>
          <p:nvPr>
            <p:ph type="body" sz="quarter" idx="18"/>
          </p:nvPr>
        </p:nvSpPr>
        <p:spPr>
          <a:xfrm>
            <a:off x="3971925" y="605588"/>
            <a:ext cx="7631496" cy="5019127"/>
          </a:xfrm>
        </p:spPr>
        <p:txBody>
          <a:bodyPr numCol="1" spcCol="72000">
            <a:normAutofit lnSpcReduction="10000"/>
          </a:bodyPr>
          <a:lstStyle/>
          <a:p>
            <a:pPr marL="12700" indent="-12700" algn="just"/>
            <a:r>
              <a:rPr lang="en-US" dirty="0"/>
              <a:t>Some of the world’s most successful start-ups have come very close to financial ruin only to spectacularly pull themselves back from the edge. A prime example is Evernote, the San Francisco software firm. The company found itself with just three weeks’ worth of cash left in 2008 when a key investor pulled out as the financial crisis struck. The painful decision was taken to close the company and save money for the legal costs involved in a shutdown. However, after an avid Evernote user in Sweden invested up half a million dollars, the start-up got itself back on track, amassed 100 million users worldwide and was recently valued at $1bn.</a:t>
            </a:r>
          </a:p>
          <a:p>
            <a:pPr marL="12700" indent="-12700"/>
            <a:endParaRPr lang="en-US" dirty="0"/>
          </a:p>
          <a:p>
            <a:pPr marL="12700" indent="-12700"/>
            <a:r>
              <a:rPr lang="en-GB" sz="2800" b="1" dirty="0">
                <a:solidFill>
                  <a:srgbClr val="B41F7A"/>
                </a:solidFill>
                <a:latin typeface="Calibri" panose="020F0502020204030204" pitchFamily="34" charset="0"/>
                <a:ea typeface="Lato Light" panose="020F0502020204030203" pitchFamily="34" charset="0"/>
                <a:cs typeface="Calibri" panose="020F0502020204030204" pitchFamily="34" charset="0"/>
              </a:rPr>
              <a:t>READ: </a:t>
            </a:r>
          </a:p>
          <a:p>
            <a:pPr marL="12700" indent="-12700"/>
            <a:r>
              <a:rPr lang="en-GB" b="1" dirty="0">
                <a:solidFill>
                  <a:srgbClr val="B41F7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How 5 Big Brands Came Back from the Brink of Failure</a:t>
            </a:r>
            <a:endParaRPr lang="en-GB" b="1" dirty="0">
              <a:solidFill>
                <a:srgbClr val="B41F7A"/>
              </a:solidFill>
              <a:latin typeface="Calibri" panose="020F0502020204030204" pitchFamily="34" charset="0"/>
              <a:cs typeface="Calibri" panose="020F0502020204030204" pitchFamily="34" charset="0"/>
            </a:endParaRPr>
          </a:p>
          <a:p>
            <a:pPr marL="12700" indent="-12700"/>
            <a:endParaRPr lang="en-US" dirty="0"/>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479191" y="572475"/>
            <a:ext cx="2670642" cy="3253943"/>
          </a:xfrm>
        </p:spPr>
        <p:txBody>
          <a:bodyPr>
            <a:normAutofit/>
          </a:bodyPr>
          <a:lstStyle/>
          <a:p>
            <a:r>
              <a:rPr lang="en-US" dirty="0">
                <a:solidFill>
                  <a:schemeClr val="bg1"/>
                </a:solidFill>
              </a:rPr>
              <a:t>Back from the brink?</a:t>
            </a:r>
          </a:p>
          <a:p>
            <a:endParaRPr lang="en-US" dirty="0">
              <a:solidFill>
                <a:schemeClr val="bg1"/>
              </a:solidFill>
            </a:endParaRPr>
          </a:p>
          <a:p>
            <a:r>
              <a:rPr lang="en-US" dirty="0">
                <a:solidFill>
                  <a:srgbClr val="EDA13E"/>
                </a:solidFill>
              </a:rPr>
              <a:t>The story of Evernote</a:t>
            </a:r>
          </a:p>
          <a:p>
            <a:endParaRPr lang="en-US" dirty="0"/>
          </a:p>
          <a:p>
            <a:endParaRPr lang="en-US" dirty="0"/>
          </a:p>
        </p:txBody>
      </p:sp>
      <p:pic>
        <p:nvPicPr>
          <p:cNvPr id="5" name="Picture 4">
            <a:extLst>
              <a:ext uri="{FF2B5EF4-FFF2-40B4-BE49-F238E27FC236}">
                <a16:creationId xmlns:a16="http://schemas.microsoft.com/office/drawing/2014/main" id="{DCAF31DA-A21E-1210-BD65-1EA75D691421}"/>
              </a:ext>
            </a:extLst>
          </p:cNvPr>
          <p:cNvPicPr>
            <a:picLocks noChangeAspect="1"/>
          </p:cNvPicPr>
          <p:nvPr/>
        </p:nvPicPr>
        <p:blipFill>
          <a:blip r:embed="rId3"/>
          <a:stretch>
            <a:fillRect/>
          </a:stretch>
        </p:blipFill>
        <p:spPr>
          <a:xfrm>
            <a:off x="-28574" y="4487228"/>
            <a:ext cx="3747874" cy="1137487"/>
          </a:xfrm>
          <a:prstGeom prst="rect">
            <a:avLst/>
          </a:prstGeom>
        </p:spPr>
      </p:pic>
    </p:spTree>
    <p:extLst>
      <p:ext uri="{BB962C8B-B14F-4D97-AF65-F5344CB8AC3E}">
        <p14:creationId xmlns:p14="http://schemas.microsoft.com/office/powerpoint/2010/main" val="1772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04</a:t>
            </a:r>
            <a:r>
              <a:rPr lang="en-US" dirty="0">
                <a:solidFill>
                  <a:schemeClr val="bg1"/>
                </a:solidFill>
              </a:rPr>
              <a:t> 	 </a:t>
            </a:r>
            <a:r>
              <a:rPr lang="en-IE" dirty="0">
                <a:solidFill>
                  <a:schemeClr val="bg1"/>
                </a:solidFill>
              </a:rPr>
              <a:t>Signs of Relaxation</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7" y="1918123"/>
            <a:ext cx="9831643" cy="4255886"/>
          </a:xfrm>
        </p:spPr>
        <p:txBody>
          <a:bodyPr>
            <a:normAutofit/>
          </a:bodyPr>
          <a:lstStyle/>
          <a:p>
            <a:pPr marL="12700" indent="-12700"/>
            <a:r>
              <a:rPr lang="en-US" dirty="0"/>
              <a:t>If the measures implemented are successful, the first signs of easing are now beginning to appear. </a:t>
            </a:r>
          </a:p>
          <a:p>
            <a:pPr marL="12700" indent="-12700"/>
            <a:r>
              <a:rPr lang="en-US" dirty="0"/>
              <a:t>However, the restructuring must continue to be implemented consistently. </a:t>
            </a:r>
          </a:p>
          <a:p>
            <a:pPr marL="12700" indent="-12700"/>
            <a:r>
              <a:rPr lang="en-US" b="1" dirty="0">
                <a:solidFill>
                  <a:srgbClr val="F16924"/>
                </a:solidFill>
              </a:rPr>
              <a:t>Do not get complacent.</a:t>
            </a:r>
          </a:p>
          <a:p>
            <a:pPr marL="12700" indent="-12700"/>
            <a:endParaRPr lang="en-US" b="1" dirty="0">
              <a:solidFill>
                <a:srgbClr val="F16924"/>
              </a:solidFill>
            </a:endParaRPr>
          </a:p>
          <a:p>
            <a:pPr marL="12700" indent="-12700"/>
            <a:r>
              <a:rPr lang="en-US" b="1" dirty="0">
                <a:solidFill>
                  <a:schemeClr val="bg1"/>
                </a:solidFill>
                <a:highlight>
                  <a:srgbClr val="F16924"/>
                </a:highlight>
              </a:rPr>
              <a:t>READ</a:t>
            </a:r>
            <a:r>
              <a:rPr lang="en-US" b="1" dirty="0">
                <a:solidFill>
                  <a:srgbClr val="F16924"/>
                </a:solidFill>
              </a:rPr>
              <a:t>  </a:t>
            </a:r>
            <a:r>
              <a:rPr lang="en-US" dirty="0"/>
              <a:t>Really interesting article on LINKEDIN  -  </a:t>
            </a:r>
            <a:r>
              <a:rPr lang="en-GB" dirty="0"/>
              <a:t>How Complacency Almost Killed My Business - </a:t>
            </a:r>
            <a:r>
              <a:rPr lang="en-GB" b="1" dirty="0"/>
              <a:t>When you get complacent you put your business at risk. These seven dangers suggest you need to re-evaluate how you run your business.   </a:t>
            </a:r>
            <a:r>
              <a:rPr lang="en-US" b="1" dirty="0">
                <a:solidFill>
                  <a:srgbClr val="F16924"/>
                </a:solidFill>
              </a:rPr>
              <a:t>https://www.linkedin.com/pulse/how-complacency-almost-killed-my-business-hassan-younes/?articleId=6541136148297846784</a:t>
            </a:r>
          </a:p>
        </p:txBody>
      </p:sp>
      <p:grpSp>
        <p:nvGrpSpPr>
          <p:cNvPr id="2" name="Group 1">
            <a:extLst>
              <a:ext uri="{FF2B5EF4-FFF2-40B4-BE49-F238E27FC236}">
                <a16:creationId xmlns:a16="http://schemas.microsoft.com/office/drawing/2014/main" id="{6560FC22-DF33-2D88-FAD5-D0E11B378B20}"/>
              </a:ext>
            </a:extLst>
          </p:cNvPr>
          <p:cNvGrpSpPr/>
          <p:nvPr/>
        </p:nvGrpSpPr>
        <p:grpSpPr>
          <a:xfrm>
            <a:off x="466113" y="1918123"/>
            <a:ext cx="1086135" cy="968195"/>
            <a:chOff x="4422991" y="1951890"/>
            <a:chExt cx="1086135" cy="968195"/>
          </a:xfrm>
          <a:solidFill>
            <a:srgbClr val="595959"/>
          </a:solidFill>
        </p:grpSpPr>
        <p:sp>
          <p:nvSpPr>
            <p:cNvPr id="3" name="Freeform 2">
              <a:extLst>
                <a:ext uri="{FF2B5EF4-FFF2-40B4-BE49-F238E27FC236}">
                  <a16:creationId xmlns:a16="http://schemas.microsoft.com/office/drawing/2014/main" id="{A2AA5479-47BC-FB75-A2CD-308581D51E9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0EBD1E5F-2948-155A-3B57-661A30F685A7}"/>
                </a:ext>
              </a:extLst>
            </p:cNvPr>
            <p:cNvGrpSpPr/>
            <p:nvPr/>
          </p:nvGrpSpPr>
          <p:grpSpPr>
            <a:xfrm>
              <a:off x="4738409" y="2001259"/>
              <a:ext cx="466270" cy="416900"/>
              <a:chOff x="4738409" y="2001259"/>
              <a:chExt cx="466270" cy="416900"/>
            </a:xfrm>
            <a:grpFill/>
          </p:grpSpPr>
          <p:sp>
            <p:nvSpPr>
              <p:cNvPr id="8" name="Freeform 7">
                <a:extLst>
                  <a:ext uri="{FF2B5EF4-FFF2-40B4-BE49-F238E27FC236}">
                    <a16:creationId xmlns:a16="http://schemas.microsoft.com/office/drawing/2014/main" id="{F3840086-72FE-5068-B7E9-CD5561D6C574}"/>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16924"/>
              </a:solid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70DD39B-BC97-4983-83B0-4AC23E118E67}"/>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16924"/>
              </a:solid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08478D-C114-ECC8-CEA1-EFF47A71C070}"/>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16924"/>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6070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05</a:t>
            </a:r>
            <a:r>
              <a:rPr lang="en-US" dirty="0">
                <a:solidFill>
                  <a:schemeClr val="bg1"/>
                </a:solidFill>
              </a:rPr>
              <a:t> 	 </a:t>
            </a:r>
            <a:r>
              <a:rPr lang="en-IE" dirty="0">
                <a:solidFill>
                  <a:schemeClr val="bg1"/>
                </a:solidFill>
              </a:rPr>
              <a:t>Learning and Resilience </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9377743" cy="4255886"/>
          </a:xfrm>
        </p:spPr>
        <p:txBody>
          <a:bodyPr>
            <a:normAutofit/>
          </a:bodyPr>
          <a:lstStyle/>
          <a:p>
            <a:pPr marL="12700" indent="-12700" algn="just"/>
            <a:r>
              <a:rPr lang="en-GB" dirty="0">
                <a:latin typeface="Calibri" panose="020F0502020204030204" pitchFamily="34" charset="0"/>
                <a:ea typeface="Lato Light" panose="020F0502020204030203" pitchFamily="34" charset="0"/>
                <a:cs typeface="Calibri" panose="020F0502020204030204" pitchFamily="34" charset="0"/>
              </a:rPr>
              <a:t>If the crisis is successfully overcome, the right learning must be drawn. If this is successful, it can lead to sustainable crisis resilience.</a:t>
            </a:r>
          </a:p>
        </p:txBody>
      </p:sp>
      <p:sp>
        <p:nvSpPr>
          <p:cNvPr id="2" name="TextBox 1">
            <a:extLst>
              <a:ext uri="{FF2B5EF4-FFF2-40B4-BE49-F238E27FC236}">
                <a16:creationId xmlns:a16="http://schemas.microsoft.com/office/drawing/2014/main" id="{5F287E9B-0697-9CFF-5766-567DB12E05B5}"/>
              </a:ext>
            </a:extLst>
          </p:cNvPr>
          <p:cNvSpPr txBox="1"/>
          <p:nvPr/>
        </p:nvSpPr>
        <p:spPr>
          <a:xfrm>
            <a:off x="2225677" y="3188929"/>
            <a:ext cx="8957141" cy="2554545"/>
          </a:xfrm>
          <a:prstGeom prst="rect">
            <a:avLst/>
          </a:prstGeom>
          <a:solidFill>
            <a:srgbClr val="F16924"/>
          </a:solidFill>
        </p:spPr>
        <p:txBody>
          <a:bodyPr wrap="square" anchor="ctr">
            <a:spAutoFit/>
          </a:bodyPr>
          <a:lstStyle/>
          <a:p>
            <a:pPr algn="ctr"/>
            <a:endParaRPr lang="en-GB" sz="2000" i="1" dirty="0">
              <a:solidFill>
                <a:schemeClr val="bg1"/>
              </a:solidFill>
              <a:latin typeface="Calibri" panose="020F0502020204030204" pitchFamily="34" charset="0"/>
              <a:cs typeface="Calibri" panose="020F0502020204030204" pitchFamily="34" charset="0"/>
            </a:endParaRPr>
          </a:p>
          <a:p>
            <a:pPr algn="ctr"/>
            <a:r>
              <a:rPr lang="en-GB" sz="2000" i="1" dirty="0">
                <a:solidFill>
                  <a:schemeClr val="bg1"/>
                </a:solidFill>
                <a:latin typeface="Calibri" panose="020F0502020204030204" pitchFamily="34" charset="0"/>
                <a:cs typeface="Calibri" panose="020F0502020204030204" pitchFamily="34" charset="0"/>
              </a:rPr>
              <a:t>“I’m convinced that about half of what separates the successful entrepreneurs from the non-successful ones is pure perseverance. It is so hard and you pour so much of your life into this thing, there are such rough moments in time that most people give up. And I don't blame them, it's really tough.” </a:t>
            </a:r>
          </a:p>
          <a:p>
            <a:pPr algn="ctr"/>
            <a:endParaRPr lang="en-GB" sz="2000" i="1" dirty="0">
              <a:solidFill>
                <a:schemeClr val="bg1"/>
              </a:solidFill>
              <a:latin typeface="Calibri" panose="020F0502020204030204" pitchFamily="34" charset="0"/>
              <a:cs typeface="Calibri" panose="020F0502020204030204" pitchFamily="34" charset="0"/>
            </a:endParaRPr>
          </a:p>
          <a:p>
            <a:pPr algn="ctr"/>
            <a:r>
              <a:rPr lang="en-GB" sz="2000" b="1" dirty="0">
                <a:solidFill>
                  <a:schemeClr val="bg1"/>
                </a:solidFill>
                <a:latin typeface="Calibri" panose="020F0502020204030204" pitchFamily="34" charset="0"/>
                <a:cs typeface="Calibri" panose="020F0502020204030204" pitchFamily="34" charset="0"/>
              </a:rPr>
              <a:t>Steve Jobs, Apple co-founder</a:t>
            </a:r>
          </a:p>
          <a:p>
            <a:pPr algn="ctr"/>
            <a:endParaRPr lang="en-GB" sz="2000" b="1" dirty="0">
              <a:solidFill>
                <a:schemeClr val="bg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4854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2D945-AFAD-627A-86C7-4D5226FF17F1}"/>
              </a:ext>
            </a:extLst>
          </p:cNvPr>
          <p:cNvSpPr>
            <a:spLocks noGrp="1"/>
          </p:cNvSpPr>
          <p:nvPr>
            <p:ph type="body" sz="quarter" idx="18"/>
          </p:nvPr>
        </p:nvSpPr>
        <p:spPr>
          <a:xfrm>
            <a:off x="734715" y="2096085"/>
            <a:ext cx="5666086" cy="3528629"/>
          </a:xfrm>
        </p:spPr>
        <p:txBody>
          <a:bodyPr/>
          <a:lstStyle/>
          <a:p>
            <a:pPr marL="12700" indent="-12700"/>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dirty="0" err="1">
                <a:latin typeface="Calibri" panose="020F0502020204030204" pitchFamily="34" charset="0"/>
                <a:ea typeface="Calibri" panose="020F0502020204030204" pitchFamily="34" charset="0"/>
                <a:cs typeface="Times New Roman" panose="02020603050405020304" pitchFamily="18" charset="0"/>
              </a:rPr>
              <a:t>SECure</a:t>
            </a:r>
            <a:r>
              <a:rPr lang="en-US" dirty="0">
                <a:latin typeface="Calibri" panose="020F0502020204030204" pitchFamily="34" charset="0"/>
                <a:ea typeface="Calibri" panose="020F0502020204030204" pitchFamily="34" charset="0"/>
                <a:cs typeface="Times New Roman" panose="02020603050405020304" pitchFamily="18" charset="0"/>
              </a:rPr>
              <a:t> CURRICULUM AND VET TRAINING PACKAGE is the first holistic VET approach to address early crisis detection and resolution based on a framework specifically developed for SMEs. It does this by combining a curricula-based approach, which can be adopted in teaching and training by VET, with a modular approach, which is particularly useful for consultants and for use directly by SMEs and founders.</a:t>
            </a:r>
            <a:endParaRPr lang="en-IE"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734713" y="642972"/>
            <a:ext cx="7241669" cy="1453114"/>
          </a:xfrm>
        </p:spPr>
        <p:txBody>
          <a:bodyPr>
            <a:normAutofit/>
          </a:bodyPr>
          <a:lstStyle/>
          <a:p>
            <a:r>
              <a:rPr lang="en-US" dirty="0"/>
              <a:t>Why is our SECure </a:t>
            </a:r>
            <a:r>
              <a:rPr lang="en-US" b="1" dirty="0">
                <a:effectLst/>
                <a:latin typeface="Calibri" panose="020F0502020204030204" pitchFamily="34" charset="0"/>
                <a:ea typeface="Calibri" panose="020F0502020204030204" pitchFamily="34" charset="0"/>
                <a:cs typeface="Times New Roman" panose="02020603050405020304" pitchFamily="18" charset="0"/>
              </a:rPr>
              <a:t>CURRICULUM and VET TRAINING PACKAGE</a:t>
            </a:r>
            <a:r>
              <a:rPr lang="en-US" b="1" dirty="0"/>
              <a:t> </a:t>
            </a:r>
            <a:r>
              <a:rPr lang="en-US" dirty="0"/>
              <a:t>special ?</a:t>
            </a:r>
          </a:p>
        </p:txBody>
      </p:sp>
      <p:pic>
        <p:nvPicPr>
          <p:cNvPr id="5" name="Picture 4" descr="Icon&#10;&#10;Description automatically generated">
            <a:extLst>
              <a:ext uri="{FF2B5EF4-FFF2-40B4-BE49-F238E27FC236}">
                <a16:creationId xmlns:a16="http://schemas.microsoft.com/office/drawing/2014/main" id="{4E8A0052-0A55-522A-2BB0-59E9948A0E76}"/>
              </a:ext>
            </a:extLst>
          </p:cNvPr>
          <p:cNvPicPr/>
          <p:nvPr/>
        </p:nvPicPr>
        <p:blipFill rotWithShape="1">
          <a:blip r:embed="rId2" cstate="screen">
            <a:extLst>
              <a:ext uri="{28A0092B-C50C-407E-A947-70E740481C1C}">
                <a14:useLocalDpi xmlns:a14="http://schemas.microsoft.com/office/drawing/2010/main"/>
              </a:ext>
            </a:extLst>
          </a:blip>
          <a:srcRect l="6291" t="4502" r="13258" b="10881"/>
          <a:stretch/>
        </p:blipFill>
        <p:spPr>
          <a:xfrm>
            <a:off x="6484950" y="211015"/>
            <a:ext cx="6035215" cy="5830859"/>
          </a:xfrm>
          <a:prstGeom prst="rect">
            <a:avLst/>
          </a:prstGeom>
        </p:spPr>
      </p:pic>
      <p:sp>
        <p:nvSpPr>
          <p:cNvPr id="6" name="Rectangle 5">
            <a:extLst>
              <a:ext uri="{FF2B5EF4-FFF2-40B4-BE49-F238E27FC236}">
                <a16:creationId xmlns:a16="http://schemas.microsoft.com/office/drawing/2014/main" id="{82F49A78-CA2B-C594-04DF-F1CD4FF555A2}"/>
              </a:ext>
            </a:extLst>
          </p:cNvPr>
          <p:cNvSpPr/>
          <p:nvPr/>
        </p:nvSpPr>
        <p:spPr>
          <a:xfrm>
            <a:off x="818862" y="183269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Box 6">
            <a:extLst>
              <a:ext uri="{FF2B5EF4-FFF2-40B4-BE49-F238E27FC236}">
                <a16:creationId xmlns:a16="http://schemas.microsoft.com/office/drawing/2014/main" id="{C9EEC6F1-F743-DD8E-CDA1-31EEF2B94173}"/>
              </a:ext>
            </a:extLst>
          </p:cNvPr>
          <p:cNvSpPr txBox="1"/>
          <p:nvPr/>
        </p:nvSpPr>
        <p:spPr>
          <a:xfrm>
            <a:off x="478544" y="5953418"/>
            <a:ext cx="11600042" cy="523220"/>
          </a:xfrm>
          <a:prstGeom prst="rect">
            <a:avLst/>
          </a:prstGeom>
          <a:noFill/>
        </p:spPr>
        <p:txBody>
          <a:bodyPr wrap="square">
            <a:spAutoFit/>
          </a:bodyPr>
          <a:lstStyle/>
          <a:p>
            <a:r>
              <a:rPr lang="en-GB" sz="1400" dirty="0">
                <a:solidFill>
                  <a:srgbClr val="595959"/>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IE" sz="1400" dirty="0">
              <a:solidFill>
                <a:srgbClr val="595959"/>
              </a:solidFill>
            </a:endParaRPr>
          </a:p>
        </p:txBody>
      </p:sp>
      <p:pic>
        <p:nvPicPr>
          <p:cNvPr id="8" name="Picture 7">
            <a:extLst>
              <a:ext uri="{FF2B5EF4-FFF2-40B4-BE49-F238E27FC236}">
                <a16:creationId xmlns:a16="http://schemas.microsoft.com/office/drawing/2014/main" id="{EA895E61-E0A0-D3A1-E6A8-E9F53A601598}"/>
              </a:ext>
            </a:extLst>
          </p:cNvPr>
          <p:cNvPicPr>
            <a:picLocks noChangeAspect="1"/>
          </p:cNvPicPr>
          <p:nvPr/>
        </p:nvPicPr>
        <p:blipFill>
          <a:blip r:embed="rId3"/>
          <a:stretch>
            <a:fillRect/>
          </a:stretch>
        </p:blipFill>
        <p:spPr>
          <a:xfrm>
            <a:off x="7836195" y="2213491"/>
            <a:ext cx="4171507" cy="3575575"/>
          </a:xfrm>
          <a:prstGeom prst="rect">
            <a:avLst/>
          </a:prstGeom>
        </p:spPr>
      </p:pic>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05</a:t>
            </a:r>
            <a:r>
              <a:rPr lang="en-US" dirty="0">
                <a:solidFill>
                  <a:schemeClr val="bg1"/>
                </a:solidFill>
              </a:rPr>
              <a:t> 	 </a:t>
            </a:r>
            <a:r>
              <a:rPr lang="en-IE" dirty="0">
                <a:solidFill>
                  <a:schemeClr val="bg1"/>
                </a:solidFill>
              </a:rPr>
              <a:t>Learning and Resilience </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316725" y="1828977"/>
            <a:ext cx="9377743" cy="4503942"/>
          </a:xfrm>
        </p:spPr>
        <p:txBody>
          <a:bodyPr>
            <a:normAutofit fontScale="92500" lnSpcReduction="10000"/>
          </a:bodyPr>
          <a:lstStyle/>
          <a:p>
            <a:pPr marL="12700" indent="-12700" algn="just">
              <a:lnSpc>
                <a:spcPct val="110000"/>
              </a:lnSpc>
            </a:pPr>
            <a:r>
              <a:rPr lang="en-GB" b="0" i="0" dirty="0">
                <a:effectLst/>
                <a:latin typeface="Finlandica"/>
              </a:rPr>
              <a:t>The COVID-19 crisis has awakened many to realize the importance of resilience in a company’s operations – and it for sure will not be the last crisis we face. Resilience is something that should be built before the crisis – not during it. Resilience can be defined as the capacity of a system, be it an organization, an individual or an economy, to deal with change and continue to develop. Resilience is not an inherent feature but must be planned and built systematically – and adopted into companies’ everyday activities. Planning and preparing plays the crucial part: building different scenarios, build flexibility and trust. When resilience is built into a system, unexpected changes will not cause a tragedy but rather new opportunities.</a:t>
            </a:r>
          </a:p>
          <a:p>
            <a:pPr marL="12700" indent="-12700" algn="just">
              <a:lnSpc>
                <a:spcPct val="110000"/>
              </a:lnSpc>
            </a:pPr>
            <a:r>
              <a:rPr lang="en-US" b="1" dirty="0">
                <a:solidFill>
                  <a:schemeClr val="bg1"/>
                </a:solidFill>
                <a:highlight>
                  <a:srgbClr val="F16924"/>
                </a:highlight>
              </a:rPr>
              <a:t>READ</a:t>
            </a:r>
            <a:r>
              <a:rPr lang="en-GB" dirty="0">
                <a:solidFill>
                  <a:srgbClr val="191919"/>
                </a:solidFill>
                <a:highlight>
                  <a:srgbClr val="F16924"/>
                </a:highlight>
                <a:latin typeface="Finlandica"/>
              </a:rPr>
              <a:t> </a:t>
            </a:r>
            <a:r>
              <a:rPr lang="en-GB" dirty="0">
                <a:solidFill>
                  <a:srgbClr val="191919"/>
                </a:solidFill>
                <a:latin typeface="Finlandica"/>
              </a:rPr>
              <a:t> </a:t>
            </a:r>
            <a:r>
              <a:rPr lang="en-GB" dirty="0">
                <a:latin typeface="Finlandica"/>
              </a:rPr>
              <a:t>Spotlight on resilience in Finnish manufacturing companies </a:t>
            </a:r>
            <a:r>
              <a:rPr lang="en-GB" dirty="0">
                <a:solidFill>
                  <a:srgbClr val="B41F7A"/>
                </a:solidFill>
                <a:hlinkClick r:id="rId3">
                  <a:extLst>
                    <a:ext uri="{A12FA001-AC4F-418D-AE19-62706E023703}">
                      <ahyp:hlinkClr xmlns:ahyp="http://schemas.microsoft.com/office/drawing/2018/hyperlinkcolor" val="tx"/>
                    </a:ext>
                  </a:extLst>
                </a:hlinkClick>
              </a:rPr>
              <a:t>Sustainable is resilient – how to prepare for crisis and grow sustainably? - Business Finland</a:t>
            </a:r>
            <a:endParaRPr lang="en-GB" dirty="0">
              <a:solidFill>
                <a:srgbClr val="B41F7A"/>
              </a:solidFill>
              <a:latin typeface="Calibri" panose="020F0502020204030204" pitchFamily="34" charset="0"/>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5122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572475"/>
            <a:ext cx="3291071" cy="4658741"/>
          </a:xfrm>
        </p:spPr>
        <p:txBody>
          <a:bodyPr>
            <a:normAutofit/>
          </a:bodyPr>
          <a:lstStyle/>
          <a:p>
            <a:endParaRPr lang="en-US" dirty="0"/>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57339" y="352399"/>
            <a:ext cx="821598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GB" sz="2400" dirty="0">
                <a:solidFill>
                  <a:srgbClr val="595959"/>
                </a:solidFill>
                <a:latin typeface="Nuacht Serif Text"/>
              </a:rPr>
              <a:t>The hospitality industry is regarded as one of the most affected by the consequences of COVID-19 pandemic, with palpable anxiety about its ability to recover from this dramatic situation. Hospitality businesses demonstrated low or insufficient financial resources to withstand enforced closure after closure. </a:t>
            </a:r>
          </a:p>
          <a:p>
            <a:pPr algn="l"/>
            <a:endParaRPr lang="en-GB" sz="2400" b="0" i="0" dirty="0">
              <a:solidFill>
                <a:srgbClr val="595959"/>
              </a:solidFill>
              <a:effectLst/>
              <a:latin typeface="Nuacht Serif Text"/>
            </a:endParaRPr>
          </a:p>
          <a:p>
            <a:pPr algn="l"/>
            <a:r>
              <a:rPr lang="en-GB" sz="2400" b="0" i="0" dirty="0">
                <a:solidFill>
                  <a:srgbClr val="595959"/>
                </a:solidFill>
                <a:effectLst/>
                <a:latin typeface="Nuacht Serif Text"/>
              </a:rPr>
              <a:t>For </a:t>
            </a:r>
            <a:r>
              <a:rPr lang="en-GB" sz="2400" b="1" i="0" dirty="0">
                <a:solidFill>
                  <a:srgbClr val="595959"/>
                </a:solidFill>
                <a:effectLst/>
                <a:latin typeface="Nuacht Serif Text"/>
                <a:hlinkClick r:id="rId2"/>
              </a:rPr>
              <a:t>Belle’s Kitchen </a:t>
            </a:r>
            <a:r>
              <a:rPr lang="en-GB" sz="2400" b="1" i="0" dirty="0" err="1">
                <a:solidFill>
                  <a:srgbClr val="595959"/>
                </a:solidFill>
                <a:effectLst/>
                <a:latin typeface="Nuacht Serif Text"/>
                <a:hlinkClick r:id="rId2"/>
              </a:rPr>
              <a:t>Rathmullan</a:t>
            </a:r>
            <a:r>
              <a:rPr lang="en-GB" sz="2400" b="1" i="0" dirty="0">
                <a:solidFill>
                  <a:srgbClr val="595959"/>
                </a:solidFill>
                <a:effectLst/>
                <a:latin typeface="Nuacht Serif Text"/>
                <a:hlinkClick r:id="rId2"/>
              </a:rPr>
              <a:t>, Co Donegal</a:t>
            </a:r>
            <a:r>
              <a:rPr lang="en-GB" sz="2400" b="1" i="0" dirty="0">
                <a:solidFill>
                  <a:srgbClr val="595959"/>
                </a:solidFill>
                <a:effectLst/>
                <a:latin typeface="Nuacht Serif Text"/>
              </a:rPr>
              <a:t>, Ireland, resilience has been key to business survival and reinvention. </a:t>
            </a:r>
            <a:r>
              <a:rPr lang="en-GB" sz="2400" i="0" dirty="0">
                <a:solidFill>
                  <a:srgbClr val="595959"/>
                </a:solidFill>
                <a:effectLst/>
                <a:latin typeface="Nuacht Serif Text"/>
              </a:rPr>
              <a:t>Opened in 2004, Belle’s Kitchen is a family owned restaurant located in a rural tourism area. It has </a:t>
            </a:r>
            <a:r>
              <a:rPr lang="en-GB" sz="2400" dirty="0">
                <a:solidFill>
                  <a:srgbClr val="595959"/>
                </a:solidFill>
                <a:latin typeface="Nuacht Serif Text"/>
              </a:rPr>
              <a:t>faced </a:t>
            </a:r>
            <a:r>
              <a:rPr lang="en-GB" sz="2400" i="0" dirty="0">
                <a:solidFill>
                  <a:srgbClr val="595959"/>
                </a:solidFill>
                <a:effectLst/>
                <a:latin typeface="Nuacht Serif Text"/>
              </a:rPr>
              <a:t>many challenges over the years including the 2008 global </a:t>
            </a:r>
            <a:r>
              <a:rPr lang="en-GB" sz="2400" dirty="0">
                <a:solidFill>
                  <a:srgbClr val="595959"/>
                </a:solidFill>
                <a:latin typeface="Nuacht Serif Text"/>
              </a:rPr>
              <a:t>r</a:t>
            </a:r>
            <a:r>
              <a:rPr lang="en-GB" sz="2400" i="0" dirty="0">
                <a:solidFill>
                  <a:srgbClr val="595959"/>
                </a:solidFill>
                <a:effectLst/>
                <a:latin typeface="Nuacht Serif Text"/>
              </a:rPr>
              <a:t>ecession and more recently the COVID-19 pandemic.</a:t>
            </a:r>
          </a:p>
          <a:p>
            <a:pPr algn="l"/>
            <a:endParaRPr lang="en-GB" sz="2400" i="0" dirty="0">
              <a:solidFill>
                <a:srgbClr val="595959"/>
              </a:solidFill>
              <a:effectLst/>
              <a:latin typeface="Nuacht Serif Text"/>
            </a:endParaRPr>
          </a:p>
          <a:p>
            <a:pPr algn="l"/>
            <a:r>
              <a:rPr lang="en-GB" sz="2400" i="0" dirty="0">
                <a:solidFill>
                  <a:srgbClr val="595959"/>
                </a:solidFill>
                <a:effectLst/>
                <a:latin typeface="Nuacht Serif Text"/>
              </a:rPr>
              <a:t> Prior to the COVID-19 pandemic, Belle’s Kitchen operated 7 days a week with staff and management working long hours, with  high overheads of wages, fuel and supply costs. </a:t>
            </a: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2138" name="Picture 2137" descr="Text, letter&#10;&#10;Description automatically generated">
            <a:extLst>
              <a:ext uri="{FF2B5EF4-FFF2-40B4-BE49-F238E27FC236}">
                <a16:creationId xmlns:a16="http://schemas.microsoft.com/office/drawing/2014/main" id="{39E6D030-A7B1-936F-3FDE-D3222148345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r="5468"/>
          <a:stretch/>
        </p:blipFill>
        <p:spPr bwMode="auto">
          <a:xfrm>
            <a:off x="277946" y="2616904"/>
            <a:ext cx="3094566" cy="1472635"/>
          </a:xfrm>
          <a:prstGeom prst="rect">
            <a:avLst/>
          </a:prstGeom>
          <a:ln>
            <a:noFill/>
          </a:ln>
          <a:extLst>
            <a:ext uri="{53640926-AAD7-44D8-BBD7-CCE9431645EC}">
              <a14:shadowObscured xmlns:a14="http://schemas.microsoft.com/office/drawing/2010/main"/>
            </a:ext>
          </a:extLst>
        </p:spPr>
      </p:pic>
      <p:pic>
        <p:nvPicPr>
          <p:cNvPr id="2140" name="Picture 2139" descr="Hand sanitizer and masks">
            <a:extLst>
              <a:ext uri="{FF2B5EF4-FFF2-40B4-BE49-F238E27FC236}">
                <a16:creationId xmlns:a16="http://schemas.microsoft.com/office/drawing/2014/main" id="{022AB700-463B-6876-512F-20597248C0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3650459" cy="2434850"/>
          </a:xfrm>
          <a:prstGeom prst="rect">
            <a:avLst/>
          </a:prstGeom>
        </p:spPr>
      </p:pic>
      <p:sp>
        <p:nvSpPr>
          <p:cNvPr id="2142" name="TextBox 2141">
            <a:extLst>
              <a:ext uri="{FF2B5EF4-FFF2-40B4-BE49-F238E27FC236}">
                <a16:creationId xmlns:a16="http://schemas.microsoft.com/office/drawing/2014/main" id="{89D35896-218D-8727-ABBB-3486C509BBC9}"/>
              </a:ext>
            </a:extLst>
          </p:cNvPr>
          <p:cNvSpPr txBox="1"/>
          <p:nvPr/>
        </p:nvSpPr>
        <p:spPr>
          <a:xfrm>
            <a:off x="228313" y="4584885"/>
            <a:ext cx="3291071" cy="830997"/>
          </a:xfrm>
          <a:prstGeom prst="rect">
            <a:avLst/>
          </a:prstGeom>
          <a:noFill/>
        </p:spPr>
        <p:txBody>
          <a:bodyPr wrap="square">
            <a:spAutoFit/>
          </a:bodyPr>
          <a:lstStyle/>
          <a:p>
            <a:r>
              <a:rPr lang="en-US" sz="2400" b="1" dirty="0">
                <a:solidFill>
                  <a:schemeClr val="bg1"/>
                </a:solidFill>
              </a:rPr>
              <a:t>This is what resilience looks like …..</a:t>
            </a:r>
          </a:p>
        </p:txBody>
      </p:sp>
    </p:spTree>
    <p:extLst>
      <p:ext uri="{BB962C8B-B14F-4D97-AF65-F5344CB8AC3E}">
        <p14:creationId xmlns:p14="http://schemas.microsoft.com/office/powerpoint/2010/main" val="14064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1099629"/>
            <a:ext cx="3291071" cy="4658741"/>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sz="2600" b="1" dirty="0">
                <a:solidFill>
                  <a:schemeClr val="bg1"/>
                </a:solidFill>
              </a:rPr>
              <a:t>This is what resilience looks like …..</a:t>
            </a:r>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2138" name="Picture 2137" descr="Text, letter&#10;&#10;Description automatically generated">
            <a:extLst>
              <a:ext uri="{FF2B5EF4-FFF2-40B4-BE49-F238E27FC236}">
                <a16:creationId xmlns:a16="http://schemas.microsoft.com/office/drawing/2014/main" id="{39E6D030-A7B1-936F-3FDE-D3222148345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r="5468"/>
          <a:stretch/>
        </p:blipFill>
        <p:spPr bwMode="auto">
          <a:xfrm>
            <a:off x="277946" y="2616904"/>
            <a:ext cx="3094566" cy="1472635"/>
          </a:xfrm>
          <a:prstGeom prst="rect">
            <a:avLst/>
          </a:prstGeom>
          <a:ln>
            <a:noFill/>
          </a:ln>
          <a:extLst>
            <a:ext uri="{53640926-AAD7-44D8-BBD7-CCE9431645EC}">
              <a14:shadowObscured xmlns:a14="http://schemas.microsoft.com/office/drawing/2010/main"/>
            </a:ext>
          </a:extLst>
        </p:spPr>
      </p:pic>
      <p:pic>
        <p:nvPicPr>
          <p:cNvPr id="2140" name="Picture 2139" descr="Hand sanitizer and masks">
            <a:extLst>
              <a:ext uri="{FF2B5EF4-FFF2-40B4-BE49-F238E27FC236}">
                <a16:creationId xmlns:a16="http://schemas.microsoft.com/office/drawing/2014/main" id="{022AB700-463B-6876-512F-20597248C0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3650459" cy="2434850"/>
          </a:xfrm>
          <a:prstGeom prst="rect">
            <a:avLst/>
          </a:prstGeom>
        </p:spPr>
      </p:pic>
      <p:sp>
        <p:nvSpPr>
          <p:cNvPr id="5" name="TextBox 4">
            <a:extLst>
              <a:ext uri="{FF2B5EF4-FFF2-40B4-BE49-F238E27FC236}">
                <a16:creationId xmlns:a16="http://schemas.microsoft.com/office/drawing/2014/main" id="{E791BC06-F5C9-F957-7DDD-52038BFE17FB}"/>
              </a:ext>
            </a:extLst>
          </p:cNvPr>
          <p:cNvSpPr txBox="1"/>
          <p:nvPr/>
        </p:nvSpPr>
        <p:spPr>
          <a:xfrm>
            <a:off x="4080243" y="452183"/>
            <a:ext cx="7626203" cy="6124754"/>
          </a:xfrm>
          <a:prstGeom prst="rect">
            <a:avLst/>
          </a:prstGeom>
          <a:noFill/>
        </p:spPr>
        <p:txBody>
          <a:bodyPr wrap="square">
            <a:spAutoFit/>
          </a:bodyPr>
          <a:lstStyle/>
          <a:p>
            <a:r>
              <a:rPr lang="en-IE" sz="2200" dirty="0">
                <a:solidFill>
                  <a:srgbClr val="595959"/>
                </a:solidFill>
                <a:effectLst/>
                <a:latin typeface="Calibri" panose="020F0502020204030204" pitchFamily="34" charset="0"/>
                <a:ea typeface="Calibri" panose="020F0502020204030204" pitchFamily="34" charset="0"/>
              </a:rPr>
              <a:t>Belle’s Kitchen used the COVID-19 lockdown as an opportunity to take a step back and re-evaluate their business model and way of operating. It was decided to develop a new and smarter business model which would allow for a better work-life balance.</a:t>
            </a:r>
          </a:p>
          <a:p>
            <a:endParaRPr lang="en-IE" sz="2200" dirty="0">
              <a:solidFill>
                <a:srgbClr val="595959"/>
              </a:solidFill>
              <a:latin typeface="Calibri" panose="020F0502020204030204" pitchFamily="34" charset="0"/>
            </a:endParaRPr>
          </a:p>
          <a:p>
            <a:r>
              <a:rPr lang="en-US" sz="2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Importantly, Belle’s Kitchen had to find a way to continue to operate their business during a lockdown. </a:t>
            </a:r>
            <a:r>
              <a:rPr lang="en-GB" sz="2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Ronnie Blake, the owner and head chef, also identified a new opportunity based on the discovery that Co. Donegal, is one of the largest consumers of sweets, cakes and pastries in Ireland!  In order to service this market, Ronnie took the opportunity provided by lockdown to hone his baking skills. Belle’s Kitchen soon developed a reputation for producing wonderful sourdough breads and pastries which they now sell in their newly opened bakery) as well as acting as a supplier of these bakes to other businesses in Donegal. </a:t>
            </a:r>
            <a:r>
              <a:rPr lang="en-US" sz="22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They also started a takeaway service which they now  continue to provide this service alongside their sit-in service. </a:t>
            </a:r>
            <a:endParaRPr lang="en-IE" sz="2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402072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1099629"/>
            <a:ext cx="3291071" cy="4658741"/>
          </a:xfrm>
        </p:spPr>
        <p:txBody>
          <a:bodyPr>
            <a:normAutofit/>
          </a:bodyPr>
          <a:lstStyle/>
          <a:p>
            <a:r>
              <a:rPr lang="en-US" sz="2600" b="1" dirty="0">
                <a:solidFill>
                  <a:schemeClr val="bg1"/>
                </a:solidFill>
              </a:rPr>
              <a:t>Resilience is also needed when the business is insolvent. Is recovery an option? </a:t>
            </a:r>
          </a:p>
          <a:p>
            <a:endParaRPr lang="en-US" sz="2600" b="1" dirty="0">
              <a:solidFill>
                <a:schemeClr val="bg1"/>
              </a:solidFill>
            </a:endParaRPr>
          </a:p>
          <a:p>
            <a:r>
              <a:rPr lang="en-US" sz="2600" b="1" dirty="0">
                <a:solidFill>
                  <a:schemeClr val="bg1"/>
                </a:solidFill>
              </a:rPr>
              <a:t>For PESCANOVA it was.</a:t>
            </a:r>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5" name="TextBox 4">
            <a:extLst>
              <a:ext uri="{FF2B5EF4-FFF2-40B4-BE49-F238E27FC236}">
                <a16:creationId xmlns:a16="http://schemas.microsoft.com/office/drawing/2014/main" id="{E791BC06-F5C9-F957-7DDD-52038BFE17FB}"/>
              </a:ext>
            </a:extLst>
          </p:cNvPr>
          <p:cNvSpPr txBox="1"/>
          <p:nvPr/>
        </p:nvSpPr>
        <p:spPr>
          <a:xfrm>
            <a:off x="3875403" y="16248"/>
            <a:ext cx="7626203" cy="6832640"/>
          </a:xfrm>
          <a:prstGeom prst="rect">
            <a:avLst/>
          </a:prstGeom>
          <a:noFill/>
        </p:spPr>
        <p:txBody>
          <a:bodyPr wrap="square">
            <a:spAutoFit/>
          </a:bodyPr>
          <a:lstStyle/>
          <a:p>
            <a:pPr algn="l"/>
            <a:r>
              <a:rPr lang="en-GB" sz="2200" b="1" i="0" dirty="0">
                <a:solidFill>
                  <a:srgbClr val="262626"/>
                </a:solidFill>
                <a:effectLst/>
              </a:rPr>
              <a:t>COMPANY		</a:t>
            </a:r>
            <a:r>
              <a:rPr lang="en-GB" sz="2200" b="1" i="0" dirty="0" err="1">
                <a:solidFill>
                  <a:srgbClr val="262626"/>
                </a:solidFill>
                <a:effectLst/>
              </a:rPr>
              <a:t>Pescanova</a:t>
            </a:r>
            <a:endParaRPr lang="en-GB" sz="2200" b="1" i="0" dirty="0">
              <a:solidFill>
                <a:srgbClr val="262626"/>
              </a:solidFill>
              <a:effectLst/>
            </a:endParaRPr>
          </a:p>
          <a:p>
            <a:pPr algn="l"/>
            <a:r>
              <a:rPr lang="en-GB" sz="2200" b="1" i="0" dirty="0">
                <a:solidFill>
                  <a:srgbClr val="262626"/>
                </a:solidFill>
                <a:effectLst/>
              </a:rPr>
              <a:t>Challenge: 		Insolvent</a:t>
            </a:r>
          </a:p>
          <a:p>
            <a:pPr algn="l"/>
            <a:r>
              <a:rPr lang="en-GB" sz="2200" b="1" i="0" dirty="0">
                <a:solidFill>
                  <a:srgbClr val="262626"/>
                </a:solidFill>
                <a:effectLst/>
              </a:rPr>
              <a:t>Tactic: 			Restructuring</a:t>
            </a:r>
          </a:p>
          <a:p>
            <a:pPr algn="l"/>
            <a:endParaRPr lang="en-GB" sz="2200" b="0" i="0" dirty="0">
              <a:solidFill>
                <a:srgbClr val="262626"/>
              </a:solidFill>
              <a:effectLst/>
            </a:endParaRPr>
          </a:p>
          <a:p>
            <a:pPr algn="l"/>
            <a:r>
              <a:rPr lang="en-GB" sz="2200" b="0" i="0" dirty="0">
                <a:solidFill>
                  <a:srgbClr val="262626"/>
                </a:solidFill>
                <a:effectLst/>
              </a:rPr>
              <a:t>It’s never too late to change strategy. </a:t>
            </a:r>
            <a:r>
              <a:rPr lang="en-GB" sz="2200" b="0" i="0" dirty="0" err="1">
                <a:solidFill>
                  <a:srgbClr val="262626"/>
                </a:solidFill>
                <a:effectLst/>
              </a:rPr>
              <a:t>Pescanova</a:t>
            </a:r>
            <a:r>
              <a:rPr lang="en-GB" sz="2200" b="0" i="0" dirty="0">
                <a:solidFill>
                  <a:srgbClr val="262626"/>
                </a:solidFill>
                <a:effectLst/>
              </a:rPr>
              <a:t>, Europe’s largest fishing company with more than 12,000 employees in 27 countries, was sliding towards oblivion when, in 2013, it filed for insolvency. Seven creditors hired Freshfields law firm to prevent liquidation. The legal eagles used the insolvency to restructure the debt, create a new company, called </a:t>
            </a:r>
            <a:r>
              <a:rPr lang="en-GB" sz="2200" b="0" i="0" dirty="0">
                <a:solidFill>
                  <a:srgbClr val="262626"/>
                </a:solidFill>
                <a:effectLst/>
                <a:hlinkClick r:id="rId2"/>
              </a:rPr>
              <a:t>Nueva </a:t>
            </a:r>
            <a:r>
              <a:rPr lang="en-GB" sz="2200" b="0" i="0" dirty="0" err="1">
                <a:solidFill>
                  <a:srgbClr val="262626"/>
                </a:solidFill>
                <a:effectLst/>
                <a:hlinkClick r:id="rId2"/>
              </a:rPr>
              <a:t>Pescanova</a:t>
            </a:r>
            <a:r>
              <a:rPr lang="en-GB" sz="2200" b="0" i="0" dirty="0">
                <a:solidFill>
                  <a:srgbClr val="262626"/>
                </a:solidFill>
                <a:effectLst/>
              </a:rPr>
              <a:t>, and raise capital giving creditors a large share of the new entity. Now Nueva </a:t>
            </a:r>
            <a:r>
              <a:rPr lang="en-GB" sz="2200" b="0" i="0" dirty="0" err="1">
                <a:solidFill>
                  <a:srgbClr val="262626"/>
                </a:solidFill>
                <a:effectLst/>
              </a:rPr>
              <a:t>Pescanova</a:t>
            </a:r>
            <a:r>
              <a:rPr lang="en-GB" sz="2200" b="0" i="0" dirty="0">
                <a:solidFill>
                  <a:srgbClr val="262626"/>
                </a:solidFill>
                <a:effectLst/>
              </a:rPr>
              <a:t> is viable and a leading multinational in the seafood marketing sector. They are one of the few companies present in the entire value chain: we fish, cultivate, transform and market more than 70 species of fish and seafood in 80 countries around the world. The plan won the </a:t>
            </a:r>
            <a:r>
              <a:rPr lang="en-GB" sz="2200" b="0" i="0" dirty="0">
                <a:solidFill>
                  <a:srgbClr val="262626"/>
                </a:solidFill>
                <a:effectLst/>
                <a:hlinkClick r:id="rId3"/>
              </a:rPr>
              <a:t>Turnaround Management Association’s award </a:t>
            </a:r>
            <a:r>
              <a:rPr lang="en-GB" sz="2200" b="0" i="0" dirty="0">
                <a:solidFill>
                  <a:srgbClr val="262626"/>
                </a:solidFill>
                <a:effectLst/>
              </a:rPr>
              <a:t>for turnaround of the year.</a:t>
            </a:r>
          </a:p>
          <a:p>
            <a:pPr algn="l"/>
            <a:endParaRPr lang="en-GB" sz="2200" dirty="0">
              <a:solidFill>
                <a:srgbClr val="262626"/>
              </a:solidFill>
            </a:endParaRPr>
          </a:p>
          <a:p>
            <a:pPr algn="l"/>
            <a:r>
              <a:rPr lang="en-GB" sz="2200" b="0" i="0" dirty="0">
                <a:solidFill>
                  <a:schemeClr val="bg2"/>
                </a:solidFill>
                <a:effectLst/>
                <a:highlight>
                  <a:srgbClr val="F16924"/>
                </a:highlight>
              </a:rPr>
              <a:t>READ MORE   </a:t>
            </a:r>
            <a:r>
              <a:rPr lang="en-IE" sz="2400" dirty="0" err="1">
                <a:hlinkClick r:id="rId4"/>
              </a:rPr>
              <a:t>Pescanova</a:t>
            </a:r>
            <a:r>
              <a:rPr lang="en-IE" sz="2400" dirty="0">
                <a:hlinkClick r:id="rId4"/>
              </a:rPr>
              <a:t> - Wikipedia</a:t>
            </a:r>
            <a:endParaRPr lang="en-GB" sz="2200" b="0" i="0" dirty="0">
              <a:solidFill>
                <a:srgbClr val="262626"/>
              </a:solidFill>
              <a:effectLst/>
            </a:endParaRPr>
          </a:p>
          <a:p>
            <a:endParaRPr lang="en-IE" dirty="0"/>
          </a:p>
        </p:txBody>
      </p:sp>
      <p:pic>
        <p:nvPicPr>
          <p:cNvPr id="2129" name="Picture 2128">
            <a:extLst>
              <a:ext uri="{FF2B5EF4-FFF2-40B4-BE49-F238E27FC236}">
                <a16:creationId xmlns:a16="http://schemas.microsoft.com/office/drawing/2014/main" id="{E3B3810F-130D-C4AC-5913-89140CF90B78}"/>
              </a:ext>
            </a:extLst>
          </p:cNvPr>
          <p:cNvPicPr>
            <a:picLocks noChangeAspect="1"/>
          </p:cNvPicPr>
          <p:nvPr/>
        </p:nvPicPr>
        <p:blipFill>
          <a:blip r:embed="rId5"/>
          <a:stretch>
            <a:fillRect/>
          </a:stretch>
        </p:blipFill>
        <p:spPr>
          <a:xfrm>
            <a:off x="316900" y="4260756"/>
            <a:ext cx="2995224" cy="1356326"/>
          </a:xfrm>
          <a:prstGeom prst="rect">
            <a:avLst/>
          </a:prstGeom>
        </p:spPr>
      </p:pic>
    </p:spTree>
    <p:extLst>
      <p:ext uri="{BB962C8B-B14F-4D97-AF65-F5344CB8AC3E}">
        <p14:creationId xmlns:p14="http://schemas.microsoft.com/office/powerpoint/2010/main" val="1171954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05</a:t>
            </a:r>
            <a:r>
              <a:rPr lang="en-US" dirty="0">
                <a:solidFill>
                  <a:schemeClr val="bg1"/>
                </a:solidFill>
              </a:rPr>
              <a:t> 	 Alternative View to </a:t>
            </a:r>
            <a:r>
              <a:rPr lang="en-IE" dirty="0">
                <a:solidFill>
                  <a:schemeClr val="bg1"/>
                </a:solidFill>
              </a:rPr>
              <a:t>Learning and Resilience </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092932" y="1767267"/>
            <a:ext cx="6778175" cy="4503942"/>
          </a:xfrm>
        </p:spPr>
        <p:txBody>
          <a:bodyPr>
            <a:normAutofit/>
          </a:bodyPr>
          <a:lstStyle/>
          <a:p>
            <a:pPr marL="12700" indent="-12700" algn="just">
              <a:lnSpc>
                <a:spcPct val="110000"/>
              </a:lnSpc>
            </a:pPr>
            <a:r>
              <a:rPr lang="en-GB" b="0" i="0" dirty="0">
                <a:effectLst/>
              </a:rPr>
              <a:t>The author Nassim Nicholas </a:t>
            </a:r>
            <a:r>
              <a:rPr lang="en-GB" b="0" i="0" dirty="0" err="1">
                <a:effectLst/>
              </a:rPr>
              <a:t>Taleb</a:t>
            </a:r>
            <a:r>
              <a:rPr lang="en-GB" b="0" i="0" dirty="0">
                <a:effectLst/>
              </a:rPr>
              <a:t> casts an interesting light on this in his book </a:t>
            </a:r>
            <a:r>
              <a:rPr lang="en-GB" b="1" i="1" u="none" strike="noStrike" dirty="0">
                <a:solidFill>
                  <a:srgbClr val="B41F7A"/>
                </a:solidFill>
                <a:effectLst/>
                <a:hlinkClick r:id="rId3">
                  <a:extLst>
                    <a:ext uri="{A12FA001-AC4F-418D-AE19-62706E023703}">
                      <ahyp:hlinkClr xmlns:ahyp="http://schemas.microsoft.com/office/drawing/2018/hyperlinkcolor" val="tx"/>
                    </a:ext>
                  </a:extLst>
                </a:hlinkClick>
              </a:rPr>
              <a:t>Antifragile: Things that Gain from Disorder</a:t>
            </a:r>
            <a:r>
              <a:rPr lang="en-GB" b="0" i="1" dirty="0">
                <a:solidFill>
                  <a:srgbClr val="2D2D2D"/>
                </a:solidFill>
                <a:effectLst/>
              </a:rPr>
              <a:t>. </a:t>
            </a:r>
            <a:r>
              <a:rPr lang="en-GB" b="0" i="0" dirty="0">
                <a:effectLst/>
              </a:rPr>
              <a:t>In it, he suggests that organisations shouldn’t aim to develop resilience to crises. Why? Because being resilient means simply getting back to where you were before. Instead, organizations should strive to be “antifragile” and come out of the crisis </a:t>
            </a:r>
            <a:r>
              <a:rPr lang="en-GB" b="0" i="1" dirty="0">
                <a:effectLst/>
              </a:rPr>
              <a:t>better</a:t>
            </a:r>
            <a:r>
              <a:rPr lang="en-GB" b="0" i="0" dirty="0">
                <a:effectLst/>
              </a:rPr>
              <a:t> than when they went in.</a:t>
            </a:r>
            <a:endParaRPr lang="en-GB" dirty="0">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pic>
        <p:nvPicPr>
          <p:cNvPr id="21" name="Picture 20">
            <a:extLst>
              <a:ext uri="{FF2B5EF4-FFF2-40B4-BE49-F238E27FC236}">
                <a16:creationId xmlns:a16="http://schemas.microsoft.com/office/drawing/2014/main" id="{019EC385-BD9C-EE0C-DFA3-79CB9A9912A1}"/>
              </a:ext>
            </a:extLst>
          </p:cNvPr>
          <p:cNvPicPr>
            <a:picLocks noChangeAspect="1"/>
          </p:cNvPicPr>
          <p:nvPr/>
        </p:nvPicPr>
        <p:blipFill>
          <a:blip r:embed="rId4"/>
          <a:stretch>
            <a:fillRect/>
          </a:stretch>
        </p:blipFill>
        <p:spPr>
          <a:xfrm>
            <a:off x="9171836" y="1687072"/>
            <a:ext cx="2745916" cy="4174603"/>
          </a:xfrm>
          <a:prstGeom prst="rect">
            <a:avLst/>
          </a:prstGeom>
        </p:spPr>
      </p:pic>
    </p:spTree>
    <p:extLst>
      <p:ext uri="{BB962C8B-B14F-4D97-AF65-F5344CB8AC3E}">
        <p14:creationId xmlns:p14="http://schemas.microsoft.com/office/powerpoint/2010/main" val="351695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14670" y="1087961"/>
            <a:ext cx="4474068" cy="3423588"/>
          </a:xfrm>
        </p:spPr>
        <p:txBody>
          <a:bodyPr>
            <a:normAutofit/>
          </a:bodyPr>
          <a:lstStyle/>
          <a:p>
            <a:r>
              <a:rPr lang="en-US" sz="4000" dirty="0"/>
              <a:t>THE TIMELINE OF A BUSINESS CRISIS</a:t>
            </a:r>
          </a:p>
        </p:txBody>
      </p:sp>
      <p:sp>
        <p:nvSpPr>
          <p:cNvPr id="3" name="Text Placeholder 2">
            <a:extLst>
              <a:ext uri="{FF2B5EF4-FFF2-40B4-BE49-F238E27FC236}">
                <a16:creationId xmlns:a16="http://schemas.microsoft.com/office/drawing/2014/main" id="{C64FC772-7FB9-DFE3-9540-0AEF9721728B}"/>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1834181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E46B46-CF68-61F4-1C8A-00F03B9451AE}"/>
              </a:ext>
            </a:extLst>
          </p:cNvPr>
          <p:cNvSpPr/>
          <p:nvPr/>
        </p:nvSpPr>
        <p:spPr>
          <a:xfrm>
            <a:off x="0"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C458E62-4EE5-2ECA-EB50-22B64C3C9E80}"/>
              </a:ext>
            </a:extLst>
          </p:cNvPr>
          <p:cNvSpPr>
            <a:spLocks noGrp="1"/>
          </p:cNvSpPr>
          <p:nvPr>
            <p:ph type="body" sz="quarter" idx="18"/>
          </p:nvPr>
        </p:nvSpPr>
        <p:spPr>
          <a:xfrm>
            <a:off x="350261" y="2233730"/>
            <a:ext cx="3033159" cy="4172556"/>
          </a:xfrm>
        </p:spPr>
        <p:txBody>
          <a:bodyPr>
            <a:normAutofit fontScale="92500" lnSpcReduction="10000"/>
          </a:bodyPr>
          <a:lstStyle/>
          <a:p>
            <a:r>
              <a:rPr lang="en-US" b="1" dirty="0">
                <a:solidFill>
                  <a:schemeClr val="bg1"/>
                </a:solidFill>
              </a:rPr>
              <a:t>Core problems:</a:t>
            </a:r>
          </a:p>
          <a:p>
            <a:pPr marL="342900" indent="-342900">
              <a:buClr>
                <a:srgbClr val="EDA13E"/>
              </a:buClr>
              <a:buFont typeface="Arial" panose="020B0604020202020204" pitchFamily="34" charset="0"/>
              <a:buChar char="•"/>
            </a:pPr>
            <a:r>
              <a:rPr lang="en-US" dirty="0">
                <a:solidFill>
                  <a:schemeClr val="bg1"/>
                </a:solidFill>
              </a:rPr>
              <a:t>Business leaders react with a large time delay</a:t>
            </a:r>
          </a:p>
          <a:p>
            <a:pPr marL="342900" indent="-342900">
              <a:buClr>
                <a:srgbClr val="EDA13E"/>
              </a:buClr>
              <a:buFont typeface="Arial" panose="020B0604020202020204" pitchFamily="34" charset="0"/>
              <a:buChar char="•"/>
            </a:pPr>
            <a:r>
              <a:rPr lang="en-US" dirty="0">
                <a:solidFill>
                  <a:schemeClr val="bg1"/>
                </a:solidFill>
              </a:rPr>
              <a:t>If the leaders indicate a crisis, the causes of the crisis have often already taken full effect (and cannot be remedied in the short term)</a:t>
            </a:r>
          </a:p>
          <a:p>
            <a:pPr marL="342900" indent="-342900">
              <a:buClr>
                <a:srgbClr val="EDA13E"/>
              </a:buClr>
              <a:buFont typeface="Arial" panose="020B0604020202020204" pitchFamily="34" charset="0"/>
              <a:buChar char="•"/>
            </a:pPr>
            <a:r>
              <a:rPr lang="en-US" dirty="0">
                <a:solidFill>
                  <a:schemeClr val="bg1"/>
                </a:solidFill>
              </a:rPr>
              <a:t>Permanent risk analysis required</a:t>
            </a:r>
          </a:p>
          <a:p>
            <a:endParaRPr lang="en-US" dirty="0">
              <a:solidFill>
                <a:schemeClr val="bg1"/>
              </a:solidFill>
            </a:endParaRPr>
          </a:p>
          <a:p>
            <a:endParaRPr lang="en-US" dirty="0">
              <a:solidFill>
                <a:schemeClr val="bg1"/>
              </a:solidFill>
            </a:endParaRP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a:xfrm>
            <a:off x="392411" y="420981"/>
            <a:ext cx="3025497" cy="2079165"/>
          </a:xfrm>
        </p:spPr>
        <p:txBody>
          <a:bodyPr>
            <a:normAutofit/>
          </a:bodyPr>
          <a:lstStyle/>
          <a:p>
            <a:pPr>
              <a:lnSpc>
                <a:spcPts val="3620"/>
              </a:lnSpc>
            </a:pPr>
            <a:r>
              <a:rPr lang="en-GB" dirty="0">
                <a:solidFill>
                  <a:schemeClr val="bg1"/>
                </a:solidFill>
              </a:rPr>
              <a:t>Crises rarely (never) come overnight</a:t>
            </a:r>
          </a:p>
          <a:p>
            <a:pPr>
              <a:lnSpc>
                <a:spcPts val="3620"/>
              </a:lnSpc>
            </a:pPr>
            <a:endParaRPr lang="en-GB" dirty="0"/>
          </a:p>
        </p:txBody>
      </p:sp>
      <p:graphicFrame>
        <p:nvGraphicFramePr>
          <p:cNvPr id="4" name="Diagramm 3">
            <a:extLst>
              <a:ext uri="{FF2B5EF4-FFF2-40B4-BE49-F238E27FC236}">
                <a16:creationId xmlns:a16="http://schemas.microsoft.com/office/drawing/2014/main" id="{472ACC91-BE8E-44C4-B923-7D5F1489EFD6}"/>
              </a:ext>
            </a:extLst>
          </p:cNvPr>
          <p:cNvGraphicFramePr/>
          <p:nvPr>
            <p:extLst>
              <p:ext uri="{D42A27DB-BD31-4B8C-83A1-F6EECF244321}">
                <p14:modId xmlns:p14="http://schemas.microsoft.com/office/powerpoint/2010/main" val="1998999347"/>
              </p:ext>
            </p:extLst>
          </p:nvPr>
        </p:nvGraphicFramePr>
        <p:xfrm>
          <a:off x="3850916" y="2002971"/>
          <a:ext cx="8149584" cy="413536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hteck 24">
            <a:extLst>
              <a:ext uri="{FF2B5EF4-FFF2-40B4-BE49-F238E27FC236}">
                <a16:creationId xmlns:a16="http://schemas.microsoft.com/office/drawing/2014/main" id="{40BC27F4-D010-4482-BAAD-34D3A8756294}"/>
              </a:ext>
            </a:extLst>
          </p:cNvPr>
          <p:cNvSpPr/>
          <p:nvPr/>
        </p:nvSpPr>
        <p:spPr>
          <a:xfrm>
            <a:off x="7727456" y="6415424"/>
            <a:ext cx="5614852" cy="260502"/>
          </a:xfrm>
          <a:prstGeom prst="rect">
            <a:avLst/>
          </a:prstGeom>
        </p:spPr>
        <p:txBody>
          <a:bodyPr vert="horz" wrap="square" lIns="81580" tIns="40790" rIns="81580" bIns="40790" rtlCol="0">
            <a:spAutoFit/>
          </a:bodyPr>
          <a:lstStyle/>
          <a:p>
            <a:pPr marL="0" marR="0" lvl="0" indent="0" algn="l" defTabSz="1087636" rtl="0" eaLnBrk="1" fontAlgn="auto" latinLnBrk="0" hangingPunct="1">
              <a:lnSpc>
                <a:spcPts val="1500"/>
              </a:lnSpc>
              <a:spcBef>
                <a:spcPct val="20000"/>
              </a:spcBef>
              <a:spcAft>
                <a:spcPts val="0"/>
              </a:spcAft>
              <a:buClrTx/>
              <a:buSzTx/>
              <a:buFontTx/>
              <a:buNone/>
              <a:tabLst/>
              <a:defRPr/>
            </a:pPr>
            <a:r>
              <a:rPr kumimoji="0" lang="en-GB" sz="1000" b="1" i="0" u="none" strike="noStrike" kern="1200" cap="none" spc="0" normalizeH="0" baseline="0" noProof="0" dirty="0">
                <a:ln>
                  <a:noFill/>
                </a:ln>
                <a:solidFill>
                  <a:srgbClr val="B41F7A"/>
                </a:solidFill>
                <a:effectLst/>
                <a:uLnTx/>
                <a:uFillTx/>
                <a:latin typeface="Calibri Light" panose="020F0302020204030204"/>
                <a:ea typeface="+mn-ea"/>
                <a:cs typeface="+mn-cs"/>
              </a:rPr>
              <a:t>Source: Roland Berger – based on an Analysis of 800 Restructuring Cases</a:t>
            </a:r>
          </a:p>
        </p:txBody>
      </p:sp>
      <p:sp>
        <p:nvSpPr>
          <p:cNvPr id="6" name="object 29">
            <a:extLst>
              <a:ext uri="{FF2B5EF4-FFF2-40B4-BE49-F238E27FC236}">
                <a16:creationId xmlns:a16="http://schemas.microsoft.com/office/drawing/2014/main" id="{6DDD553E-2F34-499B-B76A-A3754ECCE186}"/>
              </a:ext>
            </a:extLst>
          </p:cNvPr>
          <p:cNvSpPr/>
          <p:nvPr/>
        </p:nvSpPr>
        <p:spPr>
          <a:xfrm>
            <a:off x="4318462" y="2762054"/>
            <a:ext cx="7258214" cy="2662675"/>
          </a:xfrm>
          <a:custGeom>
            <a:avLst/>
            <a:gdLst/>
            <a:ahLst/>
            <a:cxnLst/>
            <a:rect l="l" t="t" r="r" b="b"/>
            <a:pathLst>
              <a:path w="4752340" h="1823085">
                <a:moveTo>
                  <a:pt x="0" y="1822830"/>
                </a:moveTo>
                <a:lnTo>
                  <a:pt x="62215" y="1822643"/>
                </a:lnTo>
                <a:lnTo>
                  <a:pt x="124273" y="1822081"/>
                </a:lnTo>
                <a:lnTo>
                  <a:pt x="186168" y="1821148"/>
                </a:lnTo>
                <a:lnTo>
                  <a:pt x="247894" y="1819845"/>
                </a:lnTo>
                <a:lnTo>
                  <a:pt x="309447" y="1818173"/>
                </a:lnTo>
                <a:lnTo>
                  <a:pt x="370820" y="1816136"/>
                </a:lnTo>
                <a:lnTo>
                  <a:pt x="432009" y="1813736"/>
                </a:lnTo>
                <a:lnTo>
                  <a:pt x="493009" y="1810973"/>
                </a:lnTo>
                <a:lnTo>
                  <a:pt x="553813" y="1807851"/>
                </a:lnTo>
                <a:lnTo>
                  <a:pt x="614417" y="1804372"/>
                </a:lnTo>
                <a:lnTo>
                  <a:pt x="674816" y="1800537"/>
                </a:lnTo>
                <a:lnTo>
                  <a:pt x="735003" y="1796348"/>
                </a:lnTo>
                <a:lnTo>
                  <a:pt x="794975" y="1791807"/>
                </a:lnTo>
                <a:lnTo>
                  <a:pt x="854725" y="1786918"/>
                </a:lnTo>
                <a:lnTo>
                  <a:pt x="914248" y="1781680"/>
                </a:lnTo>
                <a:lnTo>
                  <a:pt x="973538" y="1776098"/>
                </a:lnTo>
                <a:lnTo>
                  <a:pt x="1032592" y="1770171"/>
                </a:lnTo>
                <a:lnTo>
                  <a:pt x="1091403" y="1763904"/>
                </a:lnTo>
                <a:lnTo>
                  <a:pt x="1149965" y="1757297"/>
                </a:lnTo>
                <a:lnTo>
                  <a:pt x="1208274" y="1750353"/>
                </a:lnTo>
                <a:lnTo>
                  <a:pt x="1266325" y="1743074"/>
                </a:lnTo>
                <a:lnTo>
                  <a:pt x="1324111" y="1735462"/>
                </a:lnTo>
                <a:lnTo>
                  <a:pt x="1381629" y="1727518"/>
                </a:lnTo>
                <a:lnTo>
                  <a:pt x="1438871" y="1719245"/>
                </a:lnTo>
                <a:lnTo>
                  <a:pt x="1495834" y="1710645"/>
                </a:lnTo>
                <a:lnTo>
                  <a:pt x="1552511" y="1701721"/>
                </a:lnTo>
                <a:lnTo>
                  <a:pt x="1608898" y="1692473"/>
                </a:lnTo>
                <a:lnTo>
                  <a:pt x="1664989" y="1682904"/>
                </a:lnTo>
                <a:lnTo>
                  <a:pt x="1720779" y="1673016"/>
                </a:lnTo>
                <a:lnTo>
                  <a:pt x="1776263" y="1662811"/>
                </a:lnTo>
                <a:lnTo>
                  <a:pt x="1831434" y="1652292"/>
                </a:lnTo>
                <a:lnTo>
                  <a:pt x="1886289" y="1641459"/>
                </a:lnTo>
                <a:lnTo>
                  <a:pt x="1940821" y="1630316"/>
                </a:lnTo>
                <a:lnTo>
                  <a:pt x="1995025" y="1618864"/>
                </a:lnTo>
                <a:lnTo>
                  <a:pt x="2048897" y="1607105"/>
                </a:lnTo>
                <a:lnTo>
                  <a:pt x="2102430" y="1595042"/>
                </a:lnTo>
                <a:lnTo>
                  <a:pt x="2155619" y="1582676"/>
                </a:lnTo>
                <a:lnTo>
                  <a:pt x="2208460" y="1570009"/>
                </a:lnTo>
                <a:lnTo>
                  <a:pt x="2260946" y="1557044"/>
                </a:lnTo>
                <a:lnTo>
                  <a:pt x="2313073" y="1543782"/>
                </a:lnTo>
                <a:lnTo>
                  <a:pt x="2364834" y="1530226"/>
                </a:lnTo>
                <a:lnTo>
                  <a:pt x="2416226" y="1516377"/>
                </a:lnTo>
                <a:lnTo>
                  <a:pt x="2467242" y="1502238"/>
                </a:lnTo>
                <a:lnTo>
                  <a:pt x="2517878" y="1487811"/>
                </a:lnTo>
                <a:lnTo>
                  <a:pt x="2568127" y="1473097"/>
                </a:lnTo>
                <a:lnTo>
                  <a:pt x="2617985" y="1458098"/>
                </a:lnTo>
                <a:lnTo>
                  <a:pt x="2667446" y="1442818"/>
                </a:lnTo>
                <a:lnTo>
                  <a:pt x="2716505" y="1427257"/>
                </a:lnTo>
                <a:lnTo>
                  <a:pt x="2765156" y="1411418"/>
                </a:lnTo>
                <a:lnTo>
                  <a:pt x="2813396" y="1395303"/>
                </a:lnTo>
                <a:lnTo>
                  <a:pt x="2861217" y="1378913"/>
                </a:lnTo>
                <a:lnTo>
                  <a:pt x="2908615" y="1362252"/>
                </a:lnTo>
                <a:lnTo>
                  <a:pt x="2955584" y="1345320"/>
                </a:lnTo>
                <a:lnTo>
                  <a:pt x="3002119" y="1328121"/>
                </a:lnTo>
                <a:lnTo>
                  <a:pt x="3048215" y="1310655"/>
                </a:lnTo>
                <a:lnTo>
                  <a:pt x="3093867" y="1292926"/>
                </a:lnTo>
                <a:lnTo>
                  <a:pt x="3139069" y="1274934"/>
                </a:lnTo>
                <a:lnTo>
                  <a:pt x="3183816" y="1256683"/>
                </a:lnTo>
                <a:lnTo>
                  <a:pt x="3228102" y="1238174"/>
                </a:lnTo>
                <a:lnTo>
                  <a:pt x="3271923" y="1219409"/>
                </a:lnTo>
                <a:lnTo>
                  <a:pt x="3315272" y="1200390"/>
                </a:lnTo>
                <a:lnTo>
                  <a:pt x="3358145" y="1181120"/>
                </a:lnTo>
                <a:lnTo>
                  <a:pt x="3400537" y="1161599"/>
                </a:lnTo>
                <a:lnTo>
                  <a:pt x="3442441" y="1141832"/>
                </a:lnTo>
                <a:lnTo>
                  <a:pt x="3483854" y="1121818"/>
                </a:lnTo>
                <a:lnTo>
                  <a:pt x="3524768" y="1101561"/>
                </a:lnTo>
                <a:lnTo>
                  <a:pt x="3565180" y="1081062"/>
                </a:lnTo>
                <a:lnTo>
                  <a:pt x="3605084" y="1060324"/>
                </a:lnTo>
                <a:lnTo>
                  <a:pt x="3644474" y="1039348"/>
                </a:lnTo>
                <a:lnTo>
                  <a:pt x="3683345" y="1018137"/>
                </a:lnTo>
                <a:lnTo>
                  <a:pt x="3721692" y="996693"/>
                </a:lnTo>
                <a:lnTo>
                  <a:pt x="3759509" y="975017"/>
                </a:lnTo>
                <a:lnTo>
                  <a:pt x="3796792" y="953111"/>
                </a:lnTo>
                <a:lnTo>
                  <a:pt x="3833535" y="930979"/>
                </a:lnTo>
                <a:lnTo>
                  <a:pt x="3869732" y="908621"/>
                </a:lnTo>
                <a:lnTo>
                  <a:pt x="3905379" y="886040"/>
                </a:lnTo>
                <a:lnTo>
                  <a:pt x="3940470" y="863238"/>
                </a:lnTo>
                <a:lnTo>
                  <a:pt x="3974999" y="840216"/>
                </a:lnTo>
                <a:lnTo>
                  <a:pt x="4008962" y="816978"/>
                </a:lnTo>
                <a:lnTo>
                  <a:pt x="4042353" y="793524"/>
                </a:lnTo>
                <a:lnTo>
                  <a:pt x="4075167" y="769857"/>
                </a:lnTo>
                <a:lnTo>
                  <a:pt x="4107398" y="745980"/>
                </a:lnTo>
                <a:lnTo>
                  <a:pt x="4139041" y="721893"/>
                </a:lnTo>
                <a:lnTo>
                  <a:pt x="4170091" y="697599"/>
                </a:lnTo>
                <a:lnTo>
                  <a:pt x="4200543" y="673101"/>
                </a:lnTo>
                <a:lnTo>
                  <a:pt x="4230391" y="648399"/>
                </a:lnTo>
                <a:lnTo>
                  <a:pt x="4259630" y="623497"/>
                </a:lnTo>
                <a:lnTo>
                  <a:pt x="4316259" y="573098"/>
                </a:lnTo>
                <a:lnTo>
                  <a:pt x="4370388" y="521921"/>
                </a:lnTo>
                <a:lnTo>
                  <a:pt x="4421975" y="469980"/>
                </a:lnTo>
                <a:lnTo>
                  <a:pt x="4470976" y="417294"/>
                </a:lnTo>
                <a:lnTo>
                  <a:pt x="4517351" y="363877"/>
                </a:lnTo>
                <a:lnTo>
                  <a:pt x="4561055" y="309747"/>
                </a:lnTo>
                <a:lnTo>
                  <a:pt x="4602047" y="254919"/>
                </a:lnTo>
                <a:lnTo>
                  <a:pt x="4640284" y="199410"/>
                </a:lnTo>
                <a:lnTo>
                  <a:pt x="4675724" y="143236"/>
                </a:lnTo>
                <a:lnTo>
                  <a:pt x="4708324" y="86414"/>
                </a:lnTo>
                <a:lnTo>
                  <a:pt x="4738041" y="28959"/>
                </a:lnTo>
                <a:lnTo>
                  <a:pt x="4751806" y="0"/>
                </a:lnTo>
              </a:path>
            </a:pathLst>
          </a:custGeom>
          <a:ln w="57912">
            <a:solidFill>
              <a:srgbClr val="B41F7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 name="Gerader Verbinder 2">
            <a:extLst>
              <a:ext uri="{FF2B5EF4-FFF2-40B4-BE49-F238E27FC236}">
                <a16:creationId xmlns:a16="http://schemas.microsoft.com/office/drawing/2014/main" id="{57387484-E062-42FB-AC7E-273B6FBB749F}"/>
              </a:ext>
            </a:extLst>
          </p:cNvPr>
          <p:cNvCxnSpPr>
            <a:cxnSpLocks/>
          </p:cNvCxnSpPr>
          <p:nvPr/>
        </p:nvCxnSpPr>
        <p:spPr>
          <a:xfrm flipV="1">
            <a:off x="10228643" y="2573518"/>
            <a:ext cx="0" cy="2851211"/>
          </a:xfrm>
          <a:prstGeom prst="line">
            <a:avLst/>
          </a:prstGeom>
          <a:ln w="25400">
            <a:solidFill>
              <a:srgbClr val="F16924"/>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96F965B8-D26C-47FE-89AD-21579D22B6B5}"/>
              </a:ext>
            </a:extLst>
          </p:cNvPr>
          <p:cNvSpPr txBox="1">
            <a:spLocks/>
          </p:cNvSpPr>
          <p:nvPr/>
        </p:nvSpPr>
        <p:spPr>
          <a:xfrm>
            <a:off x="9834112" y="2002972"/>
            <a:ext cx="2480751" cy="47992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500"/>
              </a:lnSpc>
              <a:spcBef>
                <a:spcPct val="20000"/>
              </a:spcBef>
              <a:spcAft>
                <a:spcPts val="0"/>
              </a:spcAft>
              <a:buClrTx/>
              <a:buSzTx/>
              <a:buFont typeface="Arial"/>
              <a:buNone/>
              <a:tabLst/>
              <a:defRPr/>
            </a:pPr>
            <a: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t>Crisis in operating</a:t>
            </a:r>
            <a:b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br>
            <a: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t> results</a:t>
            </a:r>
          </a:p>
        </p:txBody>
      </p:sp>
      <p:sp>
        <p:nvSpPr>
          <p:cNvPr id="10" name="Subtitle 2">
            <a:extLst>
              <a:ext uri="{FF2B5EF4-FFF2-40B4-BE49-F238E27FC236}">
                <a16:creationId xmlns:a16="http://schemas.microsoft.com/office/drawing/2014/main" id="{5D8C215B-CDBD-4E96-828A-9D3F7691DBF4}"/>
              </a:ext>
            </a:extLst>
          </p:cNvPr>
          <p:cNvSpPr txBox="1">
            <a:spLocks/>
          </p:cNvSpPr>
          <p:nvPr/>
        </p:nvSpPr>
        <p:spPr>
          <a:xfrm>
            <a:off x="10814789" y="3446253"/>
            <a:ext cx="1224593" cy="47992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500"/>
              </a:lnSpc>
              <a:spcBef>
                <a:spcPct val="20000"/>
              </a:spcBef>
              <a:spcAft>
                <a:spcPts val="0"/>
              </a:spcAft>
              <a:buClrTx/>
              <a:buSzTx/>
              <a:buFont typeface="Arial"/>
              <a:buNone/>
              <a:tabLst/>
              <a:defRPr/>
            </a:pPr>
            <a:r>
              <a:rPr kumimoji="0" lang="en-GB" sz="1800" b="1" i="0" u="none" strike="noStrike" kern="1200" cap="none" spc="0" normalizeH="0" baseline="0" noProof="0" dirty="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rPr>
              <a:t>Liquidity Crisis</a:t>
            </a:r>
          </a:p>
        </p:txBody>
      </p:sp>
      <p:sp>
        <p:nvSpPr>
          <p:cNvPr id="12" name="Subtitle 2">
            <a:extLst>
              <a:ext uri="{FF2B5EF4-FFF2-40B4-BE49-F238E27FC236}">
                <a16:creationId xmlns:a16="http://schemas.microsoft.com/office/drawing/2014/main" id="{877DAA80-B977-4532-B7AC-EC68B87E7E02}"/>
              </a:ext>
            </a:extLst>
          </p:cNvPr>
          <p:cNvSpPr txBox="1">
            <a:spLocks/>
          </p:cNvSpPr>
          <p:nvPr/>
        </p:nvSpPr>
        <p:spPr>
          <a:xfrm>
            <a:off x="3889235" y="1664088"/>
            <a:ext cx="1976725" cy="92004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500"/>
              </a:lnSpc>
              <a:spcBef>
                <a:spcPct val="20000"/>
              </a:spcBef>
              <a:spcAft>
                <a:spcPts val="0"/>
              </a:spcAft>
              <a:buClrTx/>
              <a:buSzTx/>
              <a:buFont typeface="Arial"/>
              <a:buNone/>
              <a:tabLst/>
              <a:defRPr/>
            </a:pPr>
            <a: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t>Objective identifiability </a:t>
            </a:r>
            <a:b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br>
            <a: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t>of the crisis (in %)</a:t>
            </a:r>
          </a:p>
          <a:p>
            <a:pPr marL="0" marR="0" lvl="0" indent="0" algn="l" defTabSz="1087636" rtl="0" eaLnBrk="1" fontAlgn="auto" latinLnBrk="0" hangingPunct="1">
              <a:lnSpc>
                <a:spcPts val="1500"/>
              </a:lnSpc>
              <a:spcBef>
                <a:spcPct val="20000"/>
              </a:spcBef>
              <a:spcAft>
                <a:spcPts val="0"/>
              </a:spcAft>
              <a:buClrTx/>
              <a:buSzTx/>
              <a:buFont typeface="Arial"/>
              <a:buNone/>
              <a:tabLst/>
              <a:defRPr/>
            </a:pPr>
            <a:endPar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endParaRPr>
          </a:p>
        </p:txBody>
      </p:sp>
      <p:sp>
        <p:nvSpPr>
          <p:cNvPr id="13" name="Subtitle 2">
            <a:extLst>
              <a:ext uri="{FF2B5EF4-FFF2-40B4-BE49-F238E27FC236}">
                <a16:creationId xmlns:a16="http://schemas.microsoft.com/office/drawing/2014/main" id="{74AAA5CF-A286-4CA9-A8FF-0FFDE72608F1}"/>
              </a:ext>
            </a:extLst>
          </p:cNvPr>
          <p:cNvSpPr txBox="1">
            <a:spLocks/>
          </p:cNvSpPr>
          <p:nvPr/>
        </p:nvSpPr>
        <p:spPr>
          <a:xfrm>
            <a:off x="11147843" y="5380751"/>
            <a:ext cx="724287" cy="53532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500"/>
              </a:lnSpc>
              <a:spcBef>
                <a:spcPct val="20000"/>
              </a:spcBef>
              <a:spcAft>
                <a:spcPts val="0"/>
              </a:spcAft>
              <a:buClrTx/>
              <a:buSzTx/>
              <a:buFont typeface="Arial"/>
              <a:buNone/>
              <a:tabLst/>
              <a:defRPr/>
            </a:pPr>
            <a:r>
              <a:rPr kumimoji="0" lang="en-GB" sz="1800" b="1" i="0" u="none" strike="noStrike" kern="1200" cap="none" spc="0" normalizeH="0" baseline="0" noProof="0" dirty="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rPr>
              <a:t>Time</a:t>
            </a:r>
          </a:p>
          <a:p>
            <a:pPr marL="0" marR="0" lvl="0" indent="0" algn="r" defTabSz="1087636" rtl="0" eaLnBrk="1" fontAlgn="auto" latinLnBrk="0" hangingPunct="1">
              <a:lnSpc>
                <a:spcPts val="1500"/>
              </a:lnSpc>
              <a:spcBef>
                <a:spcPct val="20000"/>
              </a:spcBef>
              <a:spcAft>
                <a:spcPts val="0"/>
              </a:spcAft>
              <a:buClrTx/>
              <a:buSzTx/>
              <a:buFont typeface="Arial"/>
              <a:buNone/>
              <a:tabLst/>
              <a:defRPr/>
            </a:pPr>
            <a:endParaRPr kumimoji="0" lang="en-GB" sz="1800" b="1" i="0" u="none" strike="noStrike" kern="1200" cap="none" spc="0" normalizeH="0" baseline="0" noProof="0" dirty="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7A5264C9-4E8A-1D4F-2E74-3C46AF46D4D2}"/>
              </a:ext>
            </a:extLst>
          </p:cNvPr>
          <p:cNvSpPr/>
          <p:nvPr/>
        </p:nvSpPr>
        <p:spPr>
          <a:xfrm>
            <a:off x="360441" y="1984865"/>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8938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6" name="Rectangle 5">
            <a:extLst>
              <a:ext uri="{FF2B5EF4-FFF2-40B4-BE49-F238E27FC236}">
                <a16:creationId xmlns:a16="http://schemas.microsoft.com/office/drawing/2014/main" id="{943197E9-FF38-8D7E-E8A8-2912F3E98269}"/>
              </a:ext>
            </a:extLst>
          </p:cNvPr>
          <p:cNvSpPr/>
          <p:nvPr/>
        </p:nvSpPr>
        <p:spPr>
          <a:xfrm>
            <a:off x="30946"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5FBF3AF8-1BD9-F12B-A0CF-27D8DC8CEAD6}"/>
              </a:ext>
            </a:extLst>
          </p:cNvPr>
          <p:cNvSpPr txBox="1">
            <a:spLocks/>
          </p:cNvSpPr>
          <p:nvPr/>
        </p:nvSpPr>
        <p:spPr>
          <a:xfrm>
            <a:off x="313996" y="2518585"/>
            <a:ext cx="2929858" cy="3494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2200" dirty="0">
                <a:solidFill>
                  <a:schemeClr val="bg1"/>
                </a:solidFill>
              </a:rPr>
              <a:t>Business crises often unfold in waves.</a:t>
            </a:r>
          </a:p>
          <a:p>
            <a:pPr marL="15875" indent="-15875"/>
            <a:r>
              <a:rPr lang="en-US" sz="2200" dirty="0">
                <a:solidFill>
                  <a:schemeClr val="bg1"/>
                </a:solidFill>
              </a:rPr>
              <a:t> In the meantime, there are often deceptive phases of relaxation which lead owners and  management to believe that the crisis has been overcome.</a:t>
            </a:r>
          </a:p>
        </p:txBody>
      </p:sp>
      <p:sp>
        <p:nvSpPr>
          <p:cNvPr id="8" name="Textplatzhalter 32">
            <a:extLst>
              <a:ext uri="{FF2B5EF4-FFF2-40B4-BE49-F238E27FC236}">
                <a16:creationId xmlns:a16="http://schemas.microsoft.com/office/drawing/2014/main" id="{B01D38FD-F513-F119-A443-AF941F79A547}"/>
              </a:ext>
            </a:extLst>
          </p:cNvPr>
          <p:cNvSpPr txBox="1">
            <a:spLocks/>
          </p:cNvSpPr>
          <p:nvPr/>
        </p:nvSpPr>
        <p:spPr>
          <a:xfrm>
            <a:off x="392411" y="420981"/>
            <a:ext cx="3025497" cy="2079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dirty="0">
                <a:solidFill>
                  <a:schemeClr val="bg1"/>
                </a:solidFill>
              </a:rPr>
              <a:t>Simplified  Model of Crises</a:t>
            </a:r>
          </a:p>
        </p:txBody>
      </p:sp>
      <p:sp>
        <p:nvSpPr>
          <p:cNvPr id="9" name="Rectangle 8">
            <a:extLst>
              <a:ext uri="{FF2B5EF4-FFF2-40B4-BE49-F238E27FC236}">
                <a16:creationId xmlns:a16="http://schemas.microsoft.com/office/drawing/2014/main" id="{0B1E440C-1976-92F4-BBFD-21424F868DA7}"/>
              </a:ext>
            </a:extLst>
          </p:cNvPr>
          <p:cNvSpPr/>
          <p:nvPr/>
        </p:nvSpPr>
        <p:spPr>
          <a:xfrm>
            <a:off x="360441" y="20711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15" name="Gerade Verbindung mit Pfeil 9">
            <a:extLst>
              <a:ext uri="{FF2B5EF4-FFF2-40B4-BE49-F238E27FC236}">
                <a16:creationId xmlns:a16="http://schemas.microsoft.com/office/drawing/2014/main" id="{BB72E755-DC47-D98A-8E32-CA8F229B433F}"/>
              </a:ext>
            </a:extLst>
          </p:cNvPr>
          <p:cNvCxnSpPr/>
          <p:nvPr/>
        </p:nvCxnSpPr>
        <p:spPr>
          <a:xfrm flipV="1">
            <a:off x="4017734" y="2367544"/>
            <a:ext cx="0" cy="3744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24">
            <a:extLst>
              <a:ext uri="{FF2B5EF4-FFF2-40B4-BE49-F238E27FC236}">
                <a16:creationId xmlns:a16="http://schemas.microsoft.com/office/drawing/2014/main" id="{726603EE-E329-973D-B97F-8881540BE439}"/>
              </a:ext>
            </a:extLst>
          </p:cNvPr>
          <p:cNvCxnSpPr>
            <a:cxnSpLocks/>
          </p:cNvCxnSpPr>
          <p:nvPr/>
        </p:nvCxnSpPr>
        <p:spPr>
          <a:xfrm>
            <a:off x="4017734" y="6112229"/>
            <a:ext cx="74026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feld 40">
            <a:extLst>
              <a:ext uri="{FF2B5EF4-FFF2-40B4-BE49-F238E27FC236}">
                <a16:creationId xmlns:a16="http://schemas.microsoft.com/office/drawing/2014/main" id="{BC80972D-8B7B-AF66-361D-C2C8D3FD6CF4}"/>
              </a:ext>
            </a:extLst>
          </p:cNvPr>
          <p:cNvSpPr txBox="1"/>
          <p:nvPr/>
        </p:nvSpPr>
        <p:spPr>
          <a:xfrm>
            <a:off x="6526801" y="4482868"/>
            <a:ext cx="1319848" cy="338554"/>
          </a:xfrm>
          <a:prstGeom prst="rect">
            <a:avLst/>
          </a:prstGeom>
          <a:noFill/>
        </p:spPr>
        <p:txBody>
          <a:bodyPr wrap="none" rtlCol="0">
            <a:spAutoFit/>
          </a:bodyPr>
          <a:lstStyle/>
          <a:p>
            <a:r>
              <a:rPr lang="en-GB" sz="1600" b="1" dirty="0">
                <a:solidFill>
                  <a:srgbClr val="F16924"/>
                </a:solidFill>
              </a:rPr>
              <a:t>Turning Point</a:t>
            </a:r>
          </a:p>
        </p:txBody>
      </p:sp>
      <p:sp>
        <p:nvSpPr>
          <p:cNvPr id="18" name="Textfeld 41">
            <a:extLst>
              <a:ext uri="{FF2B5EF4-FFF2-40B4-BE49-F238E27FC236}">
                <a16:creationId xmlns:a16="http://schemas.microsoft.com/office/drawing/2014/main" id="{8D94C49B-1463-8050-83FF-62B1AB676F27}"/>
              </a:ext>
            </a:extLst>
          </p:cNvPr>
          <p:cNvSpPr txBox="1"/>
          <p:nvPr/>
        </p:nvSpPr>
        <p:spPr>
          <a:xfrm>
            <a:off x="10548301" y="1544135"/>
            <a:ext cx="1612753" cy="830997"/>
          </a:xfrm>
          <a:prstGeom prst="rect">
            <a:avLst/>
          </a:prstGeom>
          <a:noFill/>
        </p:spPr>
        <p:txBody>
          <a:bodyPr wrap="square" rtlCol="0">
            <a:spAutoFit/>
          </a:bodyPr>
          <a:lstStyle/>
          <a:p>
            <a:r>
              <a:rPr lang="en-GB" sz="1600" b="1" dirty="0">
                <a:solidFill>
                  <a:srgbClr val="F16924"/>
                </a:solidFill>
              </a:rPr>
              <a:t>End of the crisis – continued existence</a:t>
            </a:r>
          </a:p>
        </p:txBody>
      </p:sp>
      <p:sp>
        <p:nvSpPr>
          <p:cNvPr id="19" name="Textfeld 42">
            <a:extLst>
              <a:ext uri="{FF2B5EF4-FFF2-40B4-BE49-F238E27FC236}">
                <a16:creationId xmlns:a16="http://schemas.microsoft.com/office/drawing/2014/main" id="{4DBEF007-657A-59DB-A232-15158582C52C}"/>
              </a:ext>
            </a:extLst>
          </p:cNvPr>
          <p:cNvSpPr txBox="1"/>
          <p:nvPr/>
        </p:nvSpPr>
        <p:spPr>
          <a:xfrm>
            <a:off x="10147476" y="4482868"/>
            <a:ext cx="1870898" cy="1569660"/>
          </a:xfrm>
          <a:prstGeom prst="rect">
            <a:avLst/>
          </a:prstGeom>
          <a:noFill/>
        </p:spPr>
        <p:txBody>
          <a:bodyPr wrap="square" rtlCol="0">
            <a:spAutoFit/>
          </a:bodyPr>
          <a:lstStyle/>
          <a:p>
            <a:r>
              <a:rPr lang="en-GB" sz="1600" b="1" dirty="0">
                <a:solidFill>
                  <a:srgbClr val="EDA13E"/>
                </a:solidFill>
              </a:rPr>
              <a:t>End of the crisis </a:t>
            </a:r>
            <a:br>
              <a:rPr lang="en-GB" sz="1600" b="1" dirty="0">
                <a:solidFill>
                  <a:srgbClr val="EDA13E"/>
                </a:solidFill>
              </a:rPr>
            </a:br>
            <a:r>
              <a:rPr lang="en-GB" sz="1600" b="1" dirty="0">
                <a:solidFill>
                  <a:srgbClr val="EDA13E"/>
                </a:solidFill>
              </a:rPr>
              <a:t>- liquidation / </a:t>
            </a:r>
            <a:br>
              <a:rPr lang="en-GB" sz="1600" b="1" dirty="0">
                <a:solidFill>
                  <a:srgbClr val="EDA13E"/>
                </a:solidFill>
              </a:rPr>
            </a:br>
            <a:r>
              <a:rPr lang="en-GB" sz="1600" b="1" dirty="0">
                <a:solidFill>
                  <a:srgbClr val="EDA13E"/>
                </a:solidFill>
              </a:rPr>
              <a:t>discontinuation of </a:t>
            </a:r>
            <a:br>
              <a:rPr lang="en-GB" sz="1600" b="1" dirty="0">
                <a:solidFill>
                  <a:srgbClr val="EDA13E"/>
                </a:solidFill>
              </a:rPr>
            </a:br>
            <a:r>
              <a:rPr lang="en-GB" sz="1600" b="1" dirty="0">
                <a:solidFill>
                  <a:srgbClr val="EDA13E"/>
                </a:solidFill>
              </a:rPr>
              <a:t>business operations</a:t>
            </a:r>
          </a:p>
          <a:p>
            <a:endParaRPr lang="en-GB" sz="1600" dirty="0">
              <a:solidFill>
                <a:srgbClr val="EDA13E"/>
              </a:solidFill>
            </a:endParaRPr>
          </a:p>
          <a:p>
            <a:endParaRPr lang="en-GB" sz="1600" dirty="0">
              <a:solidFill>
                <a:srgbClr val="EDA13E"/>
              </a:solidFill>
            </a:endParaRPr>
          </a:p>
        </p:txBody>
      </p:sp>
      <p:sp>
        <p:nvSpPr>
          <p:cNvPr id="20" name="Textfeld 43">
            <a:extLst>
              <a:ext uri="{FF2B5EF4-FFF2-40B4-BE49-F238E27FC236}">
                <a16:creationId xmlns:a16="http://schemas.microsoft.com/office/drawing/2014/main" id="{949ED6CC-7930-8CB7-B4C4-9D37434CCD8A}"/>
              </a:ext>
            </a:extLst>
          </p:cNvPr>
          <p:cNvSpPr txBox="1"/>
          <p:nvPr/>
        </p:nvSpPr>
        <p:spPr>
          <a:xfrm>
            <a:off x="7170022" y="5917995"/>
            <a:ext cx="657552" cy="369332"/>
          </a:xfrm>
          <a:prstGeom prst="rect">
            <a:avLst/>
          </a:prstGeom>
          <a:solidFill>
            <a:schemeClr val="bg1"/>
          </a:solidFill>
        </p:spPr>
        <p:txBody>
          <a:bodyPr wrap="none" rtlCol="0">
            <a:spAutoFit/>
          </a:bodyPr>
          <a:lstStyle/>
          <a:p>
            <a:r>
              <a:rPr lang="en-GB" b="1" dirty="0"/>
              <a:t>Time</a:t>
            </a:r>
          </a:p>
        </p:txBody>
      </p:sp>
      <p:sp>
        <p:nvSpPr>
          <p:cNvPr id="21" name="Textfeld 44">
            <a:extLst>
              <a:ext uri="{FF2B5EF4-FFF2-40B4-BE49-F238E27FC236}">
                <a16:creationId xmlns:a16="http://schemas.microsoft.com/office/drawing/2014/main" id="{D8493BDA-451D-B0F0-AE54-E74745A35E55}"/>
              </a:ext>
            </a:extLst>
          </p:cNvPr>
          <p:cNvSpPr txBox="1"/>
          <p:nvPr/>
        </p:nvSpPr>
        <p:spPr>
          <a:xfrm rot="16200000">
            <a:off x="2859578" y="4055220"/>
            <a:ext cx="2270814" cy="369332"/>
          </a:xfrm>
          <a:prstGeom prst="rect">
            <a:avLst/>
          </a:prstGeom>
          <a:solidFill>
            <a:schemeClr val="bg1"/>
          </a:solidFill>
        </p:spPr>
        <p:txBody>
          <a:bodyPr wrap="none" rtlCol="0">
            <a:spAutoFit/>
          </a:bodyPr>
          <a:lstStyle/>
          <a:p>
            <a:r>
              <a:rPr lang="en-GB" b="1" dirty="0"/>
              <a:t>Probability of survival</a:t>
            </a:r>
          </a:p>
        </p:txBody>
      </p:sp>
      <p:sp>
        <p:nvSpPr>
          <p:cNvPr id="22" name="Textfeld 45">
            <a:extLst>
              <a:ext uri="{FF2B5EF4-FFF2-40B4-BE49-F238E27FC236}">
                <a16:creationId xmlns:a16="http://schemas.microsoft.com/office/drawing/2014/main" id="{EB891BC9-DBFB-213D-2598-C18471ACEBC1}"/>
              </a:ext>
            </a:extLst>
          </p:cNvPr>
          <p:cNvSpPr txBox="1"/>
          <p:nvPr/>
        </p:nvSpPr>
        <p:spPr>
          <a:xfrm>
            <a:off x="4075455" y="2020283"/>
            <a:ext cx="2408032" cy="338554"/>
          </a:xfrm>
          <a:prstGeom prst="rect">
            <a:avLst/>
          </a:prstGeom>
          <a:noFill/>
        </p:spPr>
        <p:txBody>
          <a:bodyPr wrap="none" rtlCol="0">
            <a:spAutoFit/>
          </a:bodyPr>
          <a:lstStyle/>
          <a:p>
            <a:r>
              <a:rPr lang="en-GB" sz="1600" b="1" dirty="0">
                <a:solidFill>
                  <a:srgbClr val="B41F7A"/>
                </a:solidFill>
              </a:rPr>
              <a:t>The beginning of the crisis</a:t>
            </a:r>
          </a:p>
        </p:txBody>
      </p:sp>
      <p:sp>
        <p:nvSpPr>
          <p:cNvPr id="23" name="Textfeld 48">
            <a:extLst>
              <a:ext uri="{FF2B5EF4-FFF2-40B4-BE49-F238E27FC236}">
                <a16:creationId xmlns:a16="http://schemas.microsoft.com/office/drawing/2014/main" id="{35F3BAA7-9C51-1280-4639-214119D6E4B5}"/>
              </a:ext>
            </a:extLst>
          </p:cNvPr>
          <p:cNvSpPr txBox="1"/>
          <p:nvPr/>
        </p:nvSpPr>
        <p:spPr>
          <a:xfrm>
            <a:off x="7843034" y="5140274"/>
            <a:ext cx="1304844" cy="584775"/>
          </a:xfrm>
          <a:prstGeom prst="rect">
            <a:avLst/>
          </a:prstGeom>
          <a:noFill/>
        </p:spPr>
        <p:txBody>
          <a:bodyPr wrap="none" rtlCol="0">
            <a:spAutoFit/>
          </a:bodyPr>
          <a:lstStyle/>
          <a:p>
            <a:r>
              <a:rPr lang="en-GB" sz="1600" b="1" dirty="0">
                <a:solidFill>
                  <a:srgbClr val="EDA13E"/>
                </a:solidFill>
              </a:rPr>
              <a:t>Potential </a:t>
            </a:r>
            <a:br>
              <a:rPr lang="en-GB" sz="1600" b="1" dirty="0">
                <a:solidFill>
                  <a:srgbClr val="EDA13E"/>
                </a:solidFill>
              </a:rPr>
            </a:br>
            <a:r>
              <a:rPr lang="en-GB" sz="1600" b="1" dirty="0">
                <a:solidFill>
                  <a:srgbClr val="EDA13E"/>
                </a:solidFill>
              </a:rPr>
              <a:t>turning point</a:t>
            </a:r>
          </a:p>
        </p:txBody>
      </p:sp>
      <p:sp>
        <p:nvSpPr>
          <p:cNvPr id="24" name="Textfeld 49">
            <a:extLst>
              <a:ext uri="{FF2B5EF4-FFF2-40B4-BE49-F238E27FC236}">
                <a16:creationId xmlns:a16="http://schemas.microsoft.com/office/drawing/2014/main" id="{2EC2A4B1-67CD-5EA8-85AB-42EFA99040A5}"/>
              </a:ext>
            </a:extLst>
          </p:cNvPr>
          <p:cNvSpPr txBox="1"/>
          <p:nvPr/>
        </p:nvSpPr>
        <p:spPr>
          <a:xfrm>
            <a:off x="8495456" y="3148050"/>
            <a:ext cx="2157450" cy="584775"/>
          </a:xfrm>
          <a:prstGeom prst="rect">
            <a:avLst/>
          </a:prstGeom>
          <a:noFill/>
        </p:spPr>
        <p:txBody>
          <a:bodyPr wrap="none" rtlCol="0">
            <a:spAutoFit/>
          </a:bodyPr>
          <a:lstStyle/>
          <a:p>
            <a:r>
              <a:rPr lang="en-GB" sz="1600" b="1" dirty="0">
                <a:solidFill>
                  <a:srgbClr val="F16924"/>
                </a:solidFill>
              </a:rPr>
              <a:t>Implementation of </a:t>
            </a:r>
            <a:br>
              <a:rPr lang="en-GB" sz="1600" b="1" dirty="0">
                <a:solidFill>
                  <a:srgbClr val="F16924"/>
                </a:solidFill>
              </a:rPr>
            </a:br>
            <a:r>
              <a:rPr lang="en-GB" sz="1600" b="1" dirty="0">
                <a:solidFill>
                  <a:srgbClr val="F16924"/>
                </a:solidFill>
              </a:rPr>
              <a:t>restructuring measures</a:t>
            </a:r>
          </a:p>
        </p:txBody>
      </p:sp>
      <p:grpSp>
        <p:nvGrpSpPr>
          <p:cNvPr id="26" name="Gruppieren 2">
            <a:extLst>
              <a:ext uri="{FF2B5EF4-FFF2-40B4-BE49-F238E27FC236}">
                <a16:creationId xmlns:a16="http://schemas.microsoft.com/office/drawing/2014/main" id="{43008632-E082-AF84-DE85-74C0C0503B22}"/>
              </a:ext>
            </a:extLst>
          </p:cNvPr>
          <p:cNvGrpSpPr/>
          <p:nvPr/>
        </p:nvGrpSpPr>
        <p:grpSpPr>
          <a:xfrm>
            <a:off x="4192287" y="2071130"/>
            <a:ext cx="6583684" cy="3895957"/>
            <a:chOff x="2258429" y="2025872"/>
            <a:chExt cx="7808686" cy="3895957"/>
          </a:xfrm>
        </p:grpSpPr>
        <p:sp>
          <p:nvSpPr>
            <p:cNvPr id="28" name="Freihandform: Form 34">
              <a:extLst>
                <a:ext uri="{FF2B5EF4-FFF2-40B4-BE49-F238E27FC236}">
                  <a16:creationId xmlns:a16="http://schemas.microsoft.com/office/drawing/2014/main" id="{83C5B9BC-DB2A-FF25-C3A7-54F28D87285B}"/>
                </a:ext>
              </a:extLst>
            </p:cNvPr>
            <p:cNvSpPr/>
            <p:nvPr/>
          </p:nvSpPr>
          <p:spPr>
            <a:xfrm>
              <a:off x="2258429" y="2351314"/>
              <a:ext cx="7808685" cy="3570515"/>
            </a:xfrm>
            <a:custGeom>
              <a:avLst/>
              <a:gdLst>
                <a:gd name="connsiteX0" fmla="*/ 0 w 7808685"/>
                <a:gd name="connsiteY0" fmla="*/ 0 h 3570515"/>
                <a:gd name="connsiteX1" fmla="*/ 1074057 w 7808685"/>
                <a:gd name="connsiteY1" fmla="*/ 290286 h 3570515"/>
                <a:gd name="connsiteX2" fmla="*/ 2191657 w 7808685"/>
                <a:gd name="connsiteY2" fmla="*/ 1567543 h 3570515"/>
                <a:gd name="connsiteX3" fmla="*/ 3280228 w 7808685"/>
                <a:gd name="connsiteY3" fmla="*/ 1944915 h 3570515"/>
                <a:gd name="connsiteX4" fmla="*/ 4383314 w 7808685"/>
                <a:gd name="connsiteY4" fmla="*/ 1988457 h 3570515"/>
                <a:gd name="connsiteX5" fmla="*/ 5617028 w 7808685"/>
                <a:gd name="connsiteY5" fmla="*/ 2656115 h 3570515"/>
                <a:gd name="connsiteX6" fmla="*/ 6589485 w 7808685"/>
                <a:gd name="connsiteY6" fmla="*/ 3338286 h 3570515"/>
                <a:gd name="connsiteX7" fmla="*/ 7808685 w 7808685"/>
                <a:gd name="connsiteY7" fmla="*/ 3570515 h 3570515"/>
                <a:gd name="connsiteX8" fmla="*/ 7808685 w 7808685"/>
                <a:gd name="connsiteY8" fmla="*/ 3570515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8685" h="3570515">
                  <a:moveTo>
                    <a:pt x="0" y="0"/>
                  </a:moveTo>
                  <a:cubicBezTo>
                    <a:pt x="354390" y="14514"/>
                    <a:pt x="708781" y="29029"/>
                    <a:pt x="1074057" y="290286"/>
                  </a:cubicBezTo>
                  <a:cubicBezTo>
                    <a:pt x="1439333" y="551543"/>
                    <a:pt x="1823962" y="1291771"/>
                    <a:pt x="2191657" y="1567543"/>
                  </a:cubicBezTo>
                  <a:cubicBezTo>
                    <a:pt x="2559352" y="1843315"/>
                    <a:pt x="2914952" y="1874763"/>
                    <a:pt x="3280228" y="1944915"/>
                  </a:cubicBezTo>
                  <a:cubicBezTo>
                    <a:pt x="3645504" y="2015067"/>
                    <a:pt x="3993847" y="1869924"/>
                    <a:pt x="4383314" y="1988457"/>
                  </a:cubicBezTo>
                  <a:cubicBezTo>
                    <a:pt x="4772781" y="2106990"/>
                    <a:pt x="5249333" y="2431144"/>
                    <a:pt x="5617028" y="2656115"/>
                  </a:cubicBezTo>
                  <a:cubicBezTo>
                    <a:pt x="5984723" y="2881086"/>
                    <a:pt x="6224209" y="3185886"/>
                    <a:pt x="6589485" y="3338286"/>
                  </a:cubicBezTo>
                  <a:cubicBezTo>
                    <a:pt x="6954761" y="3490686"/>
                    <a:pt x="7808685" y="3570515"/>
                    <a:pt x="7808685" y="3570515"/>
                  </a:cubicBezTo>
                  <a:lnTo>
                    <a:pt x="7808685" y="3570515"/>
                  </a:lnTo>
                </a:path>
              </a:pathLst>
            </a:cu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ihandform: Form 38">
              <a:extLst>
                <a:ext uri="{FF2B5EF4-FFF2-40B4-BE49-F238E27FC236}">
                  <a16:creationId xmlns:a16="http://schemas.microsoft.com/office/drawing/2014/main" id="{5B29531A-31DF-D187-1954-B57548577855}"/>
                </a:ext>
              </a:extLst>
            </p:cNvPr>
            <p:cNvSpPr/>
            <p:nvPr/>
          </p:nvSpPr>
          <p:spPr>
            <a:xfrm>
              <a:off x="5738561" y="2365833"/>
              <a:ext cx="4295537" cy="1988457"/>
            </a:xfrm>
            <a:custGeom>
              <a:avLst/>
              <a:gdLst>
                <a:gd name="connsiteX0" fmla="*/ 0 w 4746171"/>
                <a:gd name="connsiteY0" fmla="*/ 1988457 h 1988457"/>
                <a:gd name="connsiteX1" fmla="*/ 1161143 w 4746171"/>
                <a:gd name="connsiteY1" fmla="*/ 1538514 h 1988457"/>
                <a:gd name="connsiteX2" fmla="*/ 2119085 w 4746171"/>
                <a:gd name="connsiteY2" fmla="*/ 493486 h 1988457"/>
                <a:gd name="connsiteX3" fmla="*/ 4746171 w 4746171"/>
                <a:gd name="connsiteY3" fmla="*/ 0 h 1988457"/>
                <a:gd name="connsiteX4" fmla="*/ 4746171 w 4746171"/>
                <a:gd name="connsiteY4" fmla="*/ 0 h 198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1" h="1988457">
                  <a:moveTo>
                    <a:pt x="0" y="1988457"/>
                  </a:moveTo>
                  <a:cubicBezTo>
                    <a:pt x="403981" y="1888066"/>
                    <a:pt x="807962" y="1787676"/>
                    <a:pt x="1161143" y="1538514"/>
                  </a:cubicBezTo>
                  <a:cubicBezTo>
                    <a:pt x="1514324" y="1289352"/>
                    <a:pt x="1521580" y="749905"/>
                    <a:pt x="2119085" y="493486"/>
                  </a:cubicBezTo>
                  <a:cubicBezTo>
                    <a:pt x="2716590" y="237067"/>
                    <a:pt x="4746171" y="0"/>
                    <a:pt x="4746171" y="0"/>
                  </a:cubicBezTo>
                  <a:lnTo>
                    <a:pt x="4746171" y="0"/>
                  </a:lnTo>
                </a:path>
              </a:pathLst>
            </a:custGeom>
            <a:no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reihandform: Form 47">
              <a:extLst>
                <a:ext uri="{FF2B5EF4-FFF2-40B4-BE49-F238E27FC236}">
                  <a16:creationId xmlns:a16="http://schemas.microsoft.com/office/drawing/2014/main" id="{671A8132-9DBC-253B-63A8-C66328436679}"/>
                </a:ext>
              </a:extLst>
            </p:cNvPr>
            <p:cNvSpPr/>
            <p:nvPr/>
          </p:nvSpPr>
          <p:spPr>
            <a:xfrm>
              <a:off x="7788373" y="3657600"/>
              <a:ext cx="2278742" cy="1291771"/>
            </a:xfrm>
            <a:custGeom>
              <a:avLst/>
              <a:gdLst>
                <a:gd name="connsiteX0" fmla="*/ 0 w 2394857"/>
                <a:gd name="connsiteY0" fmla="*/ 1291771 h 1291771"/>
                <a:gd name="connsiteX1" fmla="*/ 870857 w 2394857"/>
                <a:gd name="connsiteY1" fmla="*/ 1132114 h 1291771"/>
                <a:gd name="connsiteX2" fmla="*/ 1538514 w 2394857"/>
                <a:gd name="connsiteY2" fmla="*/ 478971 h 1291771"/>
                <a:gd name="connsiteX3" fmla="*/ 1915885 w 2394857"/>
                <a:gd name="connsiteY3" fmla="*/ 145143 h 1291771"/>
                <a:gd name="connsiteX4" fmla="*/ 2394857 w 2394857"/>
                <a:gd name="connsiteY4" fmla="*/ 0 h 129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57" h="1291771">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a:solidFill>
                <a:srgbClr val="EDA1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reihandform: Form 50">
              <a:extLst>
                <a:ext uri="{FF2B5EF4-FFF2-40B4-BE49-F238E27FC236}">
                  <a16:creationId xmlns:a16="http://schemas.microsoft.com/office/drawing/2014/main" id="{E1A9B09F-A912-1FB7-63D4-2E7E96CC56E2}"/>
                </a:ext>
              </a:extLst>
            </p:cNvPr>
            <p:cNvSpPr/>
            <p:nvPr/>
          </p:nvSpPr>
          <p:spPr>
            <a:xfrm>
              <a:off x="3889569" y="2025872"/>
              <a:ext cx="2394857" cy="1291771"/>
            </a:xfrm>
            <a:custGeom>
              <a:avLst/>
              <a:gdLst>
                <a:gd name="connsiteX0" fmla="*/ 0 w 2394857"/>
                <a:gd name="connsiteY0" fmla="*/ 1291771 h 1291771"/>
                <a:gd name="connsiteX1" fmla="*/ 870857 w 2394857"/>
                <a:gd name="connsiteY1" fmla="*/ 1132114 h 1291771"/>
                <a:gd name="connsiteX2" fmla="*/ 1538514 w 2394857"/>
                <a:gd name="connsiteY2" fmla="*/ 478971 h 1291771"/>
                <a:gd name="connsiteX3" fmla="*/ 1915885 w 2394857"/>
                <a:gd name="connsiteY3" fmla="*/ 145143 h 1291771"/>
                <a:gd name="connsiteX4" fmla="*/ 2394857 w 2394857"/>
                <a:gd name="connsiteY4" fmla="*/ 0 h 129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57" h="1291771">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a:solidFill>
                <a:srgbClr val="B41F7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Ellipse 51">
            <a:extLst>
              <a:ext uri="{FF2B5EF4-FFF2-40B4-BE49-F238E27FC236}">
                <a16:creationId xmlns:a16="http://schemas.microsoft.com/office/drawing/2014/main" id="{1EDC401A-643C-1B36-A56B-FA37256CB8E2}"/>
              </a:ext>
            </a:extLst>
          </p:cNvPr>
          <p:cNvSpPr/>
          <p:nvPr/>
        </p:nvSpPr>
        <p:spPr>
          <a:xfrm>
            <a:off x="5454040" y="3229281"/>
            <a:ext cx="290286" cy="278763"/>
          </a:xfrm>
          <a:prstGeom prst="ellipse">
            <a:avLst/>
          </a:prstGeom>
          <a:solidFill>
            <a:srgbClr val="B41F7A"/>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feld 52">
            <a:extLst>
              <a:ext uri="{FF2B5EF4-FFF2-40B4-BE49-F238E27FC236}">
                <a16:creationId xmlns:a16="http://schemas.microsoft.com/office/drawing/2014/main" id="{3603FB90-32D4-B21E-5023-1079DB87F823}"/>
              </a:ext>
            </a:extLst>
          </p:cNvPr>
          <p:cNvSpPr txBox="1"/>
          <p:nvPr/>
        </p:nvSpPr>
        <p:spPr>
          <a:xfrm>
            <a:off x="4469938" y="3534347"/>
            <a:ext cx="1304844" cy="584775"/>
          </a:xfrm>
          <a:prstGeom prst="rect">
            <a:avLst/>
          </a:prstGeom>
          <a:noFill/>
        </p:spPr>
        <p:txBody>
          <a:bodyPr wrap="none" rtlCol="0">
            <a:spAutoFit/>
          </a:bodyPr>
          <a:lstStyle/>
          <a:p>
            <a:r>
              <a:rPr lang="en-GB" sz="1600" b="1" dirty="0">
                <a:solidFill>
                  <a:srgbClr val="B41F7A"/>
                </a:solidFill>
              </a:rPr>
              <a:t>Potential </a:t>
            </a:r>
            <a:br>
              <a:rPr lang="en-GB" sz="1600" b="1" dirty="0">
                <a:solidFill>
                  <a:srgbClr val="B41F7A"/>
                </a:solidFill>
              </a:rPr>
            </a:br>
            <a:r>
              <a:rPr lang="en-GB" sz="1600" b="1" dirty="0">
                <a:solidFill>
                  <a:srgbClr val="B41F7A"/>
                </a:solidFill>
              </a:rPr>
              <a:t>turning point</a:t>
            </a:r>
          </a:p>
        </p:txBody>
      </p:sp>
      <p:sp>
        <p:nvSpPr>
          <p:cNvPr id="34" name="Ellipse 39">
            <a:extLst>
              <a:ext uri="{FF2B5EF4-FFF2-40B4-BE49-F238E27FC236}">
                <a16:creationId xmlns:a16="http://schemas.microsoft.com/office/drawing/2014/main" id="{61CBECB5-793A-4233-39FD-C418325CBDCD}"/>
              </a:ext>
            </a:extLst>
          </p:cNvPr>
          <p:cNvSpPr/>
          <p:nvPr/>
        </p:nvSpPr>
        <p:spPr>
          <a:xfrm>
            <a:off x="6989898" y="4210447"/>
            <a:ext cx="290286" cy="278763"/>
          </a:xfrm>
          <a:prstGeom prst="ellipse">
            <a:avLst/>
          </a:prstGeom>
          <a:solidFill>
            <a:srgbClr val="F16924"/>
          </a:solidFill>
          <a:ln>
            <a:solidFill>
              <a:srgbClr val="BBC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Ellipse 46">
            <a:extLst>
              <a:ext uri="{FF2B5EF4-FFF2-40B4-BE49-F238E27FC236}">
                <a16:creationId xmlns:a16="http://schemas.microsoft.com/office/drawing/2014/main" id="{6C6C4E7D-C741-27D5-3BD6-A9853B015324}"/>
              </a:ext>
            </a:extLst>
          </p:cNvPr>
          <p:cNvSpPr/>
          <p:nvPr/>
        </p:nvSpPr>
        <p:spPr>
          <a:xfrm>
            <a:off x="8709568" y="4861009"/>
            <a:ext cx="290286" cy="278763"/>
          </a:xfrm>
          <a:prstGeom prst="ellipse">
            <a:avLst/>
          </a:prstGeom>
          <a:solidFill>
            <a:srgbClr val="EDA13E"/>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5141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hevron 4">
            <a:extLst>
              <a:ext uri="{FF2B5EF4-FFF2-40B4-BE49-F238E27FC236}">
                <a16:creationId xmlns:a16="http://schemas.microsoft.com/office/drawing/2014/main" id="{FB29BF5D-2A26-28A8-EE6A-F9C95A59CE56}"/>
              </a:ext>
            </a:extLst>
          </p:cNvPr>
          <p:cNvSpPr/>
          <p:nvPr/>
        </p:nvSpPr>
        <p:spPr>
          <a:xfrm>
            <a:off x="6543744" y="2788364"/>
            <a:ext cx="1405522"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7" name="Rectangle 6">
            <a:extLst>
              <a:ext uri="{FF2B5EF4-FFF2-40B4-BE49-F238E27FC236}">
                <a16:creationId xmlns:a16="http://schemas.microsoft.com/office/drawing/2014/main" id="{3323A4DB-7F88-AC4C-C90A-89E0C45AA389}"/>
              </a:ext>
            </a:extLst>
          </p:cNvPr>
          <p:cNvSpPr/>
          <p:nvPr/>
        </p:nvSpPr>
        <p:spPr>
          <a:xfrm>
            <a:off x="0"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42827465-282D-5466-F926-96B79BD4A917}"/>
              </a:ext>
            </a:extLst>
          </p:cNvPr>
          <p:cNvSpPr txBox="1">
            <a:spLocks/>
          </p:cNvSpPr>
          <p:nvPr/>
        </p:nvSpPr>
        <p:spPr>
          <a:xfrm>
            <a:off x="289303" y="2255594"/>
            <a:ext cx="2879792" cy="408629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10000"/>
              </a:lnSpc>
            </a:pPr>
            <a:r>
              <a:rPr lang="en-US" dirty="0">
                <a:solidFill>
                  <a:schemeClr val="bg1"/>
                </a:solidFill>
              </a:rPr>
              <a:t>Business crises usually follow a typical course. In practice, individual phases can be of varying length, and sometimes a phase is skipped.  As a rule, the more advanced the crisis is, the more difficult and expensive it is to resolve. Later in this module we will deal with the individual phases in detail. </a:t>
            </a:r>
          </a:p>
        </p:txBody>
      </p:sp>
      <p:sp>
        <p:nvSpPr>
          <p:cNvPr id="9" name="Textplatzhalter 32">
            <a:extLst>
              <a:ext uri="{FF2B5EF4-FFF2-40B4-BE49-F238E27FC236}">
                <a16:creationId xmlns:a16="http://schemas.microsoft.com/office/drawing/2014/main" id="{5CBE511A-F4D6-B3A5-F660-D9F55A254950}"/>
              </a:ext>
            </a:extLst>
          </p:cNvPr>
          <p:cNvSpPr txBox="1">
            <a:spLocks/>
          </p:cNvSpPr>
          <p:nvPr/>
        </p:nvSpPr>
        <p:spPr>
          <a:xfrm>
            <a:off x="392411" y="420981"/>
            <a:ext cx="3025497" cy="2079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dirty="0">
                <a:solidFill>
                  <a:schemeClr val="bg1"/>
                </a:solidFill>
              </a:rPr>
              <a:t>The Typical Course of a Crisis</a:t>
            </a:r>
          </a:p>
        </p:txBody>
      </p:sp>
      <p:sp>
        <p:nvSpPr>
          <p:cNvPr id="10" name="Rectangle 9">
            <a:extLst>
              <a:ext uri="{FF2B5EF4-FFF2-40B4-BE49-F238E27FC236}">
                <a16:creationId xmlns:a16="http://schemas.microsoft.com/office/drawing/2014/main" id="{DD339FC5-084D-762A-9702-1BB75BB51892}"/>
              </a:ext>
            </a:extLst>
          </p:cNvPr>
          <p:cNvSpPr/>
          <p:nvPr/>
        </p:nvSpPr>
        <p:spPr>
          <a:xfrm>
            <a:off x="360441" y="20711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5" name="Freihandform: Form 4">
            <a:extLst>
              <a:ext uri="{FF2B5EF4-FFF2-40B4-BE49-F238E27FC236}">
                <a16:creationId xmlns:a16="http://schemas.microsoft.com/office/drawing/2014/main" id="{E1EC4A4C-71D2-470B-A720-47A1704FA9B0}"/>
              </a:ext>
            </a:extLst>
          </p:cNvPr>
          <p:cNvSpPr/>
          <p:nvPr/>
        </p:nvSpPr>
        <p:spPr>
          <a:xfrm>
            <a:off x="4685114" y="1017921"/>
            <a:ext cx="6410160" cy="3840370"/>
          </a:xfrm>
          <a:custGeom>
            <a:avLst/>
            <a:gdLst>
              <a:gd name="connsiteX0" fmla="*/ 0 w 7916092"/>
              <a:gd name="connsiteY0" fmla="*/ 3236 h 3582458"/>
              <a:gd name="connsiteX1" fmla="*/ 1010194 w 7916092"/>
              <a:gd name="connsiteY1" fmla="*/ 38070 h 3582458"/>
              <a:gd name="connsiteX2" fmla="*/ 2403566 w 7916092"/>
              <a:gd name="connsiteY2" fmla="*/ 273201 h 3582458"/>
              <a:gd name="connsiteX3" fmla="*/ 3500846 w 7916092"/>
              <a:gd name="connsiteY3" fmla="*/ 595418 h 3582458"/>
              <a:gd name="connsiteX4" fmla="*/ 4781006 w 7916092"/>
              <a:gd name="connsiteY4" fmla="*/ 1083098 h 3582458"/>
              <a:gd name="connsiteX5" fmla="*/ 6165669 w 7916092"/>
              <a:gd name="connsiteY5" fmla="*/ 1901704 h 3582458"/>
              <a:gd name="connsiteX6" fmla="*/ 7916092 w 7916092"/>
              <a:gd name="connsiteY6" fmla="*/ 3582458 h 358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6092" h="3582458">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a:solidFill>
              <a:srgbClr val="EC2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Chevron 1">
            <a:extLst>
              <a:ext uri="{FF2B5EF4-FFF2-40B4-BE49-F238E27FC236}">
                <a16:creationId xmlns:a16="http://schemas.microsoft.com/office/drawing/2014/main" id="{71C54E72-C868-45B8-949B-BDF77D73CD9E}"/>
              </a:ext>
            </a:extLst>
          </p:cNvPr>
          <p:cNvSpPr/>
          <p:nvPr/>
        </p:nvSpPr>
        <p:spPr>
          <a:xfrm>
            <a:off x="3620875" y="2791617"/>
            <a:ext cx="1430861"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9" name="Chevron 2">
            <a:extLst>
              <a:ext uri="{FF2B5EF4-FFF2-40B4-BE49-F238E27FC236}">
                <a16:creationId xmlns:a16="http://schemas.microsoft.com/office/drawing/2014/main" id="{0472DFC4-E048-4156-BC78-0C783B7C5A6A}"/>
              </a:ext>
            </a:extLst>
          </p:cNvPr>
          <p:cNvSpPr/>
          <p:nvPr/>
        </p:nvSpPr>
        <p:spPr>
          <a:xfrm>
            <a:off x="5040982" y="2788364"/>
            <a:ext cx="1532910"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31" name="Chevron 4">
            <a:extLst>
              <a:ext uri="{FF2B5EF4-FFF2-40B4-BE49-F238E27FC236}">
                <a16:creationId xmlns:a16="http://schemas.microsoft.com/office/drawing/2014/main" id="{5F9281A0-5EDF-4FDA-8B8E-C28BC44AE788}"/>
              </a:ext>
            </a:extLst>
          </p:cNvPr>
          <p:cNvSpPr/>
          <p:nvPr/>
        </p:nvSpPr>
        <p:spPr>
          <a:xfrm>
            <a:off x="8010219" y="2788364"/>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32" name="Chevron 5">
            <a:extLst>
              <a:ext uri="{FF2B5EF4-FFF2-40B4-BE49-F238E27FC236}">
                <a16:creationId xmlns:a16="http://schemas.microsoft.com/office/drawing/2014/main" id="{24A78DDF-FA2D-4CD7-94EB-AFD2A81D7A1F}"/>
              </a:ext>
            </a:extLst>
          </p:cNvPr>
          <p:cNvSpPr/>
          <p:nvPr/>
        </p:nvSpPr>
        <p:spPr>
          <a:xfrm>
            <a:off x="9601575" y="2788385"/>
            <a:ext cx="1171798"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33" name="TextBox 14">
            <a:extLst>
              <a:ext uri="{FF2B5EF4-FFF2-40B4-BE49-F238E27FC236}">
                <a16:creationId xmlns:a16="http://schemas.microsoft.com/office/drawing/2014/main" id="{B94D7029-D2DD-488F-8259-9736B62A033E}"/>
              </a:ext>
            </a:extLst>
          </p:cNvPr>
          <p:cNvSpPr txBox="1"/>
          <p:nvPr/>
        </p:nvSpPr>
        <p:spPr>
          <a:xfrm>
            <a:off x="3714907" y="2822001"/>
            <a:ext cx="132601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Stakeholder Crisis</a:t>
            </a:r>
          </a:p>
        </p:txBody>
      </p:sp>
      <p:sp>
        <p:nvSpPr>
          <p:cNvPr id="34" name="TextBox 15">
            <a:extLst>
              <a:ext uri="{FF2B5EF4-FFF2-40B4-BE49-F238E27FC236}">
                <a16:creationId xmlns:a16="http://schemas.microsoft.com/office/drawing/2014/main" id="{08CCDFD3-8A36-4683-8CC7-0BCDC7269412}"/>
              </a:ext>
            </a:extLst>
          </p:cNvPr>
          <p:cNvSpPr txBox="1"/>
          <p:nvPr/>
        </p:nvSpPr>
        <p:spPr>
          <a:xfrm>
            <a:off x="5158912" y="2941770"/>
            <a:ext cx="1499829"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Strategy Crisis</a:t>
            </a:r>
          </a:p>
        </p:txBody>
      </p:sp>
      <p:sp>
        <p:nvSpPr>
          <p:cNvPr id="36" name="TextBox 16">
            <a:extLst>
              <a:ext uri="{FF2B5EF4-FFF2-40B4-BE49-F238E27FC236}">
                <a16:creationId xmlns:a16="http://schemas.microsoft.com/office/drawing/2014/main" id="{5362C0FD-94DC-4DF8-B5AA-07241BFC043C}"/>
              </a:ext>
            </a:extLst>
          </p:cNvPr>
          <p:cNvSpPr txBox="1"/>
          <p:nvPr/>
        </p:nvSpPr>
        <p:spPr>
          <a:xfrm>
            <a:off x="6696390" y="2829716"/>
            <a:ext cx="123579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Product / Sales Crisis</a:t>
            </a:r>
          </a:p>
        </p:txBody>
      </p:sp>
      <p:sp>
        <p:nvSpPr>
          <p:cNvPr id="37" name="TextBox 17">
            <a:extLst>
              <a:ext uri="{FF2B5EF4-FFF2-40B4-BE49-F238E27FC236}">
                <a16:creationId xmlns:a16="http://schemas.microsoft.com/office/drawing/2014/main" id="{FD928C53-65AA-4012-878C-5ACFF4690233}"/>
              </a:ext>
            </a:extLst>
          </p:cNvPr>
          <p:cNvSpPr txBox="1"/>
          <p:nvPr/>
        </p:nvSpPr>
        <p:spPr>
          <a:xfrm>
            <a:off x="8292504" y="2814318"/>
            <a:ext cx="956086"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Earnings Crisis</a:t>
            </a:r>
          </a:p>
        </p:txBody>
      </p:sp>
      <p:sp>
        <p:nvSpPr>
          <p:cNvPr id="38" name="TextBox 18">
            <a:extLst>
              <a:ext uri="{FF2B5EF4-FFF2-40B4-BE49-F238E27FC236}">
                <a16:creationId xmlns:a16="http://schemas.microsoft.com/office/drawing/2014/main" id="{AD22DD85-8600-4DF2-B57D-D0E8F8C4397F}"/>
              </a:ext>
            </a:extLst>
          </p:cNvPr>
          <p:cNvSpPr txBox="1"/>
          <p:nvPr/>
        </p:nvSpPr>
        <p:spPr>
          <a:xfrm>
            <a:off x="9753821" y="2823627"/>
            <a:ext cx="1072733"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Liquidity Crisis</a:t>
            </a:r>
          </a:p>
        </p:txBody>
      </p:sp>
      <p:sp>
        <p:nvSpPr>
          <p:cNvPr id="94" name="Chevron 5">
            <a:extLst>
              <a:ext uri="{FF2B5EF4-FFF2-40B4-BE49-F238E27FC236}">
                <a16:creationId xmlns:a16="http://schemas.microsoft.com/office/drawing/2014/main" id="{F33C78D5-AC66-4086-A1FA-413217D9804A}"/>
              </a:ext>
            </a:extLst>
          </p:cNvPr>
          <p:cNvSpPr/>
          <p:nvPr/>
        </p:nvSpPr>
        <p:spPr>
          <a:xfrm>
            <a:off x="10887507" y="2792385"/>
            <a:ext cx="1171798"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95" name="TextBox 18">
            <a:extLst>
              <a:ext uri="{FF2B5EF4-FFF2-40B4-BE49-F238E27FC236}">
                <a16:creationId xmlns:a16="http://schemas.microsoft.com/office/drawing/2014/main" id="{6660D43C-EC14-49C7-B62E-8417A8F48B7A}"/>
              </a:ext>
            </a:extLst>
          </p:cNvPr>
          <p:cNvSpPr txBox="1"/>
          <p:nvPr/>
        </p:nvSpPr>
        <p:spPr>
          <a:xfrm>
            <a:off x="11017266" y="2927925"/>
            <a:ext cx="1051803"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Insolvency</a:t>
            </a:r>
          </a:p>
        </p:txBody>
      </p:sp>
      <p:sp>
        <p:nvSpPr>
          <p:cNvPr id="6" name="Rechteck 5">
            <a:extLst>
              <a:ext uri="{FF2B5EF4-FFF2-40B4-BE49-F238E27FC236}">
                <a16:creationId xmlns:a16="http://schemas.microsoft.com/office/drawing/2014/main" id="{7E5B9861-52F0-4725-BFA9-9895CF3A593B}"/>
              </a:ext>
            </a:extLst>
          </p:cNvPr>
          <p:cNvSpPr/>
          <p:nvPr/>
        </p:nvSpPr>
        <p:spPr>
          <a:xfrm>
            <a:off x="3607827" y="3433440"/>
            <a:ext cx="1453094" cy="3170099"/>
          </a:xfrm>
          <a:prstGeom prst="rect">
            <a:avLst/>
          </a:prstGeom>
        </p:spPr>
        <p:txBody>
          <a:bodyPr wrap="square">
            <a:spAutoFit/>
          </a:bodyPr>
          <a:lstStyle/>
          <a:p>
            <a:pPr marL="177800" indent="-177800">
              <a:buClr>
                <a:srgbClr val="595959"/>
              </a:buClr>
              <a:buFont typeface="Arial" panose="020B0604020202020204" pitchFamily="34" charset="0"/>
              <a:buChar char="•"/>
            </a:pPr>
            <a:r>
              <a:rPr lang="en-GB" sz="1400" dirty="0">
                <a:solidFill>
                  <a:srgbClr val="595959"/>
                </a:solidFill>
              </a:rPr>
              <a:t>Sustainable </a:t>
            </a:r>
          </a:p>
          <a:p>
            <a:pPr marL="177800" indent="-177800">
              <a:buClr>
                <a:srgbClr val="595959"/>
              </a:buClr>
              <a:buFont typeface="Arial" panose="020B0604020202020204" pitchFamily="34" charset="0"/>
              <a:buChar char="•"/>
            </a:pPr>
            <a:r>
              <a:rPr lang="en-GB" sz="1400" dirty="0">
                <a:solidFill>
                  <a:srgbClr val="595959"/>
                </a:solidFill>
              </a:rPr>
              <a:t>conflicts at </a:t>
            </a:r>
            <a:br>
              <a:rPr lang="en-GB" sz="1400" dirty="0">
                <a:solidFill>
                  <a:srgbClr val="595959"/>
                </a:solidFill>
              </a:rPr>
            </a:br>
            <a:r>
              <a:rPr lang="en-GB" sz="1400" dirty="0">
                <a:solidFill>
                  <a:srgbClr val="595959"/>
                </a:solidFill>
              </a:rPr>
              <a:t>stakeholder level: </a:t>
            </a:r>
            <a:r>
              <a:rPr lang="en-GB" sz="1400" dirty="0">
                <a:solidFill>
                  <a:srgbClr val="595959"/>
                </a:solidFill>
                <a:ea typeface="Lato Light" panose="020F0502020204030203" pitchFamily="34" charset="0"/>
                <a:cs typeface="Mukta ExtraLight" panose="020B0000000000000000" pitchFamily="34" charset="77"/>
              </a:rPr>
              <a:t>Blockade of </a:t>
            </a:r>
          </a:p>
          <a:p>
            <a:pPr marL="177800" indent="-177800">
              <a:buClr>
                <a:srgbClr val="595959"/>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essential decisions</a:t>
            </a:r>
          </a:p>
          <a:p>
            <a:pPr marL="177800" indent="-177800">
              <a:buClr>
                <a:srgbClr val="595959"/>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Acceptance of negative developments</a:t>
            </a:r>
          </a:p>
          <a:p>
            <a:pPr marL="177800" indent="-177800">
              <a:buClr>
                <a:srgbClr val="595959"/>
              </a:buClr>
              <a:buFont typeface="Arial" panose="020B0604020202020204" pitchFamily="34" charset="0"/>
              <a:buChar char="•"/>
            </a:pPr>
            <a:endParaRPr lang="en-GB" sz="1500" dirty="0">
              <a:solidFill>
                <a:srgbClr val="595959"/>
              </a:solidFill>
              <a:ea typeface="Lato Light" panose="020F0502020204030203" pitchFamily="34" charset="0"/>
              <a:cs typeface="Mukta ExtraLight" panose="020B0000000000000000" pitchFamily="34" charset="77"/>
            </a:endParaRPr>
          </a:p>
          <a:p>
            <a:pPr marL="177800" indent="-177800">
              <a:buClr>
                <a:srgbClr val="595959"/>
              </a:buClr>
              <a:buFont typeface="Arial" panose="020B0604020202020204" pitchFamily="34" charset="0"/>
              <a:buChar char="•"/>
            </a:pPr>
            <a:endParaRPr lang="en-GB" sz="1500" dirty="0">
              <a:solidFill>
                <a:srgbClr val="595959"/>
              </a:solidFill>
            </a:endParaRPr>
          </a:p>
          <a:p>
            <a:pPr marL="177800" indent="-177800">
              <a:lnSpc>
                <a:spcPct val="100000"/>
              </a:lnSpc>
              <a:spcBef>
                <a:spcPts val="0"/>
              </a:spcBef>
              <a:buClr>
                <a:srgbClr val="595959"/>
              </a:buClr>
              <a:buFont typeface="Arial" panose="020B0604020202020204" pitchFamily="34" charset="0"/>
              <a:buChar char="•"/>
            </a:pPr>
            <a:endParaRPr lang="en-GB" sz="1500" dirty="0">
              <a:solidFill>
                <a:srgbClr val="595959"/>
              </a:solidFill>
              <a:ea typeface="Lato Light" panose="020F0502020204030203" pitchFamily="34" charset="0"/>
              <a:cs typeface="Mukta ExtraLight" panose="020B0000000000000000" pitchFamily="34" charset="77"/>
            </a:endParaRPr>
          </a:p>
          <a:p>
            <a:pPr marL="177800" indent="-177800">
              <a:lnSpc>
                <a:spcPct val="100000"/>
              </a:lnSpc>
              <a:spcBef>
                <a:spcPts val="0"/>
              </a:spcBef>
              <a:buClr>
                <a:srgbClr val="595959"/>
              </a:buClr>
              <a:buFont typeface="Arial" panose="020B0604020202020204" pitchFamily="34" charset="0"/>
              <a:buChar char="•"/>
            </a:pPr>
            <a:endParaRPr lang="en-GB" sz="1500" dirty="0">
              <a:solidFill>
                <a:srgbClr val="595959"/>
              </a:solidFill>
              <a:ea typeface="Lato Light" panose="020F0502020204030203" pitchFamily="34" charset="0"/>
              <a:cs typeface="Mukta ExtraLight" panose="020B0000000000000000" pitchFamily="34" charset="77"/>
            </a:endParaRPr>
          </a:p>
        </p:txBody>
      </p:sp>
      <p:sp>
        <p:nvSpPr>
          <p:cNvPr id="100" name="Rechteck 99">
            <a:extLst>
              <a:ext uri="{FF2B5EF4-FFF2-40B4-BE49-F238E27FC236}">
                <a16:creationId xmlns:a16="http://schemas.microsoft.com/office/drawing/2014/main" id="{35295EFB-6AE9-446B-AEB3-62D499AE87A3}"/>
              </a:ext>
            </a:extLst>
          </p:cNvPr>
          <p:cNvSpPr/>
          <p:nvPr/>
        </p:nvSpPr>
        <p:spPr>
          <a:xfrm>
            <a:off x="4980032" y="3428124"/>
            <a:ext cx="1632188" cy="3339376"/>
          </a:xfrm>
          <a:prstGeom prst="rect">
            <a:avLst/>
          </a:prstGeom>
        </p:spPr>
        <p:txBody>
          <a:bodyPr wrap="square">
            <a:spAutoFit/>
          </a:bodyPr>
          <a:lstStyle/>
          <a:p>
            <a:pPr marL="177800" indent="-177800">
              <a:lnSpc>
                <a:spcPct val="100000"/>
              </a:lnSpc>
              <a:spcBef>
                <a:spcPts val="0"/>
              </a:spcBef>
              <a:buClr>
                <a:srgbClr val="7F1C58"/>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No clear vision</a:t>
            </a:r>
          </a:p>
          <a:p>
            <a:pPr marL="177800" indent="-177800">
              <a:lnSpc>
                <a:spcPct val="100000"/>
              </a:lnSpc>
              <a:spcBef>
                <a:spcPts val="0"/>
              </a:spcBef>
              <a:buClr>
                <a:srgbClr val="7F1C58"/>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Inadequate customer orientation</a:t>
            </a:r>
          </a:p>
          <a:p>
            <a:pPr marL="177800" indent="-177800">
              <a:lnSpc>
                <a:spcPct val="100000"/>
              </a:lnSpc>
              <a:spcBef>
                <a:spcPts val="0"/>
              </a:spcBef>
              <a:buClr>
                <a:srgbClr val="7F1C58"/>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Products at maturity</a:t>
            </a:r>
          </a:p>
          <a:p>
            <a:pPr marL="177800" indent="-177800">
              <a:lnSpc>
                <a:spcPct val="100000"/>
              </a:lnSpc>
              <a:spcBef>
                <a:spcPts val="0"/>
              </a:spcBef>
              <a:buClr>
                <a:srgbClr val="7F1C58"/>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Missed technological developments / inadequate vertical integration</a:t>
            </a:r>
          </a:p>
          <a:p>
            <a:pPr marL="177800" indent="-177800">
              <a:lnSpc>
                <a:spcPct val="100000"/>
              </a:lnSpc>
              <a:spcBef>
                <a:spcPts val="0"/>
              </a:spcBef>
              <a:buClr>
                <a:srgbClr val="7F1C58"/>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Company is still making profits</a:t>
            </a:r>
          </a:p>
          <a:p>
            <a:pPr marL="177800" indent="-177800">
              <a:lnSpc>
                <a:spcPct val="100000"/>
              </a:lnSpc>
              <a:spcBef>
                <a:spcPts val="0"/>
              </a:spcBef>
              <a:buClr>
                <a:srgbClr val="7F1C58"/>
              </a:buClr>
              <a:buFont typeface="Arial" panose="020B0604020202020204" pitchFamily="34" charset="0"/>
              <a:buChar char="•"/>
            </a:pPr>
            <a:endParaRPr lang="en-GB" sz="1500" dirty="0">
              <a:solidFill>
                <a:srgbClr val="595959"/>
              </a:solidFill>
              <a:ea typeface="Lato Light" panose="020F0502020204030203" pitchFamily="34" charset="0"/>
              <a:cs typeface="Mukta ExtraLight" panose="020B0000000000000000" pitchFamily="34" charset="77"/>
            </a:endParaRPr>
          </a:p>
        </p:txBody>
      </p:sp>
      <p:sp>
        <p:nvSpPr>
          <p:cNvPr id="101" name="Rechteck 100">
            <a:extLst>
              <a:ext uri="{FF2B5EF4-FFF2-40B4-BE49-F238E27FC236}">
                <a16:creationId xmlns:a16="http://schemas.microsoft.com/office/drawing/2014/main" id="{1D942A23-51BD-43BD-86AF-D85DCF0E24CB}"/>
              </a:ext>
            </a:extLst>
          </p:cNvPr>
          <p:cNvSpPr/>
          <p:nvPr/>
        </p:nvSpPr>
        <p:spPr>
          <a:xfrm>
            <a:off x="6479760" y="3461073"/>
            <a:ext cx="1632187" cy="2462213"/>
          </a:xfrm>
          <a:prstGeom prst="rect">
            <a:avLst/>
          </a:prstGeom>
        </p:spPr>
        <p:txBody>
          <a:bodyPr wrap="square">
            <a:spAutoFit/>
          </a:bodyPr>
          <a:lstStyle/>
          <a:p>
            <a:pPr marL="177800" indent="-177800">
              <a:lnSpc>
                <a:spcPct val="100000"/>
              </a:lnSpc>
              <a:spcBef>
                <a:spcPts val="0"/>
              </a:spcBef>
              <a:buClr>
                <a:srgbClr val="B41F7A"/>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Decline in sales</a:t>
            </a:r>
          </a:p>
          <a:p>
            <a:pPr marL="177800" indent="-177800">
              <a:lnSpc>
                <a:spcPct val="100000"/>
              </a:lnSpc>
              <a:spcBef>
                <a:spcPts val="0"/>
              </a:spcBef>
              <a:buClr>
                <a:srgbClr val="B41F7A"/>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Price and margin pressure</a:t>
            </a:r>
          </a:p>
          <a:p>
            <a:pPr marL="177800" indent="-177800">
              <a:lnSpc>
                <a:spcPct val="100000"/>
              </a:lnSpc>
              <a:spcBef>
                <a:spcPts val="0"/>
              </a:spcBef>
              <a:buClr>
                <a:srgbClr val="B41F7A"/>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Rising stocks </a:t>
            </a:r>
          </a:p>
          <a:p>
            <a:pPr marL="177800" indent="-177800">
              <a:lnSpc>
                <a:spcPct val="100000"/>
              </a:lnSpc>
              <a:spcBef>
                <a:spcPts val="0"/>
              </a:spcBef>
              <a:buClr>
                <a:srgbClr val="B41F7A"/>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Capital tied up</a:t>
            </a:r>
          </a:p>
          <a:p>
            <a:pPr marL="177800" indent="-177800">
              <a:lnSpc>
                <a:spcPct val="100000"/>
              </a:lnSpc>
              <a:spcBef>
                <a:spcPts val="0"/>
              </a:spcBef>
              <a:buClr>
                <a:srgbClr val="B41F7A"/>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Capacity under-utilisation</a:t>
            </a:r>
          </a:p>
          <a:p>
            <a:pPr marL="177800" indent="-177800">
              <a:lnSpc>
                <a:spcPct val="100000"/>
              </a:lnSpc>
              <a:spcBef>
                <a:spcPts val="0"/>
              </a:spcBef>
              <a:buClr>
                <a:srgbClr val="B41F7A"/>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Earnings decline if no counter-measures implemented</a:t>
            </a:r>
          </a:p>
        </p:txBody>
      </p:sp>
      <p:sp>
        <p:nvSpPr>
          <p:cNvPr id="102" name="Rechteck 101">
            <a:extLst>
              <a:ext uri="{FF2B5EF4-FFF2-40B4-BE49-F238E27FC236}">
                <a16:creationId xmlns:a16="http://schemas.microsoft.com/office/drawing/2014/main" id="{D6342427-0503-43DB-8E05-B262B7CBECB5}"/>
              </a:ext>
            </a:extLst>
          </p:cNvPr>
          <p:cNvSpPr/>
          <p:nvPr/>
        </p:nvSpPr>
        <p:spPr>
          <a:xfrm>
            <a:off x="7962112" y="3448787"/>
            <a:ext cx="1504122" cy="2893100"/>
          </a:xfrm>
          <a:prstGeom prst="rect">
            <a:avLst/>
          </a:prstGeom>
        </p:spPr>
        <p:txBody>
          <a:bodyPr wrap="square">
            <a:spAutoFit/>
          </a:bodyPr>
          <a:lstStyle/>
          <a:p>
            <a:pPr marL="177800" indent="-177800">
              <a:lnSpc>
                <a:spcPct val="100000"/>
              </a:lnSpc>
              <a:spcBef>
                <a:spcPts val="0"/>
              </a:spcBef>
              <a:buClr>
                <a:srgbClr val="F16924"/>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Decline in sales continues</a:t>
            </a:r>
          </a:p>
          <a:p>
            <a:pPr marL="177800" indent="-177800">
              <a:lnSpc>
                <a:spcPct val="100000"/>
              </a:lnSpc>
              <a:spcBef>
                <a:spcPts val="0"/>
              </a:spcBef>
              <a:buClr>
                <a:srgbClr val="F16924"/>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Company reacts with cost-cutting</a:t>
            </a:r>
          </a:p>
          <a:p>
            <a:pPr marL="177800" indent="-177800">
              <a:lnSpc>
                <a:spcPct val="100000"/>
              </a:lnSpc>
              <a:spcBef>
                <a:spcPts val="0"/>
              </a:spcBef>
              <a:buClr>
                <a:srgbClr val="F16924"/>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Decline in profit, losses, decrease in equity</a:t>
            </a:r>
          </a:p>
          <a:p>
            <a:pPr marL="177800" indent="-177800">
              <a:lnSpc>
                <a:spcPct val="100000"/>
              </a:lnSpc>
              <a:spcBef>
                <a:spcPts val="0"/>
              </a:spcBef>
              <a:buClr>
                <a:srgbClr val="F16924"/>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Raising capital becomes more difficult (credit rating declines)</a:t>
            </a:r>
          </a:p>
        </p:txBody>
      </p:sp>
      <p:sp>
        <p:nvSpPr>
          <p:cNvPr id="103" name="Rechteck 102">
            <a:extLst>
              <a:ext uri="{FF2B5EF4-FFF2-40B4-BE49-F238E27FC236}">
                <a16:creationId xmlns:a16="http://schemas.microsoft.com/office/drawing/2014/main" id="{63C9B1BE-D169-4503-BC3E-DB335A86F803}"/>
              </a:ext>
            </a:extLst>
          </p:cNvPr>
          <p:cNvSpPr/>
          <p:nvPr/>
        </p:nvSpPr>
        <p:spPr>
          <a:xfrm>
            <a:off x="9510183" y="523995"/>
            <a:ext cx="1388497" cy="2246769"/>
          </a:xfrm>
          <a:prstGeom prst="rect">
            <a:avLst/>
          </a:prstGeom>
        </p:spPr>
        <p:txBody>
          <a:bodyPr wrap="square">
            <a:spAutoFit/>
          </a:bodyPr>
          <a:lstStyle/>
          <a:p>
            <a:pPr marL="177800" indent="-177800">
              <a:lnSpc>
                <a:spcPct val="100000"/>
              </a:lnSpc>
              <a:spcBef>
                <a:spcPts val="0"/>
              </a:spcBef>
              <a:buClr>
                <a:srgbClr val="EDA13E"/>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Utilised credit lines</a:t>
            </a:r>
          </a:p>
          <a:p>
            <a:pPr marL="177800" indent="-177800">
              <a:lnSpc>
                <a:spcPct val="100000"/>
              </a:lnSpc>
              <a:spcBef>
                <a:spcPts val="0"/>
              </a:spcBef>
              <a:buClr>
                <a:srgbClr val="EDA13E"/>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Waiver of discounts</a:t>
            </a:r>
          </a:p>
          <a:p>
            <a:pPr marL="177800" indent="-177800">
              <a:lnSpc>
                <a:spcPct val="100000"/>
              </a:lnSpc>
              <a:spcBef>
                <a:spcPts val="0"/>
              </a:spcBef>
              <a:buClr>
                <a:srgbClr val="EDA13E"/>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Increase in liabilities due</a:t>
            </a:r>
          </a:p>
          <a:p>
            <a:pPr marL="177800" indent="-177800">
              <a:lnSpc>
                <a:spcPct val="100000"/>
              </a:lnSpc>
              <a:spcBef>
                <a:spcPts val="0"/>
              </a:spcBef>
              <a:buClr>
                <a:srgbClr val="EDA13E"/>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Payment delay</a:t>
            </a:r>
          </a:p>
          <a:p>
            <a:pPr marL="177800" indent="-177800">
              <a:lnSpc>
                <a:spcPct val="100000"/>
              </a:lnSpc>
              <a:spcBef>
                <a:spcPts val="0"/>
              </a:spcBef>
              <a:buClr>
                <a:srgbClr val="EDA13E"/>
              </a:buClr>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Supply bottlenecks</a:t>
            </a:r>
          </a:p>
        </p:txBody>
      </p:sp>
      <p:sp>
        <p:nvSpPr>
          <p:cNvPr id="104" name="Rechteck 103">
            <a:extLst>
              <a:ext uri="{FF2B5EF4-FFF2-40B4-BE49-F238E27FC236}">
                <a16:creationId xmlns:a16="http://schemas.microsoft.com/office/drawing/2014/main" id="{C59AC022-CFAC-4D2A-9095-38D49BA99D19}"/>
              </a:ext>
            </a:extLst>
          </p:cNvPr>
          <p:cNvSpPr/>
          <p:nvPr/>
        </p:nvSpPr>
        <p:spPr>
          <a:xfrm>
            <a:off x="10737540" y="954882"/>
            <a:ext cx="1388496" cy="1815882"/>
          </a:xfrm>
          <a:prstGeom prst="rect">
            <a:avLst/>
          </a:prstGeom>
        </p:spPr>
        <p:txBody>
          <a:bodyPr wrap="square">
            <a:spAutoFit/>
          </a:bodyPr>
          <a:lstStyle/>
          <a:p>
            <a:pPr marL="177800" indent="-177800">
              <a:lnSpc>
                <a:spcPct val="100000"/>
              </a:lnSpc>
              <a:spcBef>
                <a:spcPts val="0"/>
              </a:spcBef>
              <a:buClr>
                <a:srgbClr val="EDA13E"/>
              </a:buClr>
              <a:buSzPct val="80000"/>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Insolvency risk</a:t>
            </a:r>
          </a:p>
          <a:p>
            <a:pPr marL="177800" indent="-177800">
              <a:lnSpc>
                <a:spcPct val="100000"/>
              </a:lnSpc>
              <a:spcBef>
                <a:spcPts val="0"/>
              </a:spcBef>
              <a:buClr>
                <a:srgbClr val="EDA13E"/>
              </a:buClr>
              <a:buSzPct val="80000"/>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Impending insolvency</a:t>
            </a:r>
          </a:p>
          <a:p>
            <a:pPr marL="177800" indent="-177800">
              <a:lnSpc>
                <a:spcPct val="100000"/>
              </a:lnSpc>
              <a:spcBef>
                <a:spcPts val="0"/>
              </a:spcBef>
              <a:buClr>
                <a:srgbClr val="EDA13E"/>
              </a:buClr>
              <a:buSzPct val="80000"/>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Over-indebtedness</a:t>
            </a:r>
          </a:p>
          <a:p>
            <a:pPr marL="177800" indent="-177800">
              <a:lnSpc>
                <a:spcPct val="100000"/>
              </a:lnSpc>
              <a:spcBef>
                <a:spcPts val="0"/>
              </a:spcBef>
              <a:buClr>
                <a:srgbClr val="EDA13E"/>
              </a:buClr>
              <a:buSzPct val="80000"/>
              <a:buFont typeface="Arial" panose="020B0604020202020204" pitchFamily="34" charset="0"/>
              <a:buChar char="•"/>
            </a:pPr>
            <a:r>
              <a:rPr lang="en-GB" sz="1400" dirty="0">
                <a:solidFill>
                  <a:srgbClr val="595959"/>
                </a:solidFill>
                <a:ea typeface="Lato Light" panose="020F0502020204030203" pitchFamily="34" charset="0"/>
                <a:cs typeface="Mukta ExtraLight" panose="020B0000000000000000" pitchFamily="34" charset="77"/>
              </a:rPr>
              <a:t>Occurred insolvency</a:t>
            </a:r>
          </a:p>
        </p:txBody>
      </p:sp>
      <p:sp>
        <p:nvSpPr>
          <p:cNvPr id="106" name="Textplatzhalter 3">
            <a:extLst>
              <a:ext uri="{FF2B5EF4-FFF2-40B4-BE49-F238E27FC236}">
                <a16:creationId xmlns:a16="http://schemas.microsoft.com/office/drawing/2014/main" id="{B19B36E7-E4F4-4270-B7C5-1A2C08CF1EF4}"/>
              </a:ext>
            </a:extLst>
          </p:cNvPr>
          <p:cNvSpPr txBox="1">
            <a:spLocks/>
          </p:cNvSpPr>
          <p:nvPr/>
        </p:nvSpPr>
        <p:spPr>
          <a:xfrm>
            <a:off x="3654352" y="612623"/>
            <a:ext cx="3200761" cy="7475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b="1" dirty="0"/>
              <a:t>Revenue / Profit /Liquidity</a:t>
            </a:r>
          </a:p>
        </p:txBody>
      </p:sp>
    </p:spTree>
    <p:extLst>
      <p:ext uri="{BB962C8B-B14F-4D97-AF65-F5344CB8AC3E}">
        <p14:creationId xmlns:p14="http://schemas.microsoft.com/office/powerpoint/2010/main" val="3151600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6" name="Rechteck 5">
            <a:extLst>
              <a:ext uri="{FF2B5EF4-FFF2-40B4-BE49-F238E27FC236}">
                <a16:creationId xmlns:a16="http://schemas.microsoft.com/office/drawing/2014/main" id="{7E5B9861-52F0-4725-BFA9-9895CF3A593B}"/>
              </a:ext>
            </a:extLst>
          </p:cNvPr>
          <p:cNvSpPr/>
          <p:nvPr/>
        </p:nvSpPr>
        <p:spPr>
          <a:xfrm>
            <a:off x="3615919" y="1338160"/>
            <a:ext cx="1502817" cy="864467"/>
          </a:xfrm>
          <a:prstGeom prst="rect">
            <a:avLst/>
          </a:prstGeom>
        </p:spPr>
        <p:txBody>
          <a:bodyPr wrap="square">
            <a:spAutoFit/>
          </a:bodyPr>
          <a:lstStyle/>
          <a:p>
            <a:pPr>
              <a:lnSpc>
                <a:spcPts val="1500"/>
              </a:lnSpc>
            </a:pP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Uncertainty about succession / management</a:t>
            </a:r>
          </a:p>
        </p:txBody>
      </p:sp>
      <p:sp>
        <p:nvSpPr>
          <p:cNvPr id="26" name="Rechteck 25">
            <a:extLst>
              <a:ext uri="{FF2B5EF4-FFF2-40B4-BE49-F238E27FC236}">
                <a16:creationId xmlns:a16="http://schemas.microsoft.com/office/drawing/2014/main" id="{FE6DBDB5-200C-49D0-8672-82ECAFEB45D3}"/>
              </a:ext>
            </a:extLst>
          </p:cNvPr>
          <p:cNvSpPr/>
          <p:nvPr/>
        </p:nvSpPr>
        <p:spPr>
          <a:xfrm>
            <a:off x="5064726" y="1321675"/>
            <a:ext cx="1225066" cy="672107"/>
          </a:xfrm>
          <a:prstGeom prst="rect">
            <a:avLst/>
          </a:prstGeom>
        </p:spPr>
        <p:txBody>
          <a:bodyPr wrap="square">
            <a:spAutoFit/>
          </a:bodyPr>
          <a:lstStyle/>
          <a:p>
            <a:pPr>
              <a:lnSpc>
                <a:spcPts val="1500"/>
              </a:lnSpc>
            </a:pP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No / wrong mission statement</a:t>
            </a:r>
          </a:p>
        </p:txBody>
      </p:sp>
      <p:sp>
        <p:nvSpPr>
          <p:cNvPr id="35" name="Rechteck 34">
            <a:extLst>
              <a:ext uri="{FF2B5EF4-FFF2-40B4-BE49-F238E27FC236}">
                <a16:creationId xmlns:a16="http://schemas.microsoft.com/office/drawing/2014/main" id="{7E5D35FD-2CFF-4351-A969-12C13ED596C2}"/>
              </a:ext>
            </a:extLst>
          </p:cNvPr>
          <p:cNvSpPr/>
          <p:nvPr/>
        </p:nvSpPr>
        <p:spPr>
          <a:xfrm>
            <a:off x="6451181" y="1321675"/>
            <a:ext cx="1703975" cy="584775"/>
          </a:xfrm>
          <a:prstGeom prst="rect">
            <a:avLst/>
          </a:prstGeom>
        </p:spPr>
        <p:txBody>
          <a:bodyPr wrap="square">
            <a:spAutoFit/>
          </a:bodyPr>
          <a:lstStyle/>
          <a:p>
            <a:r>
              <a:rPr lang="en-GB" sz="1600" b="1" dirty="0">
                <a:solidFill>
                  <a:srgbClr val="245473"/>
                </a:solidFill>
                <a:latin typeface="Calibri" panose="020F0502020204030204" pitchFamily="34" charset="0"/>
                <a:ea typeface="Lato Light" panose="020F0502020204030203" pitchFamily="34" charset="0"/>
                <a:cs typeface="Calibri" panose="020F0502020204030204" pitchFamily="34" charset="0"/>
              </a:rPr>
              <a:t>No competitiveness</a:t>
            </a:r>
          </a:p>
        </p:txBody>
      </p:sp>
      <p:sp>
        <p:nvSpPr>
          <p:cNvPr id="39" name="Rechteck 38">
            <a:extLst>
              <a:ext uri="{FF2B5EF4-FFF2-40B4-BE49-F238E27FC236}">
                <a16:creationId xmlns:a16="http://schemas.microsoft.com/office/drawing/2014/main" id="{F2AC4BB7-8053-4E6B-9053-7883BBAD7D9B}"/>
              </a:ext>
            </a:extLst>
          </p:cNvPr>
          <p:cNvSpPr/>
          <p:nvPr/>
        </p:nvSpPr>
        <p:spPr>
          <a:xfrm>
            <a:off x="8222613" y="1338160"/>
            <a:ext cx="1336517" cy="864467"/>
          </a:xfrm>
          <a:prstGeom prst="rect">
            <a:avLst/>
          </a:prstGeom>
        </p:spPr>
        <p:txBody>
          <a:bodyPr wrap="square">
            <a:spAutoFit/>
          </a:bodyPr>
          <a:lstStyle/>
          <a:p>
            <a:pPr>
              <a:lnSpc>
                <a:spcPts val="1500"/>
              </a:lnSpc>
            </a:pP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Consumption of assets (decrease in equity ...)</a:t>
            </a:r>
          </a:p>
        </p:txBody>
      </p:sp>
      <p:sp>
        <p:nvSpPr>
          <p:cNvPr id="40" name="Rechteck 39">
            <a:extLst>
              <a:ext uri="{FF2B5EF4-FFF2-40B4-BE49-F238E27FC236}">
                <a16:creationId xmlns:a16="http://schemas.microsoft.com/office/drawing/2014/main" id="{E9567923-419A-45FD-83E2-69E52A7FC897}"/>
              </a:ext>
            </a:extLst>
          </p:cNvPr>
          <p:cNvSpPr/>
          <p:nvPr/>
        </p:nvSpPr>
        <p:spPr>
          <a:xfrm>
            <a:off x="9677946" y="1338160"/>
            <a:ext cx="1171799" cy="864467"/>
          </a:xfrm>
          <a:prstGeom prst="rect">
            <a:avLst/>
          </a:prstGeom>
        </p:spPr>
        <p:txBody>
          <a:bodyPr wrap="square">
            <a:spAutoFit/>
          </a:bodyPr>
          <a:lstStyle/>
          <a:p>
            <a:pPr>
              <a:lnSpc>
                <a:spcPts val="1500"/>
              </a:lnSpc>
            </a:pP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No reserve(s) / financial scope</a:t>
            </a:r>
          </a:p>
        </p:txBody>
      </p:sp>
      <p:sp>
        <p:nvSpPr>
          <p:cNvPr id="41" name="Rechteck 40">
            <a:extLst>
              <a:ext uri="{FF2B5EF4-FFF2-40B4-BE49-F238E27FC236}">
                <a16:creationId xmlns:a16="http://schemas.microsoft.com/office/drawing/2014/main" id="{035EA290-C7C4-4B91-AC49-F5A0E3A81D1D}"/>
              </a:ext>
            </a:extLst>
          </p:cNvPr>
          <p:cNvSpPr/>
          <p:nvPr/>
        </p:nvSpPr>
        <p:spPr>
          <a:xfrm>
            <a:off x="11060061" y="1338160"/>
            <a:ext cx="1171799" cy="864467"/>
          </a:xfrm>
          <a:prstGeom prst="rect">
            <a:avLst/>
          </a:prstGeom>
        </p:spPr>
        <p:txBody>
          <a:bodyPr wrap="square">
            <a:spAutoFit/>
          </a:bodyPr>
          <a:lstStyle/>
          <a:p>
            <a:pPr>
              <a:lnSpc>
                <a:spcPts val="1500"/>
              </a:lnSpc>
            </a:pPr>
            <a:r>
              <a:rPr lang="en-GB" sz="1500" b="1" dirty="0">
                <a:solidFill>
                  <a:srgbClr val="E53292"/>
                </a:solidFill>
                <a:latin typeface="Calibri" panose="020F0502020204030204" pitchFamily="34" charset="0"/>
                <a:ea typeface="Lato Light" panose="020F0502020204030203" pitchFamily="34" charset="0"/>
                <a:cs typeface="Calibri" panose="020F0502020204030204" pitchFamily="34" charset="0"/>
              </a:rPr>
              <a:t>Loss of Decision-Making Authority</a:t>
            </a:r>
          </a:p>
        </p:txBody>
      </p:sp>
      <p:sp>
        <p:nvSpPr>
          <p:cNvPr id="2" name="Pfeil: nach oben gekrümmt 1">
            <a:extLst>
              <a:ext uri="{FF2B5EF4-FFF2-40B4-BE49-F238E27FC236}">
                <a16:creationId xmlns:a16="http://schemas.microsoft.com/office/drawing/2014/main" id="{6E760E75-52F2-4A7A-97AF-F10AE570478C}"/>
              </a:ext>
            </a:extLst>
          </p:cNvPr>
          <p:cNvSpPr/>
          <p:nvPr/>
        </p:nvSpPr>
        <p:spPr>
          <a:xfrm>
            <a:off x="4510605" y="2255812"/>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2" name="Pfeil: nach oben gekrümmt 41">
            <a:extLst>
              <a:ext uri="{FF2B5EF4-FFF2-40B4-BE49-F238E27FC236}">
                <a16:creationId xmlns:a16="http://schemas.microsoft.com/office/drawing/2014/main" id="{356129D2-A434-41CF-A81B-933861D5EA3C}"/>
              </a:ext>
            </a:extLst>
          </p:cNvPr>
          <p:cNvSpPr/>
          <p:nvPr/>
        </p:nvSpPr>
        <p:spPr>
          <a:xfrm>
            <a:off x="5961826" y="2265699"/>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3" name="Pfeil: nach oben gekrümmt 42">
            <a:extLst>
              <a:ext uri="{FF2B5EF4-FFF2-40B4-BE49-F238E27FC236}">
                <a16:creationId xmlns:a16="http://schemas.microsoft.com/office/drawing/2014/main" id="{C192E4C5-65C1-409D-9571-AC831D9BE606}"/>
              </a:ext>
            </a:extLst>
          </p:cNvPr>
          <p:cNvSpPr/>
          <p:nvPr/>
        </p:nvSpPr>
        <p:spPr>
          <a:xfrm>
            <a:off x="7413047" y="2267945"/>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4" name="Pfeil: nach oben gekrümmt 43">
            <a:extLst>
              <a:ext uri="{FF2B5EF4-FFF2-40B4-BE49-F238E27FC236}">
                <a16:creationId xmlns:a16="http://schemas.microsoft.com/office/drawing/2014/main" id="{59759B08-5BB5-46DC-96A7-FDFDD7765951}"/>
              </a:ext>
            </a:extLst>
          </p:cNvPr>
          <p:cNvSpPr/>
          <p:nvPr/>
        </p:nvSpPr>
        <p:spPr>
          <a:xfrm>
            <a:off x="8876784" y="2262827"/>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5" name="Pfeil: nach oben gekrümmt 44">
            <a:extLst>
              <a:ext uri="{FF2B5EF4-FFF2-40B4-BE49-F238E27FC236}">
                <a16:creationId xmlns:a16="http://schemas.microsoft.com/office/drawing/2014/main" id="{5A233127-ADFC-4C90-8CE8-ACA972EA821E}"/>
              </a:ext>
            </a:extLst>
          </p:cNvPr>
          <p:cNvSpPr/>
          <p:nvPr/>
        </p:nvSpPr>
        <p:spPr>
          <a:xfrm>
            <a:off x="10340521" y="2260438"/>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6" name="Rechteck 45">
            <a:extLst>
              <a:ext uri="{FF2B5EF4-FFF2-40B4-BE49-F238E27FC236}">
                <a16:creationId xmlns:a16="http://schemas.microsoft.com/office/drawing/2014/main" id="{2B62FCCB-9C12-42A3-9826-9B59006C2865}"/>
              </a:ext>
            </a:extLst>
          </p:cNvPr>
          <p:cNvSpPr/>
          <p:nvPr/>
        </p:nvSpPr>
        <p:spPr>
          <a:xfrm>
            <a:off x="4167453" y="2706802"/>
            <a:ext cx="1380954" cy="830997"/>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Weak leadership</a:t>
            </a:r>
          </a:p>
        </p:txBody>
      </p:sp>
      <p:sp>
        <p:nvSpPr>
          <p:cNvPr id="47" name="Rechteck 46">
            <a:extLst>
              <a:ext uri="{FF2B5EF4-FFF2-40B4-BE49-F238E27FC236}">
                <a16:creationId xmlns:a16="http://schemas.microsoft.com/office/drawing/2014/main" id="{10A86406-E2FE-401C-95F8-2B115609BC83}"/>
              </a:ext>
            </a:extLst>
          </p:cNvPr>
          <p:cNvSpPr/>
          <p:nvPr/>
        </p:nvSpPr>
        <p:spPr>
          <a:xfrm>
            <a:off x="5723256" y="2706803"/>
            <a:ext cx="1380953" cy="830996"/>
          </a:xfrm>
          <a:prstGeom prst="rect">
            <a:avLst/>
          </a:prstGeom>
          <a:solidFill>
            <a:srgbClr val="245473"/>
          </a:solidFill>
        </p:spPr>
        <p:txBody>
          <a:bodyPr wrap="square" anchor="ctr">
            <a:noAutofit/>
          </a:bodyPr>
          <a:lstStyle/>
          <a:p>
            <a:pPr algn="ctr">
              <a:lnSpc>
                <a:spcPts val="1720"/>
              </a:lnSpc>
            </a:pPr>
            <a:r>
              <a:rPr lang="en-GB" sz="1600" b="1">
                <a:solidFill>
                  <a:schemeClr val="bg1"/>
                </a:solidFill>
                <a:ea typeface="Lato Light" panose="020F0502020204030203" pitchFamily="34" charset="0"/>
                <a:cs typeface="Mukta ExtraLight" panose="020B0000000000000000" pitchFamily="34" charset="77"/>
              </a:rPr>
              <a:t>Products not in line with the market</a:t>
            </a:r>
            <a:endParaRPr lang="en-GB" sz="1600" b="1" dirty="0">
              <a:solidFill>
                <a:schemeClr val="bg1"/>
              </a:solidFill>
              <a:ea typeface="Lato Light" panose="020F0502020204030203" pitchFamily="34" charset="0"/>
              <a:cs typeface="Mukta ExtraLight" panose="020B0000000000000000" pitchFamily="34" charset="77"/>
            </a:endParaRPr>
          </a:p>
        </p:txBody>
      </p:sp>
      <p:sp>
        <p:nvSpPr>
          <p:cNvPr id="48" name="Rechteck 47">
            <a:extLst>
              <a:ext uri="{FF2B5EF4-FFF2-40B4-BE49-F238E27FC236}">
                <a16:creationId xmlns:a16="http://schemas.microsoft.com/office/drawing/2014/main" id="{B00E7A09-224B-4FCC-BA4E-1B1ACDD9B741}"/>
              </a:ext>
            </a:extLst>
          </p:cNvPr>
          <p:cNvSpPr/>
          <p:nvPr/>
        </p:nvSpPr>
        <p:spPr>
          <a:xfrm>
            <a:off x="7255448" y="2711457"/>
            <a:ext cx="1380953" cy="826342"/>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Decline in earnings</a:t>
            </a:r>
          </a:p>
        </p:txBody>
      </p:sp>
      <p:sp>
        <p:nvSpPr>
          <p:cNvPr id="49" name="Rechteck 48">
            <a:extLst>
              <a:ext uri="{FF2B5EF4-FFF2-40B4-BE49-F238E27FC236}">
                <a16:creationId xmlns:a16="http://schemas.microsoft.com/office/drawing/2014/main" id="{7480D117-1BAA-443B-A193-A006EB0A16B5}"/>
              </a:ext>
            </a:extLst>
          </p:cNvPr>
          <p:cNvSpPr/>
          <p:nvPr/>
        </p:nvSpPr>
        <p:spPr>
          <a:xfrm>
            <a:off x="8772302" y="2711457"/>
            <a:ext cx="1380954" cy="826342"/>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Consumption of liquid funds</a:t>
            </a:r>
          </a:p>
        </p:txBody>
      </p:sp>
      <p:sp>
        <p:nvSpPr>
          <p:cNvPr id="50" name="Rechteck 49">
            <a:extLst>
              <a:ext uri="{FF2B5EF4-FFF2-40B4-BE49-F238E27FC236}">
                <a16:creationId xmlns:a16="http://schemas.microsoft.com/office/drawing/2014/main" id="{A43DE806-DADE-4FC2-B4E9-28E5CE137FB5}"/>
              </a:ext>
            </a:extLst>
          </p:cNvPr>
          <p:cNvSpPr/>
          <p:nvPr/>
        </p:nvSpPr>
        <p:spPr>
          <a:xfrm>
            <a:off x="10229780" y="2703945"/>
            <a:ext cx="1380953" cy="833853"/>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(Impending) insolvency</a:t>
            </a:r>
          </a:p>
        </p:txBody>
      </p:sp>
      <p:sp>
        <p:nvSpPr>
          <p:cNvPr id="51" name="Rechteck 50">
            <a:extLst>
              <a:ext uri="{FF2B5EF4-FFF2-40B4-BE49-F238E27FC236}">
                <a16:creationId xmlns:a16="http://schemas.microsoft.com/office/drawing/2014/main" id="{9A734528-F533-424B-A98D-C332E30DE4AE}"/>
              </a:ext>
            </a:extLst>
          </p:cNvPr>
          <p:cNvSpPr/>
          <p:nvPr/>
        </p:nvSpPr>
        <p:spPr>
          <a:xfrm>
            <a:off x="6842218" y="4631182"/>
            <a:ext cx="1327199" cy="1346435"/>
          </a:xfrm>
          <a:prstGeom prst="rect">
            <a:avLst/>
          </a:prstGeom>
          <a:solidFill>
            <a:srgbClr val="B41F7A"/>
          </a:solidFill>
        </p:spPr>
        <p:txBody>
          <a:bodyPr wrap="square" anchor="ctr">
            <a:noAutofit/>
          </a:bodyPr>
          <a:lstStyle/>
          <a:p>
            <a:pPr algn="ctr"/>
            <a:r>
              <a:rPr lang="en-GB" sz="1600" b="1" dirty="0">
                <a:solidFill>
                  <a:schemeClr val="bg1"/>
                </a:solidFill>
                <a:ea typeface="Lato Light" panose="020F0502020204030203" pitchFamily="34" charset="0"/>
                <a:cs typeface="Mukta ExtraLight" panose="020B0000000000000000" pitchFamily="34" charset="77"/>
              </a:rPr>
              <a:t>Loss of a major customer / order</a:t>
            </a:r>
          </a:p>
        </p:txBody>
      </p:sp>
      <p:sp>
        <p:nvSpPr>
          <p:cNvPr id="52" name="Rechteck 51">
            <a:extLst>
              <a:ext uri="{FF2B5EF4-FFF2-40B4-BE49-F238E27FC236}">
                <a16:creationId xmlns:a16="http://schemas.microsoft.com/office/drawing/2014/main" id="{80DD04B9-6CF6-4BB1-A6CA-A9EE19406681}"/>
              </a:ext>
            </a:extLst>
          </p:cNvPr>
          <p:cNvSpPr/>
          <p:nvPr/>
        </p:nvSpPr>
        <p:spPr>
          <a:xfrm>
            <a:off x="8296411" y="4631183"/>
            <a:ext cx="1175126" cy="1346435"/>
          </a:xfrm>
          <a:prstGeom prst="rect">
            <a:avLst/>
          </a:prstGeom>
          <a:solidFill>
            <a:srgbClr val="F16924"/>
          </a:solidFill>
        </p:spPr>
        <p:txBody>
          <a:bodyPr wrap="square" anchor="ctr">
            <a:noAutofit/>
          </a:bodyPr>
          <a:lstStyle/>
          <a:p>
            <a:pPr algn="ctr"/>
            <a:r>
              <a:rPr lang="en-GB" sz="1600" b="1" dirty="0">
                <a:solidFill>
                  <a:schemeClr val="bg1"/>
                </a:solidFill>
                <a:ea typeface="Lato Light" panose="020F0502020204030203" pitchFamily="34" charset="0"/>
                <a:cs typeface="Mukta ExtraLight" panose="020B0000000000000000" pitchFamily="34" charset="77"/>
              </a:rPr>
              <a:t>Claims for damages</a:t>
            </a:r>
          </a:p>
        </p:txBody>
      </p:sp>
      <p:sp>
        <p:nvSpPr>
          <p:cNvPr id="53" name="Rechteck 52">
            <a:extLst>
              <a:ext uri="{FF2B5EF4-FFF2-40B4-BE49-F238E27FC236}">
                <a16:creationId xmlns:a16="http://schemas.microsoft.com/office/drawing/2014/main" id="{53B89C60-AD69-48F9-87B3-E1A6CC199BEC}"/>
              </a:ext>
            </a:extLst>
          </p:cNvPr>
          <p:cNvSpPr/>
          <p:nvPr/>
        </p:nvSpPr>
        <p:spPr>
          <a:xfrm>
            <a:off x="9596935" y="4647501"/>
            <a:ext cx="1327198" cy="1346435"/>
          </a:xfrm>
          <a:prstGeom prst="rect">
            <a:avLst/>
          </a:prstGeom>
          <a:solidFill>
            <a:srgbClr val="EDA13E"/>
          </a:solidFill>
        </p:spPr>
        <p:txBody>
          <a:bodyPr wrap="square" anchor="ctr">
            <a:noAutofit/>
          </a:bodyPr>
          <a:lstStyle/>
          <a:p>
            <a:pPr algn="ctr"/>
            <a:r>
              <a:rPr lang="en-GB" sz="1600" b="1" dirty="0">
                <a:solidFill>
                  <a:schemeClr val="bg1"/>
                </a:solidFill>
                <a:ea typeface="Lato Light" panose="020F0502020204030203" pitchFamily="34" charset="0"/>
                <a:cs typeface="Mukta ExtraLight" panose="020B0000000000000000" pitchFamily="34" charset="77"/>
              </a:rPr>
              <a:t>Massive loss of receivables</a:t>
            </a:r>
          </a:p>
        </p:txBody>
      </p:sp>
      <p:sp>
        <p:nvSpPr>
          <p:cNvPr id="54" name="TextBox 58">
            <a:extLst>
              <a:ext uri="{FF2B5EF4-FFF2-40B4-BE49-F238E27FC236}">
                <a16:creationId xmlns:a16="http://schemas.microsoft.com/office/drawing/2014/main" id="{53D97A96-758D-41F1-A400-9C941960C78F}"/>
              </a:ext>
            </a:extLst>
          </p:cNvPr>
          <p:cNvSpPr txBox="1"/>
          <p:nvPr/>
        </p:nvSpPr>
        <p:spPr>
          <a:xfrm>
            <a:off x="4125837" y="5409161"/>
            <a:ext cx="2596166" cy="584775"/>
          </a:xfrm>
          <a:prstGeom prst="rect">
            <a:avLst/>
          </a:prstGeom>
          <a:noFill/>
        </p:spPr>
        <p:txBody>
          <a:bodyPr wrap="square" rtlCol="0" anchor="ctr">
            <a:spAutoFit/>
          </a:bodyPr>
          <a:lstStyle/>
          <a:p>
            <a:r>
              <a:rPr lang="en-GB" sz="1600" b="1" dirty="0">
                <a:solidFill>
                  <a:srgbClr val="245473"/>
                </a:solidFill>
                <a:latin typeface="Calibri" panose="020F0502020204030204" pitchFamily="34" charset="0"/>
                <a:cs typeface="Calibri" panose="020F0502020204030204" pitchFamily="34" charset="0"/>
              </a:rPr>
              <a:t>Direct occurrence </a:t>
            </a:r>
            <a:br>
              <a:rPr lang="en-GB" sz="1600" b="1" dirty="0">
                <a:solidFill>
                  <a:srgbClr val="245473"/>
                </a:solidFill>
                <a:latin typeface="Calibri" panose="020F0502020204030204" pitchFamily="34" charset="0"/>
                <a:cs typeface="Calibri" panose="020F0502020204030204" pitchFamily="34" charset="0"/>
              </a:rPr>
            </a:br>
            <a:r>
              <a:rPr lang="en-GB" sz="1600" b="1" dirty="0">
                <a:solidFill>
                  <a:srgbClr val="245473"/>
                </a:solidFill>
                <a:latin typeface="Calibri" panose="020F0502020204030204" pitchFamily="34" charset="0"/>
                <a:cs typeface="Calibri" panose="020F0502020204030204" pitchFamily="34" charset="0"/>
              </a:rPr>
              <a:t>of crisis (external triggers)</a:t>
            </a:r>
          </a:p>
        </p:txBody>
      </p:sp>
      <p:pic>
        <p:nvPicPr>
          <p:cNvPr id="5" name="Slika 4">
            <a:extLst>
              <a:ext uri="{FF2B5EF4-FFF2-40B4-BE49-F238E27FC236}">
                <a16:creationId xmlns:a16="http://schemas.microsoft.com/office/drawing/2014/main" id="{7E8A0879-7DA7-BA99-7E92-33636A5E8147}"/>
              </a:ext>
            </a:extLst>
          </p:cNvPr>
          <p:cNvPicPr>
            <a:picLocks noChangeAspect="1"/>
          </p:cNvPicPr>
          <p:nvPr/>
        </p:nvPicPr>
        <p:blipFill>
          <a:blip r:embed="rId7"/>
          <a:stretch>
            <a:fillRect/>
          </a:stretch>
        </p:blipFill>
        <p:spPr>
          <a:xfrm>
            <a:off x="8664283" y="6253844"/>
            <a:ext cx="3166038" cy="586791"/>
          </a:xfrm>
          <a:prstGeom prst="rect">
            <a:avLst/>
          </a:prstGeom>
        </p:spPr>
      </p:pic>
      <p:sp>
        <p:nvSpPr>
          <p:cNvPr id="7" name="Rectangle 6">
            <a:extLst>
              <a:ext uri="{FF2B5EF4-FFF2-40B4-BE49-F238E27FC236}">
                <a16:creationId xmlns:a16="http://schemas.microsoft.com/office/drawing/2014/main" id="{5D9086E7-D2DD-331B-83AB-E8CF54544BF8}"/>
              </a:ext>
            </a:extLst>
          </p:cNvPr>
          <p:cNvSpPr/>
          <p:nvPr/>
        </p:nvSpPr>
        <p:spPr>
          <a:xfrm>
            <a:off x="0"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5903F531-D079-136E-F19A-BAAE519F2ED3}"/>
              </a:ext>
            </a:extLst>
          </p:cNvPr>
          <p:cNvSpPr txBox="1">
            <a:spLocks/>
          </p:cNvSpPr>
          <p:nvPr/>
        </p:nvSpPr>
        <p:spPr>
          <a:xfrm>
            <a:off x="293541" y="2930717"/>
            <a:ext cx="3153974" cy="3062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2200" dirty="0">
                <a:solidFill>
                  <a:schemeClr val="bg1"/>
                </a:solidFill>
              </a:rPr>
              <a:t>The entry into a business crisis is independent of the crisis phase "currently" identified. </a:t>
            </a:r>
          </a:p>
          <a:p>
            <a:pPr marL="15875" indent="-15875"/>
            <a:r>
              <a:rPr lang="en-US" sz="2200" dirty="0">
                <a:solidFill>
                  <a:schemeClr val="bg1"/>
                </a:solidFill>
              </a:rPr>
              <a:t>An immediate entry into advanced phases - usually triggered by external effects - is also possible.</a:t>
            </a:r>
          </a:p>
        </p:txBody>
      </p:sp>
      <p:sp>
        <p:nvSpPr>
          <p:cNvPr id="9" name="Textplatzhalter 32">
            <a:extLst>
              <a:ext uri="{FF2B5EF4-FFF2-40B4-BE49-F238E27FC236}">
                <a16:creationId xmlns:a16="http://schemas.microsoft.com/office/drawing/2014/main" id="{587E4446-CAD5-3893-CFEA-F6DC7DF1C639}"/>
              </a:ext>
            </a:extLst>
          </p:cNvPr>
          <p:cNvSpPr txBox="1">
            <a:spLocks/>
          </p:cNvSpPr>
          <p:nvPr/>
        </p:nvSpPr>
        <p:spPr>
          <a:xfrm>
            <a:off x="392411" y="420981"/>
            <a:ext cx="3025497" cy="2079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dirty="0">
                <a:solidFill>
                  <a:schemeClr val="bg1"/>
                </a:solidFill>
              </a:rPr>
              <a:t>Typical Cause-and-Effect Relationships vs. Direct Entry</a:t>
            </a:r>
          </a:p>
        </p:txBody>
      </p:sp>
      <p:sp>
        <p:nvSpPr>
          <p:cNvPr id="10" name="Rectangle 9">
            <a:extLst>
              <a:ext uri="{FF2B5EF4-FFF2-40B4-BE49-F238E27FC236}">
                <a16:creationId xmlns:a16="http://schemas.microsoft.com/office/drawing/2014/main" id="{93E0478E-5B71-7DB4-521B-EE52C1A0E0FF}"/>
              </a:ext>
            </a:extLst>
          </p:cNvPr>
          <p:cNvSpPr/>
          <p:nvPr/>
        </p:nvSpPr>
        <p:spPr>
          <a:xfrm>
            <a:off x="360325" y="26119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6" name="Chevron 4">
            <a:extLst>
              <a:ext uri="{FF2B5EF4-FFF2-40B4-BE49-F238E27FC236}">
                <a16:creationId xmlns:a16="http://schemas.microsoft.com/office/drawing/2014/main" id="{42CB9FEC-DD81-05F0-DF0D-A7FD666B42E8}"/>
              </a:ext>
            </a:extLst>
          </p:cNvPr>
          <p:cNvSpPr/>
          <p:nvPr/>
        </p:nvSpPr>
        <p:spPr>
          <a:xfrm>
            <a:off x="6780979" y="3915068"/>
            <a:ext cx="1405522"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17" name="Chevron 1">
            <a:extLst>
              <a:ext uri="{FF2B5EF4-FFF2-40B4-BE49-F238E27FC236}">
                <a16:creationId xmlns:a16="http://schemas.microsoft.com/office/drawing/2014/main" id="{CA115EF5-49AC-D478-62CD-BE4BD50C7477}"/>
              </a:ext>
            </a:extLst>
          </p:cNvPr>
          <p:cNvSpPr/>
          <p:nvPr/>
        </p:nvSpPr>
        <p:spPr>
          <a:xfrm>
            <a:off x="3743806" y="3918321"/>
            <a:ext cx="1430861"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18" name="Chevron 2">
            <a:extLst>
              <a:ext uri="{FF2B5EF4-FFF2-40B4-BE49-F238E27FC236}">
                <a16:creationId xmlns:a16="http://schemas.microsoft.com/office/drawing/2014/main" id="{6447CE71-8ACC-4929-246E-6CF3E14FF1D6}"/>
              </a:ext>
            </a:extLst>
          </p:cNvPr>
          <p:cNvSpPr/>
          <p:nvPr/>
        </p:nvSpPr>
        <p:spPr>
          <a:xfrm>
            <a:off x="5221065" y="3915068"/>
            <a:ext cx="1532910"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19" name="Chevron 4">
            <a:extLst>
              <a:ext uri="{FF2B5EF4-FFF2-40B4-BE49-F238E27FC236}">
                <a16:creationId xmlns:a16="http://schemas.microsoft.com/office/drawing/2014/main" id="{ED262E17-F15C-7636-81B1-0FE21E66AC58}"/>
              </a:ext>
            </a:extLst>
          </p:cNvPr>
          <p:cNvSpPr/>
          <p:nvPr/>
        </p:nvSpPr>
        <p:spPr>
          <a:xfrm>
            <a:off x="8233166" y="3915068"/>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0" name="Chevron 5">
            <a:extLst>
              <a:ext uri="{FF2B5EF4-FFF2-40B4-BE49-F238E27FC236}">
                <a16:creationId xmlns:a16="http://schemas.microsoft.com/office/drawing/2014/main" id="{ED785515-683C-327F-058B-E24789C6F70F}"/>
              </a:ext>
            </a:extLst>
          </p:cNvPr>
          <p:cNvSpPr/>
          <p:nvPr/>
        </p:nvSpPr>
        <p:spPr>
          <a:xfrm>
            <a:off x="9724506" y="3915089"/>
            <a:ext cx="1171798"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1" name="TextBox 14">
            <a:extLst>
              <a:ext uri="{FF2B5EF4-FFF2-40B4-BE49-F238E27FC236}">
                <a16:creationId xmlns:a16="http://schemas.microsoft.com/office/drawing/2014/main" id="{514F9A16-846A-3F4E-8193-47CCA53C9FC1}"/>
              </a:ext>
            </a:extLst>
          </p:cNvPr>
          <p:cNvSpPr txBox="1"/>
          <p:nvPr/>
        </p:nvSpPr>
        <p:spPr>
          <a:xfrm>
            <a:off x="3837838" y="3948705"/>
            <a:ext cx="132601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Stakeholder Crisis</a:t>
            </a:r>
          </a:p>
        </p:txBody>
      </p:sp>
      <p:sp>
        <p:nvSpPr>
          <p:cNvPr id="22" name="TextBox 15">
            <a:extLst>
              <a:ext uri="{FF2B5EF4-FFF2-40B4-BE49-F238E27FC236}">
                <a16:creationId xmlns:a16="http://schemas.microsoft.com/office/drawing/2014/main" id="{F5A9006D-0A30-8970-F991-14F15A17FF6E}"/>
              </a:ext>
            </a:extLst>
          </p:cNvPr>
          <p:cNvSpPr txBox="1"/>
          <p:nvPr/>
        </p:nvSpPr>
        <p:spPr>
          <a:xfrm>
            <a:off x="5338995" y="4068474"/>
            <a:ext cx="1499829"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Strategy Crisis</a:t>
            </a:r>
          </a:p>
        </p:txBody>
      </p:sp>
      <p:sp>
        <p:nvSpPr>
          <p:cNvPr id="23" name="TextBox 16">
            <a:extLst>
              <a:ext uri="{FF2B5EF4-FFF2-40B4-BE49-F238E27FC236}">
                <a16:creationId xmlns:a16="http://schemas.microsoft.com/office/drawing/2014/main" id="{392EB27E-92C6-9129-540A-C9D9CB60F952}"/>
              </a:ext>
            </a:extLst>
          </p:cNvPr>
          <p:cNvSpPr txBox="1"/>
          <p:nvPr/>
        </p:nvSpPr>
        <p:spPr>
          <a:xfrm>
            <a:off x="6933625" y="3956420"/>
            <a:ext cx="123579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Product / Sales Crisis</a:t>
            </a:r>
          </a:p>
        </p:txBody>
      </p:sp>
      <p:sp>
        <p:nvSpPr>
          <p:cNvPr id="24" name="TextBox 17">
            <a:extLst>
              <a:ext uri="{FF2B5EF4-FFF2-40B4-BE49-F238E27FC236}">
                <a16:creationId xmlns:a16="http://schemas.microsoft.com/office/drawing/2014/main" id="{917EFAB1-D27C-37BB-9FC4-4DF75C74EAB0}"/>
              </a:ext>
            </a:extLst>
          </p:cNvPr>
          <p:cNvSpPr txBox="1"/>
          <p:nvPr/>
        </p:nvSpPr>
        <p:spPr>
          <a:xfrm>
            <a:off x="8515451" y="3941022"/>
            <a:ext cx="956086"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Earnings Crisis</a:t>
            </a:r>
          </a:p>
        </p:txBody>
      </p:sp>
      <p:sp>
        <p:nvSpPr>
          <p:cNvPr id="25" name="TextBox 18">
            <a:extLst>
              <a:ext uri="{FF2B5EF4-FFF2-40B4-BE49-F238E27FC236}">
                <a16:creationId xmlns:a16="http://schemas.microsoft.com/office/drawing/2014/main" id="{F2A1668B-9F08-7A93-164A-152349C203C1}"/>
              </a:ext>
            </a:extLst>
          </p:cNvPr>
          <p:cNvSpPr txBox="1"/>
          <p:nvPr/>
        </p:nvSpPr>
        <p:spPr>
          <a:xfrm>
            <a:off x="9876752" y="3950331"/>
            <a:ext cx="1072733"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Liquidity Crisis</a:t>
            </a:r>
          </a:p>
        </p:txBody>
      </p:sp>
      <p:sp>
        <p:nvSpPr>
          <p:cNvPr id="28" name="Chevron 5">
            <a:extLst>
              <a:ext uri="{FF2B5EF4-FFF2-40B4-BE49-F238E27FC236}">
                <a16:creationId xmlns:a16="http://schemas.microsoft.com/office/drawing/2014/main" id="{97D7E5E8-06B3-FCE3-7283-14681D3C3261}"/>
              </a:ext>
            </a:extLst>
          </p:cNvPr>
          <p:cNvSpPr/>
          <p:nvPr/>
        </p:nvSpPr>
        <p:spPr>
          <a:xfrm>
            <a:off x="10910422" y="3919089"/>
            <a:ext cx="1171798"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9" name="TextBox 18">
            <a:extLst>
              <a:ext uri="{FF2B5EF4-FFF2-40B4-BE49-F238E27FC236}">
                <a16:creationId xmlns:a16="http://schemas.microsoft.com/office/drawing/2014/main" id="{0F024139-74CA-F9A9-6F90-9E85466B12D0}"/>
              </a:ext>
            </a:extLst>
          </p:cNvPr>
          <p:cNvSpPr txBox="1"/>
          <p:nvPr/>
        </p:nvSpPr>
        <p:spPr>
          <a:xfrm>
            <a:off x="11040181" y="4054629"/>
            <a:ext cx="1051803"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Insolvency</a:t>
            </a:r>
          </a:p>
        </p:txBody>
      </p:sp>
    </p:spTree>
    <p:extLst>
      <p:ext uri="{BB962C8B-B14F-4D97-AF65-F5344CB8AC3E}">
        <p14:creationId xmlns:p14="http://schemas.microsoft.com/office/powerpoint/2010/main" val="213526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lnSpcReduction="10000"/>
          </a:bodyPr>
          <a:lstStyle/>
          <a:p>
            <a:r>
              <a:rPr lang="en-IE" sz="2400" dirty="0">
                <a:effectLst/>
                <a:latin typeface="Calibri" panose="020F0502020204030204" pitchFamily="34" charset="0"/>
                <a:ea typeface="Calibri" panose="020F0502020204030204" pitchFamily="34" charset="0"/>
                <a:cs typeface="Calibri" panose="020F0502020204030204" pitchFamily="34" charset="0"/>
              </a:rPr>
              <a:t>Based on the findings of the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SECure International Early Warning System Learning Framework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400" dirty="0">
                <a:effectLst/>
                <a:latin typeface="Calibri" panose="020F0502020204030204" pitchFamily="34" charset="0"/>
                <a:ea typeface="Calibri" panose="020F0502020204030204" pitchFamily="34" charset="0"/>
                <a:cs typeface="Calibri" panose="020F0502020204030204" pitchFamily="34" charset="0"/>
              </a:rPr>
              <a:t>, the SECure VET Package and learning model has been designed across six engaging training modules:-</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5791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What is a business crisis and what are early detection mechanisms?</a:t>
            </a:r>
          </a:p>
          <a:p>
            <a:pPr marL="285750" indent="-285750" algn="l">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Knowing when –an overview of the 3 phases on SME/business crisis - main stages, the pre-crisis, the management and response stage itself and the post-crisis</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THE FUNDAMENTALS </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94C33D"/>
              </a:buClr>
            </a:pPr>
            <a:r>
              <a:rPr lang="en-GB" sz="1600" dirty="0">
                <a:solidFill>
                  <a:srgbClr val="4B4B4B"/>
                </a:solidFill>
                <a:latin typeface="Calibri" panose="020F0502020204030204" pitchFamily="34" charset="0"/>
                <a:cs typeface="Calibri" panose="020F0502020204030204" pitchFamily="34" charset="0"/>
              </a:rPr>
              <a:t>You did not see this coming, it’s not usually something you’re prepared for, but once it happens, you wish you were, e.g.  natural crisis, weakening economy and calamities, market environment e.g., supply chains , technology related issues .</a:t>
            </a:r>
          </a:p>
        </p:txBody>
      </p:sp>
      <p:sp>
        <p:nvSpPr>
          <p:cNvPr id="24" name="Rectangle 23">
            <a:extLst>
              <a:ext uri="{FF2B5EF4-FFF2-40B4-BE49-F238E27FC236}">
                <a16:creationId xmlns:a16="http://schemas.microsoft.com/office/drawing/2014/main" id="{D263234C-8544-8496-E925-CA8F026DDDAF}"/>
              </a:ext>
            </a:extLst>
          </p:cNvPr>
          <p:cNvSpPr/>
          <p:nvPr/>
        </p:nvSpPr>
        <p:spPr>
          <a:xfrm>
            <a:off x="5860478" y="1405824"/>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A CRISIS THAT COMES FROM EXTERNAL UNAVOIDABLE FACTORS</a:t>
            </a:r>
            <a:r>
              <a:rPr lang="en-IE" sz="1700" b="1" dirty="0">
                <a:solidFill>
                  <a:srgbClr val="B41F7A"/>
                </a:solidFill>
                <a:latin typeface="Calibri" panose="020F0502020204030204" pitchFamily="34" charset="0"/>
                <a:cs typeface="Calibri" panose="020F0502020204030204" pitchFamily="34" charset="0"/>
              </a:rPr>
              <a: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Management skills and culture,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Product sales crisis, Customer base, dependency, relationships.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Data systems and tools of internal and external analysis within the business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Earnings and liquidity crisis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Operational crisis</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Technology deficits – lack of skills and resources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Organisational/personnel crisis</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9" y="2595477"/>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A CRISIS THAT COMES FROM INTERNAL FACTORS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LEADERSHIP CULTURE, STAKEHOLDER MANAGEMENT AND COMMUNICATIONS</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855676" y="4723452"/>
            <a:ext cx="6101189" cy="486543"/>
          </a:xfrm>
          <a:prstGeom prst="rect">
            <a:avLst/>
          </a:prstGeom>
        </p:spPr>
        <p:txBody>
          <a:bodyPr wrap="square">
            <a:spAutoFit/>
          </a:bodyPr>
          <a:lstStyle/>
          <a:p>
            <a:pPr algn="r">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UNDERSTANDING FINANCIAL AND LIQUIDITY RATIOS &amp; INSOLVENCY AS A RESTRUCTURING APPROACH</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F29E38"/>
              </a:buClr>
            </a:pPr>
            <a:r>
              <a:rPr lang="en-GB" sz="1600">
                <a:solidFill>
                  <a:srgbClr val="4B4B4B"/>
                </a:solidFill>
                <a:latin typeface="Calibri" panose="020F0502020204030204" pitchFamily="34" charset="0"/>
                <a:cs typeface="Calibri" panose="020F0502020204030204" pitchFamily="34" charset="0"/>
              </a:rPr>
              <a:t>As an SME with limited resources, how can you implement early warning systems that enable you to detect crises at an early stage before they take on dimensions that threaten the company's existence.</a:t>
            </a:r>
            <a:endParaRPr lang="en-GB" sz="1600" dirty="0">
              <a:solidFill>
                <a:srgbClr val="4B4B4B"/>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EARLY WARNING SYSTEMS </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MODULE 06</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3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7" name="Rechteck 45">
            <a:extLst>
              <a:ext uri="{FF2B5EF4-FFF2-40B4-BE49-F238E27FC236}">
                <a16:creationId xmlns:a16="http://schemas.microsoft.com/office/drawing/2014/main" id="{EF7ACDE0-7598-BC2F-09F6-67D3E5253ACB}"/>
              </a:ext>
            </a:extLst>
          </p:cNvPr>
          <p:cNvSpPr/>
          <p:nvPr/>
        </p:nvSpPr>
        <p:spPr>
          <a:xfrm>
            <a:off x="3305314" y="5123252"/>
            <a:ext cx="1383698" cy="424800"/>
          </a:xfrm>
          <a:prstGeom prst="rect">
            <a:avLst/>
          </a:prstGeom>
          <a:solidFill>
            <a:srgbClr val="245473"/>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Succession?</a:t>
            </a:r>
          </a:p>
        </p:txBody>
      </p:sp>
      <p:sp>
        <p:nvSpPr>
          <p:cNvPr id="8" name="Rechteck 54">
            <a:extLst>
              <a:ext uri="{FF2B5EF4-FFF2-40B4-BE49-F238E27FC236}">
                <a16:creationId xmlns:a16="http://schemas.microsoft.com/office/drawing/2014/main" id="{3796C39B-D19A-D9A3-2BD3-CE9EA63B2960}"/>
              </a:ext>
            </a:extLst>
          </p:cNvPr>
          <p:cNvSpPr/>
          <p:nvPr/>
        </p:nvSpPr>
        <p:spPr>
          <a:xfrm>
            <a:off x="4775394" y="5145159"/>
            <a:ext cx="1440000" cy="424800"/>
          </a:xfrm>
          <a:prstGeom prst="rect">
            <a:avLst/>
          </a:prstGeom>
          <a:solidFill>
            <a:srgbClr val="7F1C58"/>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Succession?</a:t>
            </a:r>
          </a:p>
        </p:txBody>
      </p:sp>
      <p:sp>
        <p:nvSpPr>
          <p:cNvPr id="9" name="Rechteck 55">
            <a:extLst>
              <a:ext uri="{FF2B5EF4-FFF2-40B4-BE49-F238E27FC236}">
                <a16:creationId xmlns:a16="http://schemas.microsoft.com/office/drawing/2014/main" id="{9D3D1BFD-7D07-0841-7972-16B401E6D3E1}"/>
              </a:ext>
            </a:extLst>
          </p:cNvPr>
          <p:cNvSpPr/>
          <p:nvPr/>
        </p:nvSpPr>
        <p:spPr>
          <a:xfrm>
            <a:off x="6298842" y="5133069"/>
            <a:ext cx="1405522" cy="424800"/>
          </a:xfrm>
          <a:prstGeom prst="rect">
            <a:avLst/>
          </a:prstGeom>
          <a:solidFill>
            <a:srgbClr val="B41F7A"/>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Succession?</a:t>
            </a:r>
          </a:p>
        </p:txBody>
      </p:sp>
      <p:sp>
        <p:nvSpPr>
          <p:cNvPr id="10" name="Rechteck 56">
            <a:extLst>
              <a:ext uri="{FF2B5EF4-FFF2-40B4-BE49-F238E27FC236}">
                <a16:creationId xmlns:a16="http://schemas.microsoft.com/office/drawing/2014/main" id="{06C89E84-2259-4DC6-6E8D-854A5B57FD6B}"/>
              </a:ext>
            </a:extLst>
          </p:cNvPr>
          <p:cNvSpPr/>
          <p:nvPr/>
        </p:nvSpPr>
        <p:spPr>
          <a:xfrm>
            <a:off x="7838569" y="5135868"/>
            <a:ext cx="1252565"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Succession?</a:t>
            </a:r>
          </a:p>
        </p:txBody>
      </p:sp>
      <p:sp>
        <p:nvSpPr>
          <p:cNvPr id="11" name="Rechteck 57">
            <a:extLst>
              <a:ext uri="{FF2B5EF4-FFF2-40B4-BE49-F238E27FC236}">
                <a16:creationId xmlns:a16="http://schemas.microsoft.com/office/drawing/2014/main" id="{1A01F009-6159-301C-70B1-3D0AB79748D8}"/>
              </a:ext>
            </a:extLst>
          </p:cNvPr>
          <p:cNvSpPr/>
          <p:nvPr/>
        </p:nvSpPr>
        <p:spPr>
          <a:xfrm>
            <a:off x="9215919" y="5129945"/>
            <a:ext cx="1252554" cy="423024"/>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Succession?</a:t>
            </a:r>
          </a:p>
        </p:txBody>
      </p:sp>
      <p:sp>
        <p:nvSpPr>
          <p:cNvPr id="14" name="Rechteck 59">
            <a:extLst>
              <a:ext uri="{FF2B5EF4-FFF2-40B4-BE49-F238E27FC236}">
                <a16:creationId xmlns:a16="http://schemas.microsoft.com/office/drawing/2014/main" id="{0004E086-AEB7-7C5C-9AD5-C52883037D5C}"/>
              </a:ext>
            </a:extLst>
          </p:cNvPr>
          <p:cNvSpPr/>
          <p:nvPr/>
        </p:nvSpPr>
        <p:spPr>
          <a:xfrm>
            <a:off x="4793092" y="4640346"/>
            <a:ext cx="1440000" cy="424800"/>
          </a:xfrm>
          <a:prstGeom prst="rect">
            <a:avLst/>
          </a:prstGeom>
          <a:solidFill>
            <a:srgbClr val="7F1C58"/>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Mission Statement?</a:t>
            </a:r>
          </a:p>
        </p:txBody>
      </p:sp>
      <p:sp>
        <p:nvSpPr>
          <p:cNvPr id="15" name="Rechteck 60">
            <a:extLst>
              <a:ext uri="{FF2B5EF4-FFF2-40B4-BE49-F238E27FC236}">
                <a16:creationId xmlns:a16="http://schemas.microsoft.com/office/drawing/2014/main" id="{8AB7194D-5E4D-7F2E-705C-14E0C4ABACB7}"/>
              </a:ext>
            </a:extLst>
          </p:cNvPr>
          <p:cNvSpPr/>
          <p:nvPr/>
        </p:nvSpPr>
        <p:spPr>
          <a:xfrm>
            <a:off x="6290925" y="4650163"/>
            <a:ext cx="1405522" cy="424800"/>
          </a:xfrm>
          <a:prstGeom prst="rect">
            <a:avLst/>
          </a:prstGeom>
          <a:solidFill>
            <a:srgbClr val="B41F7A"/>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Mission Statement?</a:t>
            </a:r>
          </a:p>
        </p:txBody>
      </p:sp>
      <p:sp>
        <p:nvSpPr>
          <p:cNvPr id="16" name="Rechteck 61">
            <a:extLst>
              <a:ext uri="{FF2B5EF4-FFF2-40B4-BE49-F238E27FC236}">
                <a16:creationId xmlns:a16="http://schemas.microsoft.com/office/drawing/2014/main" id="{C63E62C3-37D9-8899-AE06-8888E79DA730}"/>
              </a:ext>
            </a:extLst>
          </p:cNvPr>
          <p:cNvSpPr/>
          <p:nvPr/>
        </p:nvSpPr>
        <p:spPr>
          <a:xfrm>
            <a:off x="7851486" y="4649230"/>
            <a:ext cx="1252565"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Mission Statement?</a:t>
            </a:r>
          </a:p>
        </p:txBody>
      </p:sp>
      <p:sp>
        <p:nvSpPr>
          <p:cNvPr id="17" name="Rechteck 62">
            <a:extLst>
              <a:ext uri="{FF2B5EF4-FFF2-40B4-BE49-F238E27FC236}">
                <a16:creationId xmlns:a16="http://schemas.microsoft.com/office/drawing/2014/main" id="{26728A83-A338-DBEB-91EB-BACC0922A4F4}"/>
              </a:ext>
            </a:extLst>
          </p:cNvPr>
          <p:cNvSpPr/>
          <p:nvPr/>
        </p:nvSpPr>
        <p:spPr>
          <a:xfrm>
            <a:off x="9215920" y="4636119"/>
            <a:ext cx="1252554" cy="424800"/>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Mission Statement?</a:t>
            </a:r>
          </a:p>
        </p:txBody>
      </p:sp>
      <p:sp>
        <p:nvSpPr>
          <p:cNvPr id="18" name="Rechteck 63">
            <a:extLst>
              <a:ext uri="{FF2B5EF4-FFF2-40B4-BE49-F238E27FC236}">
                <a16:creationId xmlns:a16="http://schemas.microsoft.com/office/drawing/2014/main" id="{9ED22350-4069-274B-8C8D-F5FD366A5055}"/>
              </a:ext>
            </a:extLst>
          </p:cNvPr>
          <p:cNvSpPr/>
          <p:nvPr/>
        </p:nvSpPr>
        <p:spPr>
          <a:xfrm>
            <a:off x="6290925" y="4177289"/>
            <a:ext cx="1405522" cy="424800"/>
          </a:xfrm>
          <a:prstGeom prst="rect">
            <a:avLst/>
          </a:prstGeom>
          <a:solidFill>
            <a:srgbClr val="B41F7A"/>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Products?</a:t>
            </a:r>
          </a:p>
        </p:txBody>
      </p:sp>
      <p:sp>
        <p:nvSpPr>
          <p:cNvPr id="19" name="Rechteck 64">
            <a:extLst>
              <a:ext uri="{FF2B5EF4-FFF2-40B4-BE49-F238E27FC236}">
                <a16:creationId xmlns:a16="http://schemas.microsoft.com/office/drawing/2014/main" id="{A147587B-FBD1-07F2-DADB-D9771C7003BC}"/>
              </a:ext>
            </a:extLst>
          </p:cNvPr>
          <p:cNvSpPr/>
          <p:nvPr/>
        </p:nvSpPr>
        <p:spPr>
          <a:xfrm>
            <a:off x="7851486" y="4155597"/>
            <a:ext cx="1252565"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Products?</a:t>
            </a:r>
          </a:p>
        </p:txBody>
      </p:sp>
      <p:sp>
        <p:nvSpPr>
          <p:cNvPr id="20" name="Rechteck 65">
            <a:extLst>
              <a:ext uri="{FF2B5EF4-FFF2-40B4-BE49-F238E27FC236}">
                <a16:creationId xmlns:a16="http://schemas.microsoft.com/office/drawing/2014/main" id="{C558A03E-7803-994D-E751-74908C758313}"/>
              </a:ext>
            </a:extLst>
          </p:cNvPr>
          <p:cNvSpPr/>
          <p:nvPr/>
        </p:nvSpPr>
        <p:spPr>
          <a:xfrm>
            <a:off x="9205258" y="4163340"/>
            <a:ext cx="1252554" cy="424800"/>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Products?</a:t>
            </a:r>
          </a:p>
        </p:txBody>
      </p:sp>
      <p:sp>
        <p:nvSpPr>
          <p:cNvPr id="21" name="Rechteck 67">
            <a:extLst>
              <a:ext uri="{FF2B5EF4-FFF2-40B4-BE49-F238E27FC236}">
                <a16:creationId xmlns:a16="http://schemas.microsoft.com/office/drawing/2014/main" id="{C9AC0698-3F2D-AC0C-D9C4-2E2E6B50BB8D}"/>
              </a:ext>
            </a:extLst>
          </p:cNvPr>
          <p:cNvSpPr/>
          <p:nvPr/>
        </p:nvSpPr>
        <p:spPr>
          <a:xfrm>
            <a:off x="7874194" y="3673003"/>
            <a:ext cx="1252565"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Equity?</a:t>
            </a:r>
          </a:p>
        </p:txBody>
      </p:sp>
      <p:sp>
        <p:nvSpPr>
          <p:cNvPr id="22" name="Rechteck 68">
            <a:extLst>
              <a:ext uri="{FF2B5EF4-FFF2-40B4-BE49-F238E27FC236}">
                <a16:creationId xmlns:a16="http://schemas.microsoft.com/office/drawing/2014/main" id="{8346D8CF-881A-9685-4787-A5DCBA6D0C05}"/>
              </a:ext>
            </a:extLst>
          </p:cNvPr>
          <p:cNvSpPr/>
          <p:nvPr/>
        </p:nvSpPr>
        <p:spPr>
          <a:xfrm>
            <a:off x="9199548" y="3690683"/>
            <a:ext cx="1252554" cy="424800"/>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Equity?</a:t>
            </a:r>
          </a:p>
        </p:txBody>
      </p:sp>
      <p:sp>
        <p:nvSpPr>
          <p:cNvPr id="23" name="Rechteck 69">
            <a:extLst>
              <a:ext uri="{FF2B5EF4-FFF2-40B4-BE49-F238E27FC236}">
                <a16:creationId xmlns:a16="http://schemas.microsoft.com/office/drawing/2014/main" id="{FC5054B8-98B2-3B8B-B862-D852DB948CB9}"/>
              </a:ext>
            </a:extLst>
          </p:cNvPr>
          <p:cNvSpPr/>
          <p:nvPr/>
        </p:nvSpPr>
        <p:spPr>
          <a:xfrm>
            <a:off x="9199548" y="3216600"/>
            <a:ext cx="1252554" cy="424800"/>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Liquid Funds?</a:t>
            </a:r>
          </a:p>
        </p:txBody>
      </p:sp>
      <p:sp>
        <p:nvSpPr>
          <p:cNvPr id="24" name="Gleichschenkliges Dreieck 2">
            <a:extLst>
              <a:ext uri="{FF2B5EF4-FFF2-40B4-BE49-F238E27FC236}">
                <a16:creationId xmlns:a16="http://schemas.microsoft.com/office/drawing/2014/main" id="{A206D1BB-178F-A265-D4F2-9B987DA73FFE}"/>
              </a:ext>
            </a:extLst>
          </p:cNvPr>
          <p:cNvSpPr/>
          <p:nvPr/>
        </p:nvSpPr>
        <p:spPr>
          <a:xfrm rot="16200000">
            <a:off x="5942590" y="-1681914"/>
            <a:ext cx="1829262" cy="7189762"/>
          </a:xfrm>
          <a:prstGeom prst="triangle">
            <a:avLst>
              <a:gd name="adj" fmla="val 48182"/>
            </a:avLst>
          </a:prstGeom>
          <a:solidFill>
            <a:srgbClr val="B41F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400" b="1" dirty="0"/>
              <a:t>Pressure to react</a:t>
            </a:r>
          </a:p>
        </p:txBody>
      </p:sp>
      <p:sp>
        <p:nvSpPr>
          <p:cNvPr id="33" name="TextBox 16">
            <a:extLst>
              <a:ext uri="{FF2B5EF4-FFF2-40B4-BE49-F238E27FC236}">
                <a16:creationId xmlns:a16="http://schemas.microsoft.com/office/drawing/2014/main" id="{EE7F7FD2-9D28-F851-1E67-8D10D8B32C9E}"/>
              </a:ext>
            </a:extLst>
          </p:cNvPr>
          <p:cNvSpPr txBox="1"/>
          <p:nvPr/>
        </p:nvSpPr>
        <p:spPr>
          <a:xfrm>
            <a:off x="5513092" y="6498071"/>
            <a:ext cx="1512000"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Product / Sales Crisis</a:t>
            </a:r>
          </a:p>
        </p:txBody>
      </p:sp>
      <p:pic>
        <p:nvPicPr>
          <p:cNvPr id="51" name="Slika 4">
            <a:extLst>
              <a:ext uri="{FF2B5EF4-FFF2-40B4-BE49-F238E27FC236}">
                <a16:creationId xmlns:a16="http://schemas.microsoft.com/office/drawing/2014/main" id="{9C791D75-2EE0-082F-AF53-AB4AF9D537A8}"/>
              </a:ext>
            </a:extLst>
          </p:cNvPr>
          <p:cNvPicPr>
            <a:picLocks noChangeAspect="1"/>
          </p:cNvPicPr>
          <p:nvPr/>
        </p:nvPicPr>
        <p:blipFill>
          <a:blip r:embed="rId7"/>
          <a:stretch>
            <a:fillRect/>
          </a:stretch>
        </p:blipFill>
        <p:spPr>
          <a:xfrm>
            <a:off x="7835438" y="6205664"/>
            <a:ext cx="4151891" cy="586791"/>
          </a:xfrm>
          <a:prstGeom prst="rect">
            <a:avLst/>
          </a:prstGeom>
        </p:spPr>
      </p:pic>
      <p:sp>
        <p:nvSpPr>
          <p:cNvPr id="52" name="Rectangle 51">
            <a:extLst>
              <a:ext uri="{FF2B5EF4-FFF2-40B4-BE49-F238E27FC236}">
                <a16:creationId xmlns:a16="http://schemas.microsoft.com/office/drawing/2014/main" id="{29E84852-C842-2FC1-B6A0-6D63A1448DD5}"/>
              </a:ext>
            </a:extLst>
          </p:cNvPr>
          <p:cNvSpPr/>
          <p:nvPr/>
        </p:nvSpPr>
        <p:spPr>
          <a:xfrm>
            <a:off x="0" y="0"/>
            <a:ext cx="3087951"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
            <a:extLst>
              <a:ext uri="{FF2B5EF4-FFF2-40B4-BE49-F238E27FC236}">
                <a16:creationId xmlns:a16="http://schemas.microsoft.com/office/drawing/2014/main" id="{4C2224FB-E586-709B-D818-929C4CB6F99F}"/>
              </a:ext>
            </a:extLst>
          </p:cNvPr>
          <p:cNvSpPr txBox="1">
            <a:spLocks/>
          </p:cNvSpPr>
          <p:nvPr/>
        </p:nvSpPr>
        <p:spPr>
          <a:xfrm>
            <a:off x="341105" y="3429000"/>
            <a:ext cx="2571797" cy="3069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2200" dirty="0">
                <a:solidFill>
                  <a:schemeClr val="bg1"/>
                </a:solidFill>
              </a:rPr>
              <a:t>Within the ideal typical course of a business crisis, the problem areas to be solved AND the pressure to react increase.</a:t>
            </a:r>
          </a:p>
        </p:txBody>
      </p:sp>
      <p:sp>
        <p:nvSpPr>
          <p:cNvPr id="54" name="Textplatzhalter 32">
            <a:extLst>
              <a:ext uri="{FF2B5EF4-FFF2-40B4-BE49-F238E27FC236}">
                <a16:creationId xmlns:a16="http://schemas.microsoft.com/office/drawing/2014/main" id="{4D1DE222-7BC3-81C3-41F3-567C60647710}"/>
              </a:ext>
            </a:extLst>
          </p:cNvPr>
          <p:cNvSpPr txBox="1">
            <a:spLocks/>
          </p:cNvSpPr>
          <p:nvPr/>
        </p:nvSpPr>
        <p:spPr>
          <a:xfrm>
            <a:off x="392412" y="420981"/>
            <a:ext cx="2520490" cy="21608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dirty="0">
                <a:solidFill>
                  <a:schemeClr val="bg1"/>
                </a:solidFill>
              </a:rPr>
              <a:t>Problem Areas and Pressure (examples)</a:t>
            </a:r>
          </a:p>
        </p:txBody>
      </p:sp>
      <p:sp>
        <p:nvSpPr>
          <p:cNvPr id="59" name="Rectangle 58">
            <a:extLst>
              <a:ext uri="{FF2B5EF4-FFF2-40B4-BE49-F238E27FC236}">
                <a16:creationId xmlns:a16="http://schemas.microsoft.com/office/drawing/2014/main" id="{34D030E0-87B2-DE25-3C78-9C29FAEBE7D0}"/>
              </a:ext>
            </a:extLst>
          </p:cNvPr>
          <p:cNvSpPr/>
          <p:nvPr/>
        </p:nvSpPr>
        <p:spPr>
          <a:xfrm>
            <a:off x="360325" y="26119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84" name="Chevron 4">
            <a:extLst>
              <a:ext uri="{FF2B5EF4-FFF2-40B4-BE49-F238E27FC236}">
                <a16:creationId xmlns:a16="http://schemas.microsoft.com/office/drawing/2014/main" id="{DDC0F844-A373-CA22-5231-F25FFEDBF324}"/>
              </a:ext>
            </a:extLst>
          </p:cNvPr>
          <p:cNvSpPr/>
          <p:nvPr/>
        </p:nvSpPr>
        <p:spPr>
          <a:xfrm>
            <a:off x="6342487" y="5710142"/>
            <a:ext cx="1405522"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5" name="Chevron 1">
            <a:extLst>
              <a:ext uri="{FF2B5EF4-FFF2-40B4-BE49-F238E27FC236}">
                <a16:creationId xmlns:a16="http://schemas.microsoft.com/office/drawing/2014/main" id="{93DF3FC0-82C3-D6D0-85B0-EC63ACC10AAD}"/>
              </a:ext>
            </a:extLst>
          </p:cNvPr>
          <p:cNvSpPr/>
          <p:nvPr/>
        </p:nvSpPr>
        <p:spPr>
          <a:xfrm>
            <a:off x="3305314" y="5713395"/>
            <a:ext cx="1430861"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6" name="Chevron 2">
            <a:extLst>
              <a:ext uri="{FF2B5EF4-FFF2-40B4-BE49-F238E27FC236}">
                <a16:creationId xmlns:a16="http://schemas.microsoft.com/office/drawing/2014/main" id="{23A7156A-2274-9106-D53A-7CC4791058FF}"/>
              </a:ext>
            </a:extLst>
          </p:cNvPr>
          <p:cNvSpPr/>
          <p:nvPr/>
        </p:nvSpPr>
        <p:spPr>
          <a:xfrm>
            <a:off x="4782573" y="5710142"/>
            <a:ext cx="1532910"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7" name="Chevron 4">
            <a:extLst>
              <a:ext uri="{FF2B5EF4-FFF2-40B4-BE49-F238E27FC236}">
                <a16:creationId xmlns:a16="http://schemas.microsoft.com/office/drawing/2014/main" id="{279822E2-AA66-4F01-BDA8-1FE15E8474BE}"/>
              </a:ext>
            </a:extLst>
          </p:cNvPr>
          <p:cNvSpPr/>
          <p:nvPr/>
        </p:nvSpPr>
        <p:spPr>
          <a:xfrm>
            <a:off x="7794674" y="5710142"/>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8" name="Chevron 5">
            <a:extLst>
              <a:ext uri="{FF2B5EF4-FFF2-40B4-BE49-F238E27FC236}">
                <a16:creationId xmlns:a16="http://schemas.microsoft.com/office/drawing/2014/main" id="{A15C255B-E84E-94D2-F4BB-C2F5A46A8493}"/>
              </a:ext>
            </a:extLst>
          </p:cNvPr>
          <p:cNvSpPr/>
          <p:nvPr/>
        </p:nvSpPr>
        <p:spPr>
          <a:xfrm>
            <a:off x="9286014" y="5710163"/>
            <a:ext cx="1171798"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9" name="TextBox 14">
            <a:extLst>
              <a:ext uri="{FF2B5EF4-FFF2-40B4-BE49-F238E27FC236}">
                <a16:creationId xmlns:a16="http://schemas.microsoft.com/office/drawing/2014/main" id="{775D93B9-5581-1310-833E-F1C69436F1C0}"/>
              </a:ext>
            </a:extLst>
          </p:cNvPr>
          <p:cNvSpPr txBox="1"/>
          <p:nvPr/>
        </p:nvSpPr>
        <p:spPr>
          <a:xfrm>
            <a:off x="3399346" y="5743779"/>
            <a:ext cx="132601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Stakeholder Crisis</a:t>
            </a:r>
          </a:p>
        </p:txBody>
      </p:sp>
      <p:sp>
        <p:nvSpPr>
          <p:cNvPr id="90" name="TextBox 15">
            <a:extLst>
              <a:ext uri="{FF2B5EF4-FFF2-40B4-BE49-F238E27FC236}">
                <a16:creationId xmlns:a16="http://schemas.microsoft.com/office/drawing/2014/main" id="{CE4A5EA0-4847-1F1B-F45E-104D5593BF32}"/>
              </a:ext>
            </a:extLst>
          </p:cNvPr>
          <p:cNvSpPr txBox="1"/>
          <p:nvPr/>
        </p:nvSpPr>
        <p:spPr>
          <a:xfrm>
            <a:off x="4900503" y="5863548"/>
            <a:ext cx="1499829"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Strategy Crisis</a:t>
            </a:r>
          </a:p>
        </p:txBody>
      </p:sp>
      <p:sp>
        <p:nvSpPr>
          <p:cNvPr id="91" name="TextBox 16">
            <a:extLst>
              <a:ext uri="{FF2B5EF4-FFF2-40B4-BE49-F238E27FC236}">
                <a16:creationId xmlns:a16="http://schemas.microsoft.com/office/drawing/2014/main" id="{80A82079-ED62-0929-6E37-23DBE4E15E33}"/>
              </a:ext>
            </a:extLst>
          </p:cNvPr>
          <p:cNvSpPr txBox="1"/>
          <p:nvPr/>
        </p:nvSpPr>
        <p:spPr>
          <a:xfrm>
            <a:off x="6495133" y="5751494"/>
            <a:ext cx="123579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Product / Sales Crisis</a:t>
            </a:r>
          </a:p>
        </p:txBody>
      </p:sp>
      <p:sp>
        <p:nvSpPr>
          <p:cNvPr id="92" name="TextBox 17">
            <a:extLst>
              <a:ext uri="{FF2B5EF4-FFF2-40B4-BE49-F238E27FC236}">
                <a16:creationId xmlns:a16="http://schemas.microsoft.com/office/drawing/2014/main" id="{590BC631-5B90-F067-2E1C-6C90C2D90641}"/>
              </a:ext>
            </a:extLst>
          </p:cNvPr>
          <p:cNvSpPr txBox="1"/>
          <p:nvPr/>
        </p:nvSpPr>
        <p:spPr>
          <a:xfrm>
            <a:off x="8076959" y="5736096"/>
            <a:ext cx="956086"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Earnings Crisis</a:t>
            </a:r>
          </a:p>
        </p:txBody>
      </p:sp>
      <p:sp>
        <p:nvSpPr>
          <p:cNvPr id="93" name="TextBox 18">
            <a:extLst>
              <a:ext uri="{FF2B5EF4-FFF2-40B4-BE49-F238E27FC236}">
                <a16:creationId xmlns:a16="http://schemas.microsoft.com/office/drawing/2014/main" id="{B24675F0-0F6A-17A3-8C34-8516DB94750C}"/>
              </a:ext>
            </a:extLst>
          </p:cNvPr>
          <p:cNvSpPr txBox="1"/>
          <p:nvPr/>
        </p:nvSpPr>
        <p:spPr>
          <a:xfrm>
            <a:off x="9438260" y="5745405"/>
            <a:ext cx="1072733"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Liquidity Crisis</a:t>
            </a:r>
          </a:p>
        </p:txBody>
      </p:sp>
      <p:sp>
        <p:nvSpPr>
          <p:cNvPr id="94" name="Chevron 5">
            <a:extLst>
              <a:ext uri="{FF2B5EF4-FFF2-40B4-BE49-F238E27FC236}">
                <a16:creationId xmlns:a16="http://schemas.microsoft.com/office/drawing/2014/main" id="{83EDD07C-2767-79BB-ACFD-9F68D339B142}"/>
              </a:ext>
            </a:extLst>
          </p:cNvPr>
          <p:cNvSpPr/>
          <p:nvPr/>
        </p:nvSpPr>
        <p:spPr>
          <a:xfrm>
            <a:off x="10471930" y="5714163"/>
            <a:ext cx="1171798"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95" name="TextBox 18">
            <a:extLst>
              <a:ext uri="{FF2B5EF4-FFF2-40B4-BE49-F238E27FC236}">
                <a16:creationId xmlns:a16="http://schemas.microsoft.com/office/drawing/2014/main" id="{BE3A0C59-C53B-0938-D989-C3BB2D8D689D}"/>
              </a:ext>
            </a:extLst>
          </p:cNvPr>
          <p:cNvSpPr txBox="1"/>
          <p:nvPr/>
        </p:nvSpPr>
        <p:spPr>
          <a:xfrm>
            <a:off x="10601689" y="5849703"/>
            <a:ext cx="1051803"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Insolvency</a:t>
            </a:r>
          </a:p>
        </p:txBody>
      </p:sp>
    </p:spTree>
    <p:extLst>
      <p:ext uri="{BB962C8B-B14F-4D97-AF65-F5344CB8AC3E}">
        <p14:creationId xmlns:p14="http://schemas.microsoft.com/office/powerpoint/2010/main" val="324974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dirty="0">
                <a:solidFill>
                  <a:schemeClr val="bg1"/>
                </a:solidFill>
              </a:rPr>
              <a:t>	 </a:t>
            </a:r>
            <a:r>
              <a:rPr lang="en-IE" dirty="0">
                <a:solidFill>
                  <a:schemeClr val="bg1"/>
                </a:solidFill>
              </a:rPr>
              <a:t>DELVE DEEPER</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380214" y="1588759"/>
            <a:ext cx="6388994" cy="4743706"/>
          </a:xfrm>
        </p:spPr>
        <p:txBody>
          <a:bodyPr>
            <a:noAutofit/>
          </a:bodyPr>
          <a:lstStyle/>
          <a:p>
            <a:pPr marL="12700" indent="-12700" algn="just">
              <a:lnSpc>
                <a:spcPct val="100000"/>
              </a:lnSpc>
            </a:pPr>
            <a:r>
              <a:rPr lang="en-GB" sz="2200" dirty="0">
                <a:hlinkClick r:id="rId3"/>
              </a:rPr>
              <a:t>Small business in a time of crisis: A five stage model of business grief – ScienceDirect</a:t>
            </a:r>
            <a:endParaRPr lang="en-GB" sz="2200" b="1" dirty="0"/>
          </a:p>
          <a:p>
            <a:pPr marL="12700" indent="-12700" algn="just">
              <a:lnSpc>
                <a:spcPct val="100000"/>
              </a:lnSpc>
            </a:pPr>
            <a:r>
              <a:rPr lang="en-GB" sz="2200" b="1" dirty="0">
                <a:solidFill>
                  <a:srgbClr val="B41F7A"/>
                </a:solidFill>
                <a:ea typeface="Lato Light" panose="020F0502020204030203" pitchFamily="34" charset="0"/>
                <a:cs typeface="Calibri" panose="020F0502020204030204" pitchFamily="34" charset="0"/>
              </a:rPr>
              <a:t>Our SECure lead partner Atlantic Technological University and their team of Simon Stephens, Christopher McLaughlin, Katrina McLaughlin, published a fascinating research paper on Small business in a time of crisis: A five stage model of business grief. </a:t>
            </a:r>
          </a:p>
          <a:p>
            <a:pPr marL="12700" indent="-12700" algn="just">
              <a:lnSpc>
                <a:spcPct val="100000"/>
              </a:lnSpc>
            </a:pPr>
            <a:r>
              <a:rPr lang="en-GB" sz="2200" dirty="0">
                <a:ea typeface="Lato Light" panose="020F0502020204030203" pitchFamily="34" charset="0"/>
                <a:cs typeface="Calibri" panose="020F0502020204030204" pitchFamily="34" charset="0"/>
              </a:rPr>
              <a:t>In the paper,  they examine the implications that a crisis such as that created by COVID-19 has for the psychological well-being of small business owners. They use the psychological literature on grief, specifically, the Kübler-Ross (1969) Five Stage Model of Grief to examine the impacts. </a:t>
            </a:r>
          </a:p>
        </p:txBody>
      </p:sp>
      <p:pic>
        <p:nvPicPr>
          <p:cNvPr id="22" name="Picture 21" descr="Feet above water">
            <a:extLst>
              <a:ext uri="{FF2B5EF4-FFF2-40B4-BE49-F238E27FC236}">
                <a16:creationId xmlns:a16="http://schemas.microsoft.com/office/drawing/2014/main" id="{CA8F0F6E-15A0-4D75-B563-E00FB8104F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9376" y="1714500"/>
            <a:ext cx="4719929" cy="3429000"/>
          </a:xfrm>
          <a:prstGeom prst="rect">
            <a:avLst/>
          </a:prstGeom>
        </p:spPr>
      </p:pic>
      <p:sp>
        <p:nvSpPr>
          <p:cNvPr id="24" name="TextBox 23">
            <a:extLst>
              <a:ext uri="{FF2B5EF4-FFF2-40B4-BE49-F238E27FC236}">
                <a16:creationId xmlns:a16="http://schemas.microsoft.com/office/drawing/2014/main" id="{35579B68-9BBF-E505-720E-66A80B2D7DDD}"/>
              </a:ext>
            </a:extLst>
          </p:cNvPr>
          <p:cNvSpPr txBox="1"/>
          <p:nvPr/>
        </p:nvSpPr>
        <p:spPr>
          <a:xfrm>
            <a:off x="7212417" y="5287890"/>
            <a:ext cx="4719929" cy="1570110"/>
          </a:xfrm>
          <a:prstGeom prst="rect">
            <a:avLst/>
          </a:prstGeom>
          <a:noFill/>
        </p:spPr>
        <p:txBody>
          <a:bodyPr wrap="square">
            <a:spAutoFit/>
          </a:bodyPr>
          <a:lstStyle/>
          <a:p>
            <a:pPr marL="12700" indent="-12700" algn="just">
              <a:lnSpc>
                <a:spcPct val="110000"/>
              </a:lnSpc>
            </a:pPr>
            <a:r>
              <a:rPr lang="en-GB" sz="1400" b="1" dirty="0">
                <a:solidFill>
                  <a:srgbClr val="595959"/>
                </a:solidFill>
                <a:latin typeface="Calibri" panose="020F0502020204030204" pitchFamily="34" charset="0"/>
                <a:ea typeface="Lato Light" panose="020F0502020204030203" pitchFamily="34" charset="0"/>
                <a:cs typeface="Calibri" panose="020F0502020204030204" pitchFamily="34" charset="0"/>
              </a:rPr>
              <a:t>Journal of Business Venturing Insights,</a:t>
            </a:r>
          </a:p>
          <a:p>
            <a:pPr marL="12700" indent="-12700" algn="just">
              <a:lnSpc>
                <a:spcPct val="110000"/>
              </a:lnSpc>
            </a:pPr>
            <a:r>
              <a:rPr lang="en-GB" sz="1400" b="1" dirty="0">
                <a:solidFill>
                  <a:srgbClr val="595959"/>
                </a:solidFill>
                <a:latin typeface="Calibri" panose="020F0502020204030204" pitchFamily="34" charset="0"/>
                <a:ea typeface="Lato Light" panose="020F0502020204030203" pitchFamily="34" charset="0"/>
                <a:cs typeface="Calibri" panose="020F0502020204030204" pitchFamily="34" charset="0"/>
              </a:rPr>
              <a:t>Volume 16, 2021, e00282,  ISSN 2352-6734,</a:t>
            </a:r>
          </a:p>
          <a:p>
            <a:pPr marL="12700" indent="-12700" algn="just">
              <a:lnSpc>
                <a:spcPct val="110000"/>
              </a:lnSpc>
            </a:pP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rPr>
              <a:t>https://doi.org/10.1016/j.jbvi.2021.e00282.</a:t>
            </a:r>
          </a:p>
          <a:p>
            <a:pPr marL="12700" indent="-12700" algn="just">
              <a:lnSpc>
                <a:spcPct val="110000"/>
              </a:lnSpc>
            </a:pPr>
            <a:r>
              <a:rPr lang="en-US" sz="1800" b="1" dirty="0">
                <a:solidFill>
                  <a:schemeClr val="bg1"/>
                </a:solidFill>
                <a:highlight>
                  <a:srgbClr val="F16924"/>
                </a:highlight>
              </a:rPr>
              <a:t>READ </a:t>
            </a: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rPr>
              <a:t>https://www.sciencedirect.com/science/article/pii/S2352673421000603</a:t>
            </a:r>
          </a:p>
        </p:txBody>
      </p:sp>
    </p:spTree>
    <p:extLst>
      <p:ext uri="{BB962C8B-B14F-4D97-AF65-F5344CB8AC3E}">
        <p14:creationId xmlns:p14="http://schemas.microsoft.com/office/powerpoint/2010/main" val="3170042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dirty="0">
                <a:solidFill>
                  <a:schemeClr val="bg1"/>
                </a:solidFill>
              </a:rPr>
              <a:t>	 </a:t>
            </a:r>
            <a:r>
              <a:rPr lang="en-IE" dirty="0">
                <a:solidFill>
                  <a:schemeClr val="bg1"/>
                </a:solidFill>
              </a:rPr>
              <a:t>DELVE DEEPER</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380214" y="1687072"/>
            <a:ext cx="6722190" cy="4743706"/>
          </a:xfrm>
        </p:spPr>
        <p:txBody>
          <a:bodyPr>
            <a:noAutofit/>
          </a:bodyPr>
          <a:lstStyle/>
          <a:p>
            <a:pPr marL="12700" indent="-12700" algn="just">
              <a:lnSpc>
                <a:spcPct val="110000"/>
              </a:lnSpc>
            </a:pPr>
            <a:r>
              <a:rPr lang="en-GB" sz="2200" dirty="0">
                <a:latin typeface="Calibri" panose="020F0502020204030204" pitchFamily="34" charset="0"/>
                <a:ea typeface="Lato Light" panose="020F0502020204030203" pitchFamily="34" charset="0"/>
                <a:cs typeface="Calibri" panose="020F0502020204030204" pitchFamily="34" charset="0"/>
              </a:rPr>
              <a:t>Their review of the literature indicates that although there are critics of a stage based approach there are also advocates for the use of stages to help us frame and understand the manifestations of grief. Data was collected from forty small business owners based in Ireland. Data was collected five times over a period of six months (March–September 2020). The outcome is a five-stage model of business grief. The findings provide insights into the emotional relationship between an owner and their small business. They propose that a business closure can cause small business owners to grieve in a manner that aligns with a series of stages and that these stages can be modelled and illustrated.</a:t>
            </a:r>
          </a:p>
        </p:txBody>
      </p:sp>
      <p:pic>
        <p:nvPicPr>
          <p:cNvPr id="22" name="Picture 21" descr="Feet above water">
            <a:extLst>
              <a:ext uri="{FF2B5EF4-FFF2-40B4-BE49-F238E27FC236}">
                <a16:creationId xmlns:a16="http://schemas.microsoft.com/office/drawing/2014/main" id="{CA8F0F6E-15A0-4D75-B563-E00FB8104F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9376" y="1714500"/>
            <a:ext cx="4719929" cy="3429000"/>
          </a:xfrm>
          <a:prstGeom prst="rect">
            <a:avLst/>
          </a:prstGeom>
        </p:spPr>
      </p:pic>
      <p:sp>
        <p:nvSpPr>
          <p:cNvPr id="24" name="TextBox 23">
            <a:extLst>
              <a:ext uri="{FF2B5EF4-FFF2-40B4-BE49-F238E27FC236}">
                <a16:creationId xmlns:a16="http://schemas.microsoft.com/office/drawing/2014/main" id="{35579B68-9BBF-E505-720E-66A80B2D7DDD}"/>
              </a:ext>
            </a:extLst>
          </p:cNvPr>
          <p:cNvSpPr txBox="1"/>
          <p:nvPr/>
        </p:nvSpPr>
        <p:spPr>
          <a:xfrm>
            <a:off x="7329376" y="5166391"/>
            <a:ext cx="4719929" cy="1570110"/>
          </a:xfrm>
          <a:prstGeom prst="rect">
            <a:avLst/>
          </a:prstGeom>
          <a:noFill/>
        </p:spPr>
        <p:txBody>
          <a:bodyPr wrap="square">
            <a:spAutoFit/>
          </a:bodyPr>
          <a:lstStyle/>
          <a:p>
            <a:pPr marL="12700" indent="-12700" algn="just">
              <a:lnSpc>
                <a:spcPct val="110000"/>
              </a:lnSpc>
            </a:pPr>
            <a:r>
              <a:rPr lang="en-GB" sz="1400" b="1" dirty="0">
                <a:solidFill>
                  <a:srgbClr val="595959"/>
                </a:solidFill>
                <a:latin typeface="Calibri" panose="020F0502020204030204" pitchFamily="34" charset="0"/>
                <a:ea typeface="Lato Light" panose="020F0502020204030203" pitchFamily="34" charset="0"/>
                <a:cs typeface="Calibri" panose="020F0502020204030204" pitchFamily="34" charset="0"/>
              </a:rPr>
              <a:t>Journal of Business Venturing Insights,</a:t>
            </a:r>
          </a:p>
          <a:p>
            <a:pPr marL="12700" indent="-12700" algn="just">
              <a:lnSpc>
                <a:spcPct val="110000"/>
              </a:lnSpc>
            </a:pPr>
            <a:r>
              <a:rPr lang="en-GB" sz="1400" b="1" dirty="0">
                <a:solidFill>
                  <a:srgbClr val="595959"/>
                </a:solidFill>
                <a:latin typeface="Calibri" panose="020F0502020204030204" pitchFamily="34" charset="0"/>
                <a:ea typeface="Lato Light" panose="020F0502020204030203" pitchFamily="34" charset="0"/>
                <a:cs typeface="Calibri" panose="020F0502020204030204" pitchFamily="34" charset="0"/>
              </a:rPr>
              <a:t>Volume 16, 2021, e00282,  ISSN 2352-6734,</a:t>
            </a:r>
          </a:p>
          <a:p>
            <a:pPr marL="12700" indent="-12700" algn="just">
              <a:lnSpc>
                <a:spcPct val="110000"/>
              </a:lnSpc>
            </a:pP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rPr>
              <a:t>https://doi.org/10.1016/j.jbvi.2021.e00282.</a:t>
            </a:r>
          </a:p>
          <a:p>
            <a:pPr marL="12700" indent="-12700" algn="just">
              <a:lnSpc>
                <a:spcPct val="110000"/>
              </a:lnSpc>
            </a:pPr>
            <a:r>
              <a:rPr lang="en-US" sz="1800" b="1" dirty="0">
                <a:solidFill>
                  <a:schemeClr val="bg1"/>
                </a:solidFill>
                <a:highlight>
                  <a:srgbClr val="F16924"/>
                </a:highlight>
              </a:rPr>
              <a:t>READ </a:t>
            </a: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rPr>
              <a:t>https://www.sciencedirect.com/science/article/pii/S2352673421000603</a:t>
            </a:r>
          </a:p>
        </p:txBody>
      </p:sp>
    </p:spTree>
    <p:extLst>
      <p:ext uri="{BB962C8B-B14F-4D97-AF65-F5344CB8AC3E}">
        <p14:creationId xmlns:p14="http://schemas.microsoft.com/office/powerpoint/2010/main" val="242487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78466" y="1379071"/>
            <a:ext cx="4474068" cy="3423588"/>
          </a:xfrm>
        </p:spPr>
        <p:txBody>
          <a:bodyPr>
            <a:normAutofit/>
          </a:bodyPr>
          <a:lstStyle/>
          <a:p>
            <a:r>
              <a:rPr lang="en-US" sz="4000" dirty="0"/>
              <a:t>SCANNING FOR EARLY WARNING SIGNS: </a:t>
            </a:r>
          </a:p>
          <a:p>
            <a:endParaRPr lang="en-US" sz="4000" dirty="0"/>
          </a:p>
          <a:p>
            <a:r>
              <a:rPr lang="en-US" sz="4000" dirty="0"/>
              <a:t>4 Key Areas </a:t>
            </a:r>
          </a:p>
        </p:txBody>
      </p:sp>
      <p:sp>
        <p:nvSpPr>
          <p:cNvPr id="3" name="Text Placeholder 2">
            <a:extLst>
              <a:ext uri="{FF2B5EF4-FFF2-40B4-BE49-F238E27FC236}">
                <a16:creationId xmlns:a16="http://schemas.microsoft.com/office/drawing/2014/main" id="{0B5F2CD6-66FF-60DA-48DE-3B0E78B51457}"/>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1964008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420236" y="2686432"/>
            <a:ext cx="3249235" cy="3642546"/>
          </a:xfrm>
        </p:spPr>
        <p:txBody>
          <a:bodyPr>
            <a:normAutofit/>
          </a:bodyPr>
          <a:lstStyle/>
          <a:p>
            <a:pPr marL="15875" indent="-15875"/>
            <a:r>
              <a:rPr lang="en-US" dirty="0">
                <a:solidFill>
                  <a:schemeClr val="bg1"/>
                </a:solidFill>
              </a:rPr>
              <a:t>A regular, systematic, and comprehensive risk assessment across 4 key early warning/risk signs allows early counter-measures to be taken. </a:t>
            </a:r>
          </a:p>
          <a:p>
            <a:pPr marL="15875" indent="-15875"/>
            <a:r>
              <a:rPr lang="en-US" b="1" dirty="0">
                <a:solidFill>
                  <a:schemeClr val="bg1"/>
                </a:solidFill>
              </a:rPr>
              <a:t>Let’s look at each of the 4 areas.</a:t>
            </a:r>
          </a:p>
          <a:p>
            <a:pPr marL="15875" indent="-15875"/>
            <a:endParaRPr lang="en-US" dirty="0">
              <a:solidFill>
                <a:schemeClr val="bg1"/>
              </a:solidFill>
            </a:endParaRPr>
          </a:p>
          <a:p>
            <a:pPr marL="15875" indent="-15875"/>
            <a:endParaRPr lang="en-US" dirty="0">
              <a:solidFill>
                <a:schemeClr val="bg1"/>
              </a:solidFill>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lnSpcReduction="10000"/>
          </a:bodyPr>
          <a:lstStyle/>
          <a:p>
            <a:r>
              <a:rPr lang="en-GB" dirty="0">
                <a:solidFill>
                  <a:schemeClr val="bg1"/>
                </a:solidFill>
              </a:rPr>
              <a:t>Scanning for Early Warning Signs, 4 key areas </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972757" y="491603"/>
            <a:ext cx="5972442" cy="7725192"/>
          </a:xfrm>
          <a:prstGeom prst="rect">
            <a:avLst/>
          </a:prstGeom>
          <a:noFill/>
        </p:spPr>
        <p:txBody>
          <a:bodyPr wrap="square" rtlCol="0">
            <a:spAutoFit/>
          </a:bodyPr>
          <a:lstStyle/>
          <a:p>
            <a:pPr>
              <a:defRPr/>
            </a:pPr>
            <a:r>
              <a:rPr lang="en-US" sz="3400" dirty="0">
                <a:solidFill>
                  <a:srgbClr val="F16924"/>
                </a:solidFill>
              </a:rPr>
              <a:t>01 </a:t>
            </a:r>
            <a:r>
              <a:rPr kumimoji="0" lang="en-GB" sz="2200" b="1" i="0" u="none" strike="noStrike" kern="1200" cap="none" spc="0" normalizeH="0" baseline="0" noProof="0" dirty="0">
                <a:ln>
                  <a:noFill/>
                </a:ln>
                <a:solidFill>
                  <a:srgbClr val="B41F7A"/>
                </a:solidFill>
                <a:effectLst/>
                <a:uLnTx/>
                <a:uFillTx/>
                <a:ea typeface="Roboto" charset="0"/>
                <a:cs typeface="Roboto" charset="0"/>
              </a:rPr>
              <a:t>Industry Issues</a:t>
            </a:r>
          </a:p>
          <a:p>
            <a:pPr>
              <a:defRPr/>
            </a:pPr>
            <a:r>
              <a:rPr lang="en-GB" sz="2200" dirty="0">
                <a:solidFill>
                  <a:srgbClr val="595959"/>
                </a:solidFill>
                <a:ea typeface="Lato Light" charset="0"/>
                <a:cs typeface="Lato Light" charset="0"/>
              </a:rPr>
              <a:t>Systematic search for risks in the industry your company is working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rgbClr val="595959"/>
              </a:solidFill>
              <a:ea typeface="Roboto" charset="0"/>
              <a:cs typeface="Roboto" charset="0"/>
            </a:endParaRPr>
          </a:p>
          <a:p>
            <a:pPr lvl="0">
              <a:defRPr/>
            </a:pPr>
            <a:r>
              <a:rPr lang="en-US" sz="3400" dirty="0">
                <a:solidFill>
                  <a:srgbClr val="F16924"/>
                </a:solidFill>
              </a:rPr>
              <a:t>02</a:t>
            </a:r>
            <a:r>
              <a:rPr lang="en-US" sz="2400" dirty="0">
                <a:solidFill>
                  <a:srgbClr val="F16924"/>
                </a:solidFill>
              </a:rPr>
              <a:t> </a:t>
            </a:r>
            <a:r>
              <a:rPr lang="en-GB" sz="2200" b="1" dirty="0">
                <a:solidFill>
                  <a:srgbClr val="B41F7A"/>
                </a:solidFill>
                <a:ea typeface="Roboto" charset="0"/>
                <a:cs typeface="Roboto" charset="0"/>
              </a:rPr>
              <a:t>Organisational Issues</a:t>
            </a:r>
          </a:p>
          <a:p>
            <a:pPr lvl="0">
              <a:defRPr/>
            </a:pPr>
            <a:r>
              <a:rPr lang="en-GB" sz="2200" dirty="0">
                <a:solidFill>
                  <a:srgbClr val="595959"/>
                </a:solidFill>
                <a:ea typeface="Roboto" charset="0"/>
                <a:cs typeface="Roboto" charset="0"/>
              </a:rPr>
              <a:t>Analysis of risks arising from the own organisation</a:t>
            </a:r>
          </a:p>
          <a:p>
            <a:pPr lvl="0">
              <a:defRPr/>
            </a:pPr>
            <a:endParaRPr lang="en-GB" sz="3200" dirty="0">
              <a:solidFill>
                <a:srgbClr val="595959"/>
              </a:solidFill>
              <a:ea typeface="Roboto" charset="0"/>
              <a:cs typeface="Roboto" charset="0"/>
            </a:endParaRPr>
          </a:p>
          <a:p>
            <a:pPr lvl="0">
              <a:defRPr/>
            </a:pPr>
            <a:r>
              <a:rPr lang="en-US" sz="3400" dirty="0">
                <a:solidFill>
                  <a:srgbClr val="F16924"/>
                </a:solidFill>
              </a:rPr>
              <a:t>03</a:t>
            </a:r>
            <a:r>
              <a:rPr lang="en-US" sz="2400" dirty="0">
                <a:solidFill>
                  <a:srgbClr val="F16924"/>
                </a:solidFill>
              </a:rPr>
              <a:t> </a:t>
            </a:r>
            <a:r>
              <a:rPr lang="en-GB" sz="2200" b="1" dirty="0">
                <a:solidFill>
                  <a:srgbClr val="B41F7A"/>
                </a:solidFill>
                <a:ea typeface="Roboto" charset="0"/>
                <a:cs typeface="Roboto" charset="0"/>
              </a:rPr>
              <a:t>Stakeholder Relationships</a:t>
            </a:r>
          </a:p>
          <a:p>
            <a:pPr lvl="0">
              <a:defRPr/>
            </a:pPr>
            <a:r>
              <a:rPr lang="en-GB" sz="2200" dirty="0">
                <a:solidFill>
                  <a:srgbClr val="595959"/>
                </a:solidFill>
                <a:ea typeface="Roboto" charset="0"/>
                <a:cs typeface="Roboto" charset="0"/>
              </a:rPr>
              <a:t>Some risks arise from the specific relationships with stakeholders</a:t>
            </a:r>
          </a:p>
          <a:p>
            <a:pPr lvl="0">
              <a:defRPr/>
            </a:pPr>
            <a:endParaRPr lang="en-GB" sz="3200" dirty="0">
              <a:solidFill>
                <a:srgbClr val="595959"/>
              </a:solidFill>
              <a:ea typeface="Roboto" charset="0"/>
              <a:cs typeface="Roboto" charset="0"/>
            </a:endParaRPr>
          </a:p>
          <a:p>
            <a:pPr lvl="0">
              <a:defRPr/>
            </a:pPr>
            <a:r>
              <a:rPr lang="en-US" sz="3400" dirty="0">
                <a:solidFill>
                  <a:srgbClr val="F16924"/>
                </a:solidFill>
              </a:rPr>
              <a:t>04</a:t>
            </a:r>
            <a:r>
              <a:rPr lang="en-US" sz="2400" dirty="0">
                <a:solidFill>
                  <a:srgbClr val="F16924"/>
                </a:solidFill>
              </a:rPr>
              <a:t> </a:t>
            </a:r>
            <a:r>
              <a:rPr lang="en-GB" sz="2200" b="1" dirty="0">
                <a:solidFill>
                  <a:srgbClr val="B41F7A"/>
                </a:solidFill>
                <a:ea typeface="Roboto" charset="0"/>
                <a:cs typeface="Roboto" charset="0"/>
              </a:rPr>
              <a:t>Risk Assessments</a:t>
            </a:r>
          </a:p>
          <a:p>
            <a:pPr lvl="0">
              <a:defRPr/>
            </a:pPr>
            <a:r>
              <a:rPr lang="en-GB" sz="2200" dirty="0">
                <a:solidFill>
                  <a:srgbClr val="595959"/>
                </a:solidFill>
                <a:ea typeface="Roboto" charset="0"/>
                <a:cs typeface="Roboto" charset="0"/>
              </a:rPr>
              <a:t>Systematic scanning for implicit issues</a:t>
            </a:r>
          </a:p>
          <a:p>
            <a:pPr lvl="0">
              <a:defRPr/>
            </a:pPr>
            <a:endParaRPr lang="en-GB" sz="2200" b="1" dirty="0">
              <a:solidFill>
                <a:srgbClr val="595959"/>
              </a:solidFill>
              <a:ea typeface="Roboto" charset="0"/>
              <a:cs typeface="Roboto" charset="0"/>
            </a:endParaRPr>
          </a:p>
          <a:p>
            <a:pPr lvl="0">
              <a:defRPr/>
            </a:pPr>
            <a:endParaRPr lang="en-GB" sz="2200" b="1" dirty="0">
              <a:solidFill>
                <a:srgbClr val="595959"/>
              </a:solidFill>
              <a:ea typeface="Roboto" charset="0"/>
              <a:cs typeface="Roboto" charset="0"/>
            </a:endParaRPr>
          </a:p>
          <a:p>
            <a:pPr lvl="0">
              <a:defRPr/>
            </a:pPr>
            <a:r>
              <a:rPr lang="en-GB" sz="2200" b="1" dirty="0">
                <a:solidFill>
                  <a:srgbClr val="595959"/>
                </a:solidFill>
                <a:ea typeface="Roboto" charset="0"/>
                <a:cs typeface="Roboto" charset="0"/>
              </a:rPr>
              <a:t> </a:t>
            </a:r>
          </a:p>
          <a:p>
            <a:pPr lvl="0">
              <a:defRPr/>
            </a:pPr>
            <a:endParaRPr lang="en-GB" sz="2200" b="1" dirty="0">
              <a:solidFill>
                <a:srgbClr val="595959"/>
              </a:solidFill>
              <a:ea typeface="Roboto" charset="0"/>
              <a:cs typeface="Roboto" charset="0"/>
            </a:endParaRPr>
          </a:p>
          <a:p>
            <a:pPr lvl="0">
              <a:defRPr/>
            </a:pPr>
            <a:endParaRPr lang="en-GB" sz="22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C1E2E067-FA67-157D-22DF-8943BAFA9428}"/>
              </a:ext>
            </a:extLst>
          </p:cNvPr>
          <p:cNvGrpSpPr/>
          <p:nvPr/>
        </p:nvGrpSpPr>
        <p:grpSpPr>
          <a:xfrm>
            <a:off x="4679980" y="600008"/>
            <a:ext cx="911305" cy="970368"/>
            <a:chOff x="3918554" y="774528"/>
            <a:chExt cx="868197" cy="924466"/>
          </a:xfrm>
          <a:solidFill>
            <a:srgbClr val="595959"/>
          </a:solidFill>
        </p:grpSpPr>
        <p:grpSp>
          <p:nvGrpSpPr>
            <p:cNvPr id="10" name="Graphic 2">
              <a:extLst>
                <a:ext uri="{FF2B5EF4-FFF2-40B4-BE49-F238E27FC236}">
                  <a16:creationId xmlns:a16="http://schemas.microsoft.com/office/drawing/2014/main" id="{0D7C6B1A-D142-FEAC-4678-BAF1F714E9CD}"/>
                </a:ext>
              </a:extLst>
            </p:cNvPr>
            <p:cNvGrpSpPr/>
            <p:nvPr/>
          </p:nvGrpSpPr>
          <p:grpSpPr>
            <a:xfrm>
              <a:off x="3918554" y="774528"/>
              <a:ext cx="868197" cy="924466"/>
              <a:chOff x="3918554" y="774528"/>
              <a:chExt cx="868197" cy="924466"/>
            </a:xfrm>
            <a:grpFill/>
          </p:grpSpPr>
          <p:sp>
            <p:nvSpPr>
              <p:cNvPr id="14" name="Freeform 13">
                <a:extLst>
                  <a:ext uri="{FF2B5EF4-FFF2-40B4-BE49-F238E27FC236}">
                    <a16:creationId xmlns:a16="http://schemas.microsoft.com/office/drawing/2014/main" id="{677499EE-578B-1132-7A99-91BDA0DF845F}"/>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4BD0802-FB2C-A76A-0D9A-79DCF7F25CDC}"/>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aphic 2">
              <a:extLst>
                <a:ext uri="{FF2B5EF4-FFF2-40B4-BE49-F238E27FC236}">
                  <a16:creationId xmlns:a16="http://schemas.microsoft.com/office/drawing/2014/main" id="{B3A72D40-D0D7-2799-E1F0-A850040C23F6}"/>
                </a:ext>
              </a:extLst>
            </p:cNvPr>
            <p:cNvGrpSpPr/>
            <p:nvPr/>
          </p:nvGrpSpPr>
          <p:grpSpPr>
            <a:xfrm>
              <a:off x="3958353" y="890522"/>
              <a:ext cx="708520" cy="605461"/>
              <a:chOff x="3958353" y="890522"/>
              <a:chExt cx="708520" cy="605461"/>
            </a:xfrm>
            <a:grpFill/>
          </p:grpSpPr>
          <p:sp>
            <p:nvSpPr>
              <p:cNvPr id="12" name="Freeform 11">
                <a:extLst>
                  <a:ext uri="{FF2B5EF4-FFF2-40B4-BE49-F238E27FC236}">
                    <a16:creationId xmlns:a16="http://schemas.microsoft.com/office/drawing/2014/main" id="{4B1128B1-C83F-0B69-07F6-BC6B725A1BA0}"/>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D20AC160-747D-6F94-AF72-FD7C718A41A8}"/>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 name="Group 15">
            <a:extLst>
              <a:ext uri="{FF2B5EF4-FFF2-40B4-BE49-F238E27FC236}">
                <a16:creationId xmlns:a16="http://schemas.microsoft.com/office/drawing/2014/main" id="{7AD25DAB-836E-43AC-EAA5-4F0179FEEF59}"/>
              </a:ext>
            </a:extLst>
          </p:cNvPr>
          <p:cNvGrpSpPr/>
          <p:nvPr/>
        </p:nvGrpSpPr>
        <p:grpSpPr>
          <a:xfrm>
            <a:off x="4705476" y="3721748"/>
            <a:ext cx="885534" cy="895928"/>
            <a:chOff x="7190753" y="5365577"/>
            <a:chExt cx="745522" cy="754273"/>
          </a:xfrm>
          <a:solidFill>
            <a:srgbClr val="595959"/>
          </a:solidFill>
        </p:grpSpPr>
        <p:grpSp>
          <p:nvGrpSpPr>
            <p:cNvPr id="17" name="Graphic 2">
              <a:extLst>
                <a:ext uri="{FF2B5EF4-FFF2-40B4-BE49-F238E27FC236}">
                  <a16:creationId xmlns:a16="http://schemas.microsoft.com/office/drawing/2014/main" id="{F43ABC08-1F16-3DAB-9EFF-FB44DAE19CD9}"/>
                </a:ext>
              </a:extLst>
            </p:cNvPr>
            <p:cNvGrpSpPr/>
            <p:nvPr/>
          </p:nvGrpSpPr>
          <p:grpSpPr>
            <a:xfrm>
              <a:off x="7353351" y="5647412"/>
              <a:ext cx="420044" cy="75879"/>
              <a:chOff x="7353351" y="5647412"/>
              <a:chExt cx="420044" cy="75879"/>
            </a:xfrm>
            <a:grpFill/>
          </p:grpSpPr>
          <p:sp>
            <p:nvSpPr>
              <p:cNvPr id="28" name="Freeform 27">
                <a:extLst>
                  <a:ext uri="{FF2B5EF4-FFF2-40B4-BE49-F238E27FC236}">
                    <a16:creationId xmlns:a16="http://schemas.microsoft.com/office/drawing/2014/main" id="{FD7E2E19-270F-1D25-5020-FEA8D46000B1}"/>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82735AE-ADE4-3A3C-374F-27856751B705}"/>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 name="Graphic 2">
              <a:extLst>
                <a:ext uri="{FF2B5EF4-FFF2-40B4-BE49-F238E27FC236}">
                  <a16:creationId xmlns:a16="http://schemas.microsoft.com/office/drawing/2014/main" id="{E327CCE1-C30F-E836-9526-F9F37F9E6266}"/>
                </a:ext>
              </a:extLst>
            </p:cNvPr>
            <p:cNvGrpSpPr/>
            <p:nvPr/>
          </p:nvGrpSpPr>
          <p:grpSpPr>
            <a:xfrm>
              <a:off x="7190753" y="5365577"/>
              <a:ext cx="745522" cy="754273"/>
              <a:chOff x="7190753" y="5365577"/>
              <a:chExt cx="745522" cy="754273"/>
            </a:xfrm>
            <a:grpFill/>
          </p:grpSpPr>
          <p:sp>
            <p:nvSpPr>
              <p:cNvPr id="19" name="Freeform 18">
                <a:extLst>
                  <a:ext uri="{FF2B5EF4-FFF2-40B4-BE49-F238E27FC236}">
                    <a16:creationId xmlns:a16="http://schemas.microsoft.com/office/drawing/2014/main" id="{E908A2EC-B378-0536-F9E5-201A76264CD2}"/>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BC30E396-FC85-EE06-BCE5-B163826AC530}"/>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3250DFAC-F9A2-0F0C-C9E3-7A163D586198}"/>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B2912BBA-1F52-0DF6-8DB6-D02E5F42E169}"/>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FB0347CB-9C49-E5D1-A19D-F7F3774D9E7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F2AB7536-EB04-0582-607A-BFD6714715E4}"/>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1B9EBD4F-57D1-D650-7BB6-B1C8D30C25B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541D7A9B-434B-D2F3-6CBF-74B17D81F5DA}"/>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85D29300-FFB1-651D-76E7-67DDFD5FC044}"/>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0" name="Group 29">
            <a:extLst>
              <a:ext uri="{FF2B5EF4-FFF2-40B4-BE49-F238E27FC236}">
                <a16:creationId xmlns:a16="http://schemas.microsoft.com/office/drawing/2014/main" id="{F0FE1B05-3855-8C18-61BC-529127DE17EE}"/>
              </a:ext>
            </a:extLst>
          </p:cNvPr>
          <p:cNvGrpSpPr/>
          <p:nvPr/>
        </p:nvGrpSpPr>
        <p:grpSpPr>
          <a:xfrm>
            <a:off x="4672100" y="5185589"/>
            <a:ext cx="912642" cy="1019345"/>
            <a:chOff x="8865150" y="2423597"/>
            <a:chExt cx="667915" cy="746005"/>
          </a:xfrm>
          <a:solidFill>
            <a:srgbClr val="595959"/>
          </a:solidFill>
        </p:grpSpPr>
        <p:sp>
          <p:nvSpPr>
            <p:cNvPr id="31" name="Freeform 30">
              <a:extLst>
                <a:ext uri="{FF2B5EF4-FFF2-40B4-BE49-F238E27FC236}">
                  <a16:creationId xmlns:a16="http://schemas.microsoft.com/office/drawing/2014/main" id="{500C7EA6-5BBA-F5E9-F861-EC3AE8C8E70B}"/>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2" name="Graphic 2">
              <a:extLst>
                <a:ext uri="{FF2B5EF4-FFF2-40B4-BE49-F238E27FC236}">
                  <a16:creationId xmlns:a16="http://schemas.microsoft.com/office/drawing/2014/main" id="{320D3D29-5770-477E-4400-519F3A218153}"/>
                </a:ext>
              </a:extLst>
            </p:cNvPr>
            <p:cNvGrpSpPr/>
            <p:nvPr/>
          </p:nvGrpSpPr>
          <p:grpSpPr>
            <a:xfrm>
              <a:off x="8865150" y="2423597"/>
              <a:ext cx="667915" cy="746005"/>
              <a:chOff x="8865150" y="2423597"/>
              <a:chExt cx="667915" cy="746005"/>
            </a:xfrm>
            <a:grpFill/>
          </p:grpSpPr>
          <p:sp>
            <p:nvSpPr>
              <p:cNvPr id="33" name="Freeform 32">
                <a:extLst>
                  <a:ext uri="{FF2B5EF4-FFF2-40B4-BE49-F238E27FC236}">
                    <a16:creationId xmlns:a16="http://schemas.microsoft.com/office/drawing/2014/main" id="{D3C55E7D-0164-29B8-793F-EE6CF7818888}"/>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8774BB34-A262-E68D-1208-02852D1F5C6D}"/>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93192830-D129-30D7-CFCC-2AE47FADDAA8}"/>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6754AE18-757C-21DD-3379-5C1530D791D4}"/>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DDBC5526-BBBE-1DDB-8DAD-B48FC3FCB22E}"/>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8" name="Group 37">
            <a:extLst>
              <a:ext uri="{FF2B5EF4-FFF2-40B4-BE49-F238E27FC236}">
                <a16:creationId xmlns:a16="http://schemas.microsoft.com/office/drawing/2014/main" id="{AEA50320-E088-0240-E185-0CDFC06A26C0}"/>
              </a:ext>
            </a:extLst>
          </p:cNvPr>
          <p:cNvGrpSpPr/>
          <p:nvPr/>
        </p:nvGrpSpPr>
        <p:grpSpPr>
          <a:xfrm>
            <a:off x="4648602" y="2266174"/>
            <a:ext cx="868457" cy="867509"/>
            <a:chOff x="7257599" y="768348"/>
            <a:chExt cx="868457" cy="867509"/>
          </a:xfrm>
          <a:solidFill>
            <a:srgbClr val="595959"/>
          </a:solidFill>
        </p:grpSpPr>
        <p:sp>
          <p:nvSpPr>
            <p:cNvPr id="39" name="Freeform 38">
              <a:extLst>
                <a:ext uri="{FF2B5EF4-FFF2-40B4-BE49-F238E27FC236}">
                  <a16:creationId xmlns:a16="http://schemas.microsoft.com/office/drawing/2014/main" id="{98647607-C24D-7C38-D63A-3227040F8F6C}"/>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0" name="Graphic 2">
              <a:extLst>
                <a:ext uri="{FF2B5EF4-FFF2-40B4-BE49-F238E27FC236}">
                  <a16:creationId xmlns:a16="http://schemas.microsoft.com/office/drawing/2014/main" id="{06150730-83FD-36C8-9D78-E18CAE8FD5CC}"/>
                </a:ext>
              </a:extLst>
            </p:cNvPr>
            <p:cNvGrpSpPr/>
            <p:nvPr/>
          </p:nvGrpSpPr>
          <p:grpSpPr>
            <a:xfrm>
              <a:off x="7257599" y="768348"/>
              <a:ext cx="868457" cy="867509"/>
              <a:chOff x="7257599" y="768348"/>
              <a:chExt cx="868457" cy="867509"/>
            </a:xfrm>
            <a:grpFill/>
          </p:grpSpPr>
          <p:sp>
            <p:nvSpPr>
              <p:cNvPr id="41" name="Freeform 40">
                <a:extLst>
                  <a:ext uri="{FF2B5EF4-FFF2-40B4-BE49-F238E27FC236}">
                    <a16:creationId xmlns:a16="http://schemas.microsoft.com/office/drawing/2014/main" id="{E2CE06F2-A8EC-D4E2-A6E3-05130D8428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63CB47A0-1310-73F4-1D7D-C19DF503912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5766C682-DE1F-0500-821D-F7D8BAACE27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0962DDA-3162-0B55-0B59-B9A2CF780F43}"/>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F36AA8A-A10F-9E0C-E5E9-ADF5936E37A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6" name="Straight Connector 45">
            <a:extLst>
              <a:ext uri="{FF2B5EF4-FFF2-40B4-BE49-F238E27FC236}">
                <a16:creationId xmlns:a16="http://schemas.microsoft.com/office/drawing/2014/main" id="{16C92E9C-EE6C-8FBA-DC1E-094C9CD5A274}"/>
              </a:ext>
            </a:extLst>
          </p:cNvPr>
          <p:cNvCxnSpPr>
            <a:cxnSpLocks/>
          </p:cNvCxnSpPr>
          <p:nvPr/>
        </p:nvCxnSpPr>
        <p:spPr>
          <a:xfrm>
            <a:off x="4201097" y="1928661"/>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96EBBC0-F6AA-755D-0C02-D21D3B310FF0}"/>
              </a:ext>
            </a:extLst>
          </p:cNvPr>
          <p:cNvCxnSpPr>
            <a:cxnSpLocks/>
          </p:cNvCxnSpPr>
          <p:nvPr/>
        </p:nvCxnSpPr>
        <p:spPr>
          <a:xfrm>
            <a:off x="4201098" y="3414010"/>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A610D0E-3C4A-9323-BCDD-CF05F64DEE1C}"/>
              </a:ext>
            </a:extLst>
          </p:cNvPr>
          <p:cNvCxnSpPr>
            <a:cxnSpLocks/>
          </p:cNvCxnSpPr>
          <p:nvPr/>
        </p:nvCxnSpPr>
        <p:spPr>
          <a:xfrm>
            <a:off x="4201098" y="4990674"/>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778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530904"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93800" algn="l"/>
              </a:tabLst>
            </a:pPr>
            <a:r>
              <a:rPr lang="en-US" sz="4000" dirty="0">
                <a:solidFill>
                  <a:schemeClr val="bg1"/>
                </a:solidFill>
              </a:rPr>
              <a:t>01</a:t>
            </a:r>
            <a:r>
              <a:rPr lang="en-US" dirty="0">
                <a:solidFill>
                  <a:schemeClr val="bg1"/>
                </a:solidFill>
              </a:rPr>
              <a:t> 	 </a:t>
            </a:r>
            <a:r>
              <a:rPr lang="en-IE" dirty="0">
                <a:solidFill>
                  <a:schemeClr val="bg1"/>
                </a:solidFill>
              </a:rPr>
              <a:t>Industry Issues - Sources to Identify Industry Trends</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06814" y="1938533"/>
            <a:ext cx="3122771" cy="4235476"/>
          </a:xfrm>
        </p:spPr>
        <p:txBody>
          <a:bodyPr>
            <a:normAutofit lnSpcReduction="10000"/>
          </a:bodyPr>
          <a:lstStyle/>
          <a:p>
            <a:pPr marL="12700" indent="-12700">
              <a:lnSpc>
                <a:spcPct val="100000"/>
              </a:lnSpc>
            </a:pPr>
            <a:r>
              <a:rPr lang="en-GB" sz="2200" dirty="0">
                <a:latin typeface="Calibri" panose="020F0502020204030204" pitchFamily="34" charset="0"/>
                <a:ea typeface="Lato Light" panose="020F0502020204030203" pitchFamily="34" charset="0"/>
                <a:cs typeface="Calibri" panose="020F0502020204030204" pitchFamily="34" charset="0"/>
              </a:rPr>
              <a:t>Industry information on influencing trends can be found in specific industry publications and web sources. It is essential that you constantly scan for and process important industry information,  share it with the relevant people in the company (and advisors) and discuss it systematically. </a:t>
            </a:r>
          </a:p>
          <a:p>
            <a:pPr marL="12700" indent="-12700" algn="just"/>
            <a:endParaRPr lang="en-GB" dirty="0">
              <a:latin typeface="Calibri" panose="020F0502020204030204" pitchFamily="34" charset="0"/>
              <a:ea typeface="Lato Light" panose="020F0502020204030203" pitchFamily="34" charset="0"/>
              <a:cs typeface="Calibri" panose="020F0502020204030204" pitchFamily="34" charset="0"/>
            </a:endParaRPr>
          </a:p>
        </p:txBody>
      </p:sp>
      <p:grpSp>
        <p:nvGrpSpPr>
          <p:cNvPr id="28" name="Graphic 2">
            <a:extLst>
              <a:ext uri="{FF2B5EF4-FFF2-40B4-BE49-F238E27FC236}">
                <a16:creationId xmlns:a16="http://schemas.microsoft.com/office/drawing/2014/main" id="{7B0153CD-FCC9-50CB-E1C5-6CB7E1998D8A}"/>
              </a:ext>
            </a:extLst>
          </p:cNvPr>
          <p:cNvGrpSpPr/>
          <p:nvPr/>
        </p:nvGrpSpPr>
        <p:grpSpPr>
          <a:xfrm>
            <a:off x="581647" y="1769777"/>
            <a:ext cx="911305" cy="970368"/>
            <a:chOff x="3918554" y="774528"/>
            <a:chExt cx="868197" cy="924466"/>
          </a:xfrm>
          <a:solidFill>
            <a:srgbClr val="595959"/>
          </a:solidFill>
        </p:grpSpPr>
        <p:grpSp>
          <p:nvGrpSpPr>
            <p:cNvPr id="29" name="Graphic 2">
              <a:extLst>
                <a:ext uri="{FF2B5EF4-FFF2-40B4-BE49-F238E27FC236}">
                  <a16:creationId xmlns:a16="http://schemas.microsoft.com/office/drawing/2014/main" id="{0F9D2982-59E1-D03F-BF77-BACAC6FC968F}"/>
                </a:ext>
              </a:extLst>
            </p:cNvPr>
            <p:cNvGrpSpPr/>
            <p:nvPr/>
          </p:nvGrpSpPr>
          <p:grpSpPr>
            <a:xfrm>
              <a:off x="3918554" y="774528"/>
              <a:ext cx="868197" cy="924466"/>
              <a:chOff x="3918554" y="774528"/>
              <a:chExt cx="868197" cy="924466"/>
            </a:xfrm>
            <a:grpFill/>
          </p:grpSpPr>
          <p:sp>
            <p:nvSpPr>
              <p:cNvPr id="33" name="Freeform 32">
                <a:extLst>
                  <a:ext uri="{FF2B5EF4-FFF2-40B4-BE49-F238E27FC236}">
                    <a16:creationId xmlns:a16="http://schemas.microsoft.com/office/drawing/2014/main" id="{8A019923-9056-42CE-6793-2A0AD642EB3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4B53E064-BFFD-3A04-7F6B-DD49369B7914}"/>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2">
              <a:extLst>
                <a:ext uri="{FF2B5EF4-FFF2-40B4-BE49-F238E27FC236}">
                  <a16:creationId xmlns:a16="http://schemas.microsoft.com/office/drawing/2014/main" id="{8FBA9B87-8920-A2EB-0899-9F08EA2DF207}"/>
                </a:ext>
              </a:extLst>
            </p:cNvPr>
            <p:cNvGrpSpPr/>
            <p:nvPr/>
          </p:nvGrpSpPr>
          <p:grpSpPr>
            <a:xfrm>
              <a:off x="3958353" y="890522"/>
              <a:ext cx="708520" cy="605461"/>
              <a:chOff x="3958353" y="890522"/>
              <a:chExt cx="708520" cy="605461"/>
            </a:xfrm>
            <a:grpFill/>
          </p:grpSpPr>
          <p:sp>
            <p:nvSpPr>
              <p:cNvPr id="31" name="Freeform 30">
                <a:extLst>
                  <a:ext uri="{FF2B5EF4-FFF2-40B4-BE49-F238E27FC236}">
                    <a16:creationId xmlns:a16="http://schemas.microsoft.com/office/drawing/2014/main" id="{FF71527C-3D3B-45BB-42C6-1D8E50A49C3B}"/>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A80934B7-3D76-F50F-55EE-00DEF1DF599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5" name="Rectangle 174">
            <a:extLst>
              <a:ext uri="{FF2B5EF4-FFF2-40B4-BE49-F238E27FC236}">
                <a16:creationId xmlns:a16="http://schemas.microsoft.com/office/drawing/2014/main" id="{FA860F30-B488-5905-C680-5462A9476653}"/>
              </a:ext>
            </a:extLst>
          </p:cNvPr>
          <p:cNvSpPr>
            <a:spLocks noChangeArrowheads="1"/>
          </p:cNvSpPr>
          <p:nvPr/>
        </p:nvSpPr>
        <p:spPr bwMode="auto">
          <a:xfrm>
            <a:off x="5371751" y="3095966"/>
            <a:ext cx="4043832" cy="540346"/>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6" name="Rectangle 178">
            <a:extLst>
              <a:ext uri="{FF2B5EF4-FFF2-40B4-BE49-F238E27FC236}">
                <a16:creationId xmlns:a16="http://schemas.microsoft.com/office/drawing/2014/main" id="{B0907C90-701B-534E-A034-01199D699794}"/>
              </a:ext>
            </a:extLst>
          </p:cNvPr>
          <p:cNvSpPr>
            <a:spLocks noChangeArrowheads="1"/>
          </p:cNvSpPr>
          <p:nvPr/>
        </p:nvSpPr>
        <p:spPr bwMode="auto">
          <a:xfrm>
            <a:off x="5371749" y="4717004"/>
            <a:ext cx="3954653" cy="540828"/>
          </a:xfrm>
          <a:prstGeom prst="rect">
            <a:avLst/>
          </a:pr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7" name="Freeform 182">
            <a:extLst>
              <a:ext uri="{FF2B5EF4-FFF2-40B4-BE49-F238E27FC236}">
                <a16:creationId xmlns:a16="http://schemas.microsoft.com/office/drawing/2014/main" id="{2B3AF8B8-8390-F85E-DC11-09FCFB3B46E7}"/>
              </a:ext>
            </a:extLst>
          </p:cNvPr>
          <p:cNvSpPr>
            <a:spLocks/>
          </p:cNvSpPr>
          <p:nvPr/>
        </p:nvSpPr>
        <p:spPr bwMode="auto">
          <a:xfrm>
            <a:off x="8859707" y="4520821"/>
            <a:ext cx="887087" cy="934157"/>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8" name="Rectangle 188">
            <a:extLst>
              <a:ext uri="{FF2B5EF4-FFF2-40B4-BE49-F238E27FC236}">
                <a16:creationId xmlns:a16="http://schemas.microsoft.com/office/drawing/2014/main" id="{84414922-FD22-B707-22B4-4EC1200E47A8}"/>
              </a:ext>
            </a:extLst>
          </p:cNvPr>
          <p:cNvSpPr>
            <a:spLocks noChangeArrowheads="1"/>
          </p:cNvSpPr>
          <p:nvPr/>
        </p:nvSpPr>
        <p:spPr bwMode="auto">
          <a:xfrm>
            <a:off x="5371752" y="2555138"/>
            <a:ext cx="3270194" cy="540828"/>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9" name="Freeform 191">
            <a:extLst>
              <a:ext uri="{FF2B5EF4-FFF2-40B4-BE49-F238E27FC236}">
                <a16:creationId xmlns:a16="http://schemas.microsoft.com/office/drawing/2014/main" id="{D315182C-F944-9059-9482-A1410BDC9760}"/>
              </a:ext>
            </a:extLst>
          </p:cNvPr>
          <p:cNvSpPr>
            <a:spLocks/>
          </p:cNvSpPr>
          <p:nvPr/>
        </p:nvSpPr>
        <p:spPr bwMode="auto">
          <a:xfrm>
            <a:off x="8166999" y="2358474"/>
            <a:ext cx="887087" cy="934157"/>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0" name="Rectangle 194">
            <a:extLst>
              <a:ext uri="{FF2B5EF4-FFF2-40B4-BE49-F238E27FC236}">
                <a16:creationId xmlns:a16="http://schemas.microsoft.com/office/drawing/2014/main" id="{419F0F11-6F31-937C-0915-2B9D9C78F0B2}"/>
              </a:ext>
            </a:extLst>
          </p:cNvPr>
          <p:cNvSpPr>
            <a:spLocks noChangeArrowheads="1"/>
          </p:cNvSpPr>
          <p:nvPr/>
        </p:nvSpPr>
        <p:spPr bwMode="auto">
          <a:xfrm>
            <a:off x="5371749" y="3635830"/>
            <a:ext cx="3487957" cy="540828"/>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1" name="Freeform 198">
            <a:extLst>
              <a:ext uri="{FF2B5EF4-FFF2-40B4-BE49-F238E27FC236}">
                <a16:creationId xmlns:a16="http://schemas.microsoft.com/office/drawing/2014/main" id="{B6B67C67-8693-0988-5CB6-8E5630BA125E}"/>
              </a:ext>
            </a:extLst>
          </p:cNvPr>
          <p:cNvSpPr>
            <a:spLocks/>
          </p:cNvSpPr>
          <p:nvPr/>
        </p:nvSpPr>
        <p:spPr bwMode="auto">
          <a:xfrm>
            <a:off x="8364130" y="3439647"/>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2" name="Rectangle 200">
            <a:extLst>
              <a:ext uri="{FF2B5EF4-FFF2-40B4-BE49-F238E27FC236}">
                <a16:creationId xmlns:a16="http://schemas.microsoft.com/office/drawing/2014/main" id="{F828A1BE-4209-66F5-760E-926FAADE7BF9}"/>
              </a:ext>
            </a:extLst>
          </p:cNvPr>
          <p:cNvSpPr>
            <a:spLocks noChangeArrowheads="1"/>
          </p:cNvSpPr>
          <p:nvPr/>
        </p:nvSpPr>
        <p:spPr bwMode="auto">
          <a:xfrm>
            <a:off x="5371749" y="4176657"/>
            <a:ext cx="2850667" cy="540346"/>
          </a:xfrm>
          <a:prstGeom prst="rect">
            <a:avLst/>
          </a:pr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3" name="Freeform 204">
            <a:extLst>
              <a:ext uri="{FF2B5EF4-FFF2-40B4-BE49-F238E27FC236}">
                <a16:creationId xmlns:a16="http://schemas.microsoft.com/office/drawing/2014/main" id="{0BA95A38-DB15-DDF5-C705-77F362118B35}"/>
              </a:ext>
            </a:extLst>
          </p:cNvPr>
          <p:cNvSpPr>
            <a:spLocks/>
          </p:cNvSpPr>
          <p:nvPr/>
        </p:nvSpPr>
        <p:spPr bwMode="auto">
          <a:xfrm>
            <a:off x="7615493" y="3980475"/>
            <a:ext cx="887087" cy="933675"/>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4" name="Rectangle 206">
            <a:extLst>
              <a:ext uri="{FF2B5EF4-FFF2-40B4-BE49-F238E27FC236}">
                <a16:creationId xmlns:a16="http://schemas.microsoft.com/office/drawing/2014/main" id="{E28EA32A-83CE-AFB4-F080-9920D2D870BC}"/>
              </a:ext>
            </a:extLst>
          </p:cNvPr>
          <p:cNvSpPr>
            <a:spLocks noChangeArrowheads="1"/>
          </p:cNvSpPr>
          <p:nvPr/>
        </p:nvSpPr>
        <p:spPr bwMode="auto">
          <a:xfrm>
            <a:off x="5371751" y="2014793"/>
            <a:ext cx="2458514" cy="540346"/>
          </a:xfrm>
          <a:prstGeom prst="rect">
            <a:avLst/>
          </a:pr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5" name="Freeform 210">
            <a:extLst>
              <a:ext uri="{FF2B5EF4-FFF2-40B4-BE49-F238E27FC236}">
                <a16:creationId xmlns:a16="http://schemas.microsoft.com/office/drawing/2014/main" id="{11411ACD-13E2-C23F-F67E-5AAC49F129B4}"/>
              </a:ext>
            </a:extLst>
          </p:cNvPr>
          <p:cNvSpPr>
            <a:spLocks/>
          </p:cNvSpPr>
          <p:nvPr/>
        </p:nvSpPr>
        <p:spPr bwMode="auto">
          <a:xfrm>
            <a:off x="7359223" y="1818128"/>
            <a:ext cx="886629" cy="933675"/>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6" name="Rectangle 214">
            <a:extLst>
              <a:ext uri="{FF2B5EF4-FFF2-40B4-BE49-F238E27FC236}">
                <a16:creationId xmlns:a16="http://schemas.microsoft.com/office/drawing/2014/main" id="{88FC22C4-0238-DB08-3E8F-4E9F0689B35D}"/>
              </a:ext>
            </a:extLst>
          </p:cNvPr>
          <p:cNvSpPr>
            <a:spLocks noChangeArrowheads="1"/>
          </p:cNvSpPr>
          <p:nvPr/>
        </p:nvSpPr>
        <p:spPr bwMode="auto">
          <a:xfrm>
            <a:off x="5371751" y="5257831"/>
            <a:ext cx="2458514" cy="540346"/>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7" name="Freeform 217">
            <a:extLst>
              <a:ext uri="{FF2B5EF4-FFF2-40B4-BE49-F238E27FC236}">
                <a16:creationId xmlns:a16="http://schemas.microsoft.com/office/drawing/2014/main" id="{BCFD2F68-1D3F-6F74-C71C-A417388B344F}"/>
              </a:ext>
            </a:extLst>
          </p:cNvPr>
          <p:cNvSpPr>
            <a:spLocks/>
          </p:cNvSpPr>
          <p:nvPr/>
        </p:nvSpPr>
        <p:spPr bwMode="auto">
          <a:xfrm>
            <a:off x="7358765" y="5061167"/>
            <a:ext cx="887087" cy="933675"/>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8" name="Freeform 198">
            <a:extLst>
              <a:ext uri="{FF2B5EF4-FFF2-40B4-BE49-F238E27FC236}">
                <a16:creationId xmlns:a16="http://schemas.microsoft.com/office/drawing/2014/main" id="{FFC5796E-6AF9-F5A9-7513-EEEA1891C32F}"/>
              </a:ext>
            </a:extLst>
          </p:cNvPr>
          <p:cNvSpPr>
            <a:spLocks/>
          </p:cNvSpPr>
          <p:nvPr/>
        </p:nvSpPr>
        <p:spPr bwMode="auto">
          <a:xfrm>
            <a:off x="9032044" y="2906708"/>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9" name="TextBox 79">
            <a:extLst>
              <a:ext uri="{FF2B5EF4-FFF2-40B4-BE49-F238E27FC236}">
                <a16:creationId xmlns:a16="http://schemas.microsoft.com/office/drawing/2014/main" id="{71DDDCDB-F776-5BB5-8DFE-F149974BD8DF}"/>
              </a:ext>
            </a:extLst>
          </p:cNvPr>
          <p:cNvSpPr txBox="1"/>
          <p:nvPr/>
        </p:nvSpPr>
        <p:spPr>
          <a:xfrm>
            <a:off x="5532734" y="5316403"/>
            <a:ext cx="878767"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Online</a:t>
            </a:r>
          </a:p>
        </p:txBody>
      </p:sp>
      <p:sp>
        <p:nvSpPr>
          <p:cNvPr id="50" name="TextBox 80">
            <a:extLst>
              <a:ext uri="{FF2B5EF4-FFF2-40B4-BE49-F238E27FC236}">
                <a16:creationId xmlns:a16="http://schemas.microsoft.com/office/drawing/2014/main" id="{A3A5FE10-7B72-D631-C99E-78A44B400421}"/>
              </a:ext>
            </a:extLst>
          </p:cNvPr>
          <p:cNvSpPr txBox="1"/>
          <p:nvPr/>
        </p:nvSpPr>
        <p:spPr>
          <a:xfrm>
            <a:off x="5532734" y="4754002"/>
            <a:ext cx="1917513"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Science Journals</a:t>
            </a:r>
          </a:p>
        </p:txBody>
      </p:sp>
      <p:sp>
        <p:nvSpPr>
          <p:cNvPr id="51" name="TextBox 81">
            <a:extLst>
              <a:ext uri="{FF2B5EF4-FFF2-40B4-BE49-F238E27FC236}">
                <a16:creationId xmlns:a16="http://schemas.microsoft.com/office/drawing/2014/main" id="{263EBE4D-6538-AEAB-ED46-7154A997964F}"/>
              </a:ext>
            </a:extLst>
          </p:cNvPr>
          <p:cNvSpPr txBox="1"/>
          <p:nvPr/>
        </p:nvSpPr>
        <p:spPr>
          <a:xfrm>
            <a:off x="5532734" y="4229875"/>
            <a:ext cx="2263248"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Public Opinion Polls</a:t>
            </a:r>
          </a:p>
        </p:txBody>
      </p:sp>
      <p:sp>
        <p:nvSpPr>
          <p:cNvPr id="52" name="TextBox 82">
            <a:extLst>
              <a:ext uri="{FF2B5EF4-FFF2-40B4-BE49-F238E27FC236}">
                <a16:creationId xmlns:a16="http://schemas.microsoft.com/office/drawing/2014/main" id="{A83FD9C9-8C25-BDA2-A9B0-661876DDD9F9}"/>
              </a:ext>
            </a:extLst>
          </p:cNvPr>
          <p:cNvSpPr txBox="1"/>
          <p:nvPr/>
        </p:nvSpPr>
        <p:spPr>
          <a:xfrm>
            <a:off x="5532734" y="3674221"/>
            <a:ext cx="1706301"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Trade Journals</a:t>
            </a:r>
          </a:p>
        </p:txBody>
      </p:sp>
      <p:sp>
        <p:nvSpPr>
          <p:cNvPr id="53" name="TextBox 83">
            <a:extLst>
              <a:ext uri="{FF2B5EF4-FFF2-40B4-BE49-F238E27FC236}">
                <a16:creationId xmlns:a16="http://schemas.microsoft.com/office/drawing/2014/main" id="{077A4EAB-1DA8-1D35-3A4C-6F814C56679E}"/>
              </a:ext>
            </a:extLst>
          </p:cNvPr>
          <p:cNvSpPr txBox="1"/>
          <p:nvPr/>
        </p:nvSpPr>
        <p:spPr>
          <a:xfrm>
            <a:off x="5532734" y="3150094"/>
            <a:ext cx="1099212"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TV News</a:t>
            </a:r>
          </a:p>
        </p:txBody>
      </p:sp>
      <p:sp>
        <p:nvSpPr>
          <p:cNvPr id="54" name="TextBox 84">
            <a:extLst>
              <a:ext uri="{FF2B5EF4-FFF2-40B4-BE49-F238E27FC236}">
                <a16:creationId xmlns:a16="http://schemas.microsoft.com/office/drawing/2014/main" id="{CFB6ACCB-9679-5B86-7550-52BF6223182E}"/>
              </a:ext>
            </a:extLst>
          </p:cNvPr>
          <p:cNvSpPr txBox="1"/>
          <p:nvPr/>
        </p:nvSpPr>
        <p:spPr>
          <a:xfrm>
            <a:off x="5532734" y="2587693"/>
            <a:ext cx="2279342"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Business Magazines</a:t>
            </a:r>
          </a:p>
        </p:txBody>
      </p:sp>
      <p:sp>
        <p:nvSpPr>
          <p:cNvPr id="55" name="TextBox 85">
            <a:extLst>
              <a:ext uri="{FF2B5EF4-FFF2-40B4-BE49-F238E27FC236}">
                <a16:creationId xmlns:a16="http://schemas.microsoft.com/office/drawing/2014/main" id="{091FDAB6-04C9-83CC-1299-857386C66E0A}"/>
              </a:ext>
            </a:extLst>
          </p:cNvPr>
          <p:cNvSpPr txBox="1"/>
          <p:nvPr/>
        </p:nvSpPr>
        <p:spPr>
          <a:xfrm>
            <a:off x="5532734" y="2063566"/>
            <a:ext cx="1485087"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Newspapers</a:t>
            </a:r>
          </a:p>
        </p:txBody>
      </p:sp>
      <p:sp>
        <p:nvSpPr>
          <p:cNvPr id="56" name="TextBox 91">
            <a:extLst>
              <a:ext uri="{FF2B5EF4-FFF2-40B4-BE49-F238E27FC236}">
                <a16:creationId xmlns:a16="http://schemas.microsoft.com/office/drawing/2014/main" id="{E9524268-F747-E5B1-CD76-B1F1C6D46891}"/>
              </a:ext>
            </a:extLst>
          </p:cNvPr>
          <p:cNvSpPr txBox="1"/>
          <p:nvPr/>
        </p:nvSpPr>
        <p:spPr>
          <a:xfrm>
            <a:off x="9991338" y="1825946"/>
            <a:ext cx="2032586" cy="1938992"/>
          </a:xfrm>
          <a:prstGeom prst="rect">
            <a:avLst/>
          </a:prstGeom>
          <a:solidFill>
            <a:srgbClr val="7F1C58"/>
          </a:solidFill>
        </p:spPr>
        <p:txBody>
          <a:bodyPr wrap="square" rtlCol="0">
            <a:spAutoFit/>
          </a:bodyPr>
          <a:lstStyle/>
          <a:p>
            <a:pPr algn="ctr"/>
            <a:r>
              <a:rPr lang="en-GB" sz="2000" dirty="0">
                <a:solidFill>
                  <a:schemeClr val="bg1"/>
                </a:solidFill>
                <a:ea typeface="Lato Light" charset="0"/>
                <a:cs typeface="Lato Light" charset="0"/>
              </a:rPr>
              <a:t>Store important facts, share them with your team and discuss implications for your business</a:t>
            </a:r>
          </a:p>
        </p:txBody>
      </p:sp>
      <p:sp>
        <p:nvSpPr>
          <p:cNvPr id="57" name="TextBox 56">
            <a:extLst>
              <a:ext uri="{FF2B5EF4-FFF2-40B4-BE49-F238E27FC236}">
                <a16:creationId xmlns:a16="http://schemas.microsoft.com/office/drawing/2014/main" id="{2E671CFE-4385-D5BF-5980-2F48A68D4C9B}"/>
              </a:ext>
            </a:extLst>
          </p:cNvPr>
          <p:cNvSpPr txBox="1"/>
          <p:nvPr/>
        </p:nvSpPr>
        <p:spPr>
          <a:xfrm>
            <a:off x="9954600" y="4160541"/>
            <a:ext cx="2106062" cy="1938992"/>
          </a:xfrm>
          <a:prstGeom prst="rect">
            <a:avLst/>
          </a:prstGeom>
          <a:noFill/>
        </p:spPr>
        <p:txBody>
          <a:bodyPr wrap="square" rtlCol="0">
            <a:spAutoFit/>
          </a:bodyPr>
          <a:lstStyle/>
          <a:p>
            <a:r>
              <a:rPr lang="en-GB" sz="2000" dirty="0">
                <a:solidFill>
                  <a:srgbClr val="595959"/>
                </a:solidFill>
              </a:rPr>
              <a:t>Later in this course, you will learn of the power of social listening in the context of early risk warning.</a:t>
            </a:r>
            <a:endParaRPr lang="en-IE" sz="2000" dirty="0">
              <a:solidFill>
                <a:srgbClr val="595959"/>
              </a:solidFill>
            </a:endParaRPr>
          </a:p>
        </p:txBody>
      </p:sp>
    </p:spTree>
    <p:extLst>
      <p:ext uri="{BB962C8B-B14F-4D97-AF65-F5344CB8AC3E}">
        <p14:creationId xmlns:p14="http://schemas.microsoft.com/office/powerpoint/2010/main" val="2168674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530904"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93800" algn="l"/>
              </a:tabLst>
            </a:pPr>
            <a:r>
              <a:rPr lang="en-US" sz="4000" dirty="0">
                <a:solidFill>
                  <a:schemeClr val="bg1"/>
                </a:solidFill>
              </a:rPr>
              <a:t>01</a:t>
            </a:r>
            <a:r>
              <a:rPr lang="en-US" dirty="0">
                <a:solidFill>
                  <a:schemeClr val="bg1"/>
                </a:solidFill>
              </a:rPr>
              <a:t> 	 </a:t>
            </a:r>
            <a:r>
              <a:rPr lang="en-IE" dirty="0">
                <a:solidFill>
                  <a:schemeClr val="bg1"/>
                </a:solidFill>
              </a:rPr>
              <a:t>Industry Issues - Sources to Identify Industry Trends</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94296" y="1687072"/>
            <a:ext cx="9803539" cy="4235476"/>
          </a:xfrm>
        </p:spPr>
        <p:txBody>
          <a:bodyPr>
            <a:normAutofit/>
          </a:bodyPr>
          <a:lstStyle/>
          <a:p>
            <a:pPr marL="12700" indent="-12700">
              <a:lnSpc>
                <a:spcPct val="100000"/>
              </a:lnSpc>
            </a:pPr>
            <a:r>
              <a:rPr lang="en-GB" sz="2200" b="1" dirty="0">
                <a:latin typeface="Calibri" panose="020F0502020204030204" pitchFamily="34" charset="0"/>
                <a:ea typeface="Lato Light" panose="020F0502020204030203" pitchFamily="34" charset="0"/>
                <a:cs typeface="Calibri" panose="020F0502020204030204" pitchFamily="34" charset="0"/>
              </a:rPr>
              <a:t>Did you know you can set up a Google Alerts?</a:t>
            </a:r>
          </a:p>
          <a:p>
            <a:pPr marL="12700" indent="-12700">
              <a:lnSpc>
                <a:spcPct val="100000"/>
              </a:lnSpc>
            </a:pPr>
            <a:r>
              <a:rPr lang="en-GB" sz="2200" dirty="0">
                <a:latin typeface="Calibri" panose="020F0502020204030204" pitchFamily="34" charset="0"/>
                <a:ea typeface="Lato Light" panose="020F0502020204030203" pitchFamily="34" charset="0"/>
                <a:cs typeface="Calibri" panose="020F0502020204030204" pitchFamily="34" charset="0"/>
              </a:rPr>
              <a:t>This is a free content change detection and notification service, offered by Google. The service sends emails to the user when it finds new results—such as web pages, newspaper articles, blogs, or scientific research—that match your search term e.g. </a:t>
            </a:r>
            <a:r>
              <a:rPr lang="en-GB" sz="2200" b="1" dirty="0">
                <a:solidFill>
                  <a:srgbClr val="F16924"/>
                </a:solidFill>
                <a:latin typeface="Calibri" panose="020F0502020204030204" pitchFamily="34" charset="0"/>
                <a:ea typeface="Lato Light" panose="020F0502020204030203" pitchFamily="34" charset="0"/>
                <a:cs typeface="Calibri" panose="020F0502020204030204" pitchFamily="34" charset="0"/>
              </a:rPr>
              <a:t>&lt;insert your sector&gt; industry trends</a:t>
            </a:r>
            <a:r>
              <a:rPr lang="en-GB" sz="2200" dirty="0">
                <a:latin typeface="Calibri" panose="020F0502020204030204" pitchFamily="34" charset="0"/>
                <a:ea typeface="Lato Light" panose="020F0502020204030203" pitchFamily="34" charset="0"/>
                <a:cs typeface="Calibri" panose="020F0502020204030204" pitchFamily="34" charset="0"/>
              </a:rPr>
              <a:t>. Google will scan the internet and send you a daily or weekly email. </a:t>
            </a:r>
          </a:p>
          <a:p>
            <a:pPr marL="12700" indent="-12700">
              <a:lnSpc>
                <a:spcPct val="100000"/>
              </a:lnSpc>
            </a:pPr>
            <a:r>
              <a:rPr lang="en-GB" sz="2200" b="1" dirty="0">
                <a:latin typeface="Calibri" panose="020F0502020204030204" pitchFamily="34" charset="0"/>
                <a:ea typeface="Lato Light" panose="020F0502020204030203" pitchFamily="34" charset="0"/>
                <a:cs typeface="Calibri" panose="020F0502020204030204" pitchFamily="34" charset="0"/>
              </a:rPr>
              <a:t>It’s very easy to set up  </a:t>
            </a:r>
          </a:p>
          <a:p>
            <a:pPr marL="12700" indent="-12700">
              <a:lnSpc>
                <a:spcPct val="100000"/>
              </a:lnSpc>
            </a:pPr>
            <a:r>
              <a:rPr lang="en-GB" sz="2200" dirty="0">
                <a:latin typeface="Calibri" panose="020F0502020204030204" pitchFamily="34" charset="0"/>
                <a:ea typeface="Lato Light" panose="020F0502020204030203" pitchFamily="34" charset="0"/>
                <a:cs typeface="Calibri" panose="020F0502020204030204" pitchFamily="34" charset="0"/>
              </a:rPr>
              <a:t>- check this video by clicking                                                                                                                   play</a:t>
            </a:r>
            <a:endParaRPr lang="en-GB" dirty="0">
              <a:latin typeface="Calibri" panose="020F0502020204030204" pitchFamily="34" charset="0"/>
              <a:ea typeface="Lato Light" panose="020F0502020204030203" pitchFamily="34" charset="0"/>
              <a:cs typeface="Calibri" panose="020F0502020204030204" pitchFamily="34" charset="0"/>
            </a:endParaRPr>
          </a:p>
        </p:txBody>
      </p:sp>
      <p:grpSp>
        <p:nvGrpSpPr>
          <p:cNvPr id="28" name="Graphic 2">
            <a:extLst>
              <a:ext uri="{FF2B5EF4-FFF2-40B4-BE49-F238E27FC236}">
                <a16:creationId xmlns:a16="http://schemas.microsoft.com/office/drawing/2014/main" id="{7B0153CD-FCC9-50CB-E1C5-6CB7E1998D8A}"/>
              </a:ext>
            </a:extLst>
          </p:cNvPr>
          <p:cNvGrpSpPr/>
          <p:nvPr/>
        </p:nvGrpSpPr>
        <p:grpSpPr>
          <a:xfrm>
            <a:off x="581647" y="1769777"/>
            <a:ext cx="911305" cy="970368"/>
            <a:chOff x="3918554" y="774528"/>
            <a:chExt cx="868197" cy="924466"/>
          </a:xfrm>
          <a:solidFill>
            <a:srgbClr val="595959"/>
          </a:solidFill>
        </p:grpSpPr>
        <p:grpSp>
          <p:nvGrpSpPr>
            <p:cNvPr id="29" name="Graphic 2">
              <a:extLst>
                <a:ext uri="{FF2B5EF4-FFF2-40B4-BE49-F238E27FC236}">
                  <a16:creationId xmlns:a16="http://schemas.microsoft.com/office/drawing/2014/main" id="{0F9D2982-59E1-D03F-BF77-BACAC6FC968F}"/>
                </a:ext>
              </a:extLst>
            </p:cNvPr>
            <p:cNvGrpSpPr/>
            <p:nvPr/>
          </p:nvGrpSpPr>
          <p:grpSpPr>
            <a:xfrm>
              <a:off x="3918554" y="774528"/>
              <a:ext cx="868197" cy="924466"/>
              <a:chOff x="3918554" y="774528"/>
              <a:chExt cx="868197" cy="924466"/>
            </a:xfrm>
            <a:grpFill/>
          </p:grpSpPr>
          <p:sp>
            <p:nvSpPr>
              <p:cNvPr id="33" name="Freeform 32">
                <a:extLst>
                  <a:ext uri="{FF2B5EF4-FFF2-40B4-BE49-F238E27FC236}">
                    <a16:creationId xmlns:a16="http://schemas.microsoft.com/office/drawing/2014/main" id="{8A019923-9056-42CE-6793-2A0AD642EB3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4B53E064-BFFD-3A04-7F6B-DD49369B7914}"/>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2">
              <a:extLst>
                <a:ext uri="{FF2B5EF4-FFF2-40B4-BE49-F238E27FC236}">
                  <a16:creationId xmlns:a16="http://schemas.microsoft.com/office/drawing/2014/main" id="{8FBA9B87-8920-A2EB-0899-9F08EA2DF207}"/>
                </a:ext>
              </a:extLst>
            </p:cNvPr>
            <p:cNvGrpSpPr/>
            <p:nvPr/>
          </p:nvGrpSpPr>
          <p:grpSpPr>
            <a:xfrm>
              <a:off x="3958353" y="890522"/>
              <a:ext cx="708520" cy="605461"/>
              <a:chOff x="3958353" y="890522"/>
              <a:chExt cx="708520" cy="605461"/>
            </a:xfrm>
            <a:grpFill/>
          </p:grpSpPr>
          <p:sp>
            <p:nvSpPr>
              <p:cNvPr id="31" name="Freeform 30">
                <a:extLst>
                  <a:ext uri="{FF2B5EF4-FFF2-40B4-BE49-F238E27FC236}">
                    <a16:creationId xmlns:a16="http://schemas.microsoft.com/office/drawing/2014/main" id="{FF71527C-3D3B-45BB-42C6-1D8E50A49C3B}"/>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A80934B7-3D76-F50F-55EE-00DEF1DF599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49" name="TextBox 79">
            <a:extLst>
              <a:ext uri="{FF2B5EF4-FFF2-40B4-BE49-F238E27FC236}">
                <a16:creationId xmlns:a16="http://schemas.microsoft.com/office/drawing/2014/main" id="{71DDDCDB-F776-5BB5-8DFE-F149974BD8DF}"/>
              </a:ext>
            </a:extLst>
          </p:cNvPr>
          <p:cNvSpPr txBox="1"/>
          <p:nvPr/>
        </p:nvSpPr>
        <p:spPr>
          <a:xfrm>
            <a:off x="5532734" y="5316403"/>
            <a:ext cx="878767"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Online</a:t>
            </a:r>
          </a:p>
        </p:txBody>
      </p:sp>
      <p:pic>
        <p:nvPicPr>
          <p:cNvPr id="2" name="Online Media 1" title="How To Create Google Alerts for News 2022">
            <a:hlinkClick r:id="" action="ppaction://media"/>
            <a:extLst>
              <a:ext uri="{FF2B5EF4-FFF2-40B4-BE49-F238E27FC236}">
                <a16:creationId xmlns:a16="http://schemas.microsoft.com/office/drawing/2014/main" id="{C1B807AB-655A-1703-72E3-2611707788AE}"/>
              </a:ext>
            </a:extLst>
          </p:cNvPr>
          <p:cNvPicPr>
            <a:picLocks noRot="1" noChangeAspect="1"/>
          </p:cNvPicPr>
          <p:nvPr>
            <a:videoFile r:link="rId1"/>
          </p:nvPr>
        </p:nvPicPr>
        <p:blipFill>
          <a:blip r:embed="rId3"/>
          <a:stretch>
            <a:fillRect/>
          </a:stretch>
        </p:blipFill>
        <p:spPr>
          <a:xfrm>
            <a:off x="6096000" y="3789429"/>
            <a:ext cx="4821836" cy="2724337"/>
          </a:xfrm>
          <a:prstGeom prst="rect">
            <a:avLst/>
          </a:prstGeom>
        </p:spPr>
      </p:pic>
    </p:spTree>
    <p:extLst>
      <p:ext uri="{BB962C8B-B14F-4D97-AF65-F5344CB8AC3E}">
        <p14:creationId xmlns:p14="http://schemas.microsoft.com/office/powerpoint/2010/main" val="6979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hteck 43">
            <a:extLst>
              <a:ext uri="{FF2B5EF4-FFF2-40B4-BE49-F238E27FC236}">
                <a16:creationId xmlns:a16="http://schemas.microsoft.com/office/drawing/2014/main" id="{C7C55A65-F4C1-EE63-FC8A-52088BD3F391}"/>
              </a:ext>
            </a:extLst>
          </p:cNvPr>
          <p:cNvSpPr/>
          <p:nvPr/>
        </p:nvSpPr>
        <p:spPr>
          <a:xfrm>
            <a:off x="4900491" y="3282481"/>
            <a:ext cx="4846685" cy="891754"/>
          </a:xfrm>
          <a:prstGeom prst="rect">
            <a:avLst/>
          </a:prstGeom>
          <a:solidFill>
            <a:srgbClr val="F16924"/>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75" name="Rechteck 43">
            <a:extLst>
              <a:ext uri="{FF2B5EF4-FFF2-40B4-BE49-F238E27FC236}">
                <a16:creationId xmlns:a16="http://schemas.microsoft.com/office/drawing/2014/main" id="{90EEBF2D-33BC-8A5C-E951-330EFFE11E67}"/>
              </a:ext>
            </a:extLst>
          </p:cNvPr>
          <p:cNvSpPr/>
          <p:nvPr/>
        </p:nvSpPr>
        <p:spPr>
          <a:xfrm>
            <a:off x="4900491" y="2204586"/>
            <a:ext cx="4846686" cy="1001377"/>
          </a:xfrm>
          <a:prstGeom prst="rect">
            <a:avLst/>
          </a:prstGeom>
          <a:solidFill>
            <a:srgbClr val="EDA13E"/>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02</a:t>
            </a:r>
            <a:r>
              <a:rPr lang="en-US" dirty="0">
                <a:solidFill>
                  <a:schemeClr val="bg1"/>
                </a:solidFill>
              </a:rPr>
              <a:t>     Organisational Issues: Key Performance Indicators (KPIs)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33594" y="2052197"/>
            <a:ext cx="3159038" cy="4650317"/>
          </a:xfrm>
        </p:spPr>
        <p:txBody>
          <a:bodyPr>
            <a:normAutofit/>
          </a:bodyPr>
          <a:lstStyle/>
          <a:p>
            <a:pPr marL="12700" indent="-12700"/>
            <a:r>
              <a:rPr lang="en-GB" sz="2200" dirty="0">
                <a:latin typeface="Calibri" panose="020F0502020204030204" pitchFamily="34" charset="0"/>
                <a:ea typeface="Lato Light" panose="020F0502020204030203" pitchFamily="34" charset="0"/>
                <a:cs typeface="Calibri" panose="020F0502020204030204" pitchFamily="34" charset="0"/>
              </a:rPr>
              <a:t>There is a wealth of information available to identify early warning indicators. </a:t>
            </a:r>
          </a:p>
          <a:p>
            <a:pPr marL="12700" indent="-12700"/>
            <a:r>
              <a:rPr lang="en-GB" sz="2200" dirty="0">
                <a:latin typeface="Calibri" panose="020F0502020204030204" pitchFamily="34" charset="0"/>
                <a:ea typeface="Lato Light" panose="020F0502020204030203" pitchFamily="34" charset="0"/>
                <a:cs typeface="Calibri" panose="020F0502020204030204" pitchFamily="34" charset="0"/>
              </a:rPr>
              <a:t>The challenge is to look in the right places and operationalise this information, and KPIs are a particularly important source of data.</a:t>
            </a:r>
          </a:p>
          <a:p>
            <a:pPr marL="12700" indent="-12700"/>
            <a:endParaRPr lang="en-GB" sz="1600" dirty="0">
              <a:latin typeface="Calibri" panose="020F0502020204030204" pitchFamily="34" charset="0"/>
              <a:ea typeface="Lato Light" panose="020F0502020204030203" pitchFamily="34" charset="0"/>
              <a:cs typeface="Calibri" panose="020F0502020204030204" pitchFamily="34" charset="0"/>
            </a:endParaRPr>
          </a:p>
          <a:p>
            <a:pPr marL="12700" indent="-12700"/>
            <a:r>
              <a:rPr lang="en-GB" sz="2200" dirty="0">
                <a:latin typeface="Calibri" panose="020F0502020204030204" pitchFamily="34" charset="0"/>
                <a:ea typeface="Lato Light" panose="020F0502020204030203" pitchFamily="34" charset="0"/>
                <a:cs typeface="Calibri" panose="020F0502020204030204" pitchFamily="34" charset="0"/>
              </a:rPr>
              <a:t>Let’s look at why </a:t>
            </a:r>
          </a:p>
          <a:p>
            <a:pPr marL="12700" indent="-12700"/>
            <a:endParaRPr lang="en-GB" sz="2200" dirty="0">
              <a:latin typeface="Calibri" panose="020F0502020204030204" pitchFamily="34" charset="0"/>
              <a:ea typeface="Lato Light" panose="020F0502020204030203" pitchFamily="34" charset="0"/>
              <a:cs typeface="Calibri" panose="020F0502020204030204" pitchFamily="34" charset="0"/>
            </a:endParaRPr>
          </a:p>
          <a:p>
            <a:pPr marL="12700" indent="-12700"/>
            <a:endParaRPr lang="en-GB" sz="2200" dirty="0">
              <a:latin typeface="Calibri" panose="020F0502020204030204" pitchFamily="34" charset="0"/>
              <a:ea typeface="Lato Light" panose="020F0502020204030203" pitchFamily="34" charset="0"/>
              <a:cs typeface="Calibri" panose="020F0502020204030204" pitchFamily="34" charset="0"/>
            </a:endParaRPr>
          </a:p>
        </p:txBody>
      </p:sp>
      <p:sp>
        <p:nvSpPr>
          <p:cNvPr id="5" name="Rechteck 43">
            <a:extLst>
              <a:ext uri="{FF2B5EF4-FFF2-40B4-BE49-F238E27FC236}">
                <a16:creationId xmlns:a16="http://schemas.microsoft.com/office/drawing/2014/main" id="{55EC1B1F-35BF-5C97-D72E-D9D0BC115583}"/>
              </a:ext>
            </a:extLst>
          </p:cNvPr>
          <p:cNvSpPr/>
          <p:nvPr/>
        </p:nvSpPr>
        <p:spPr>
          <a:xfrm>
            <a:off x="4900491" y="5252633"/>
            <a:ext cx="4370224" cy="1198261"/>
          </a:xfrm>
          <a:prstGeom prst="rect">
            <a:avLst/>
          </a:prstGeom>
          <a:solidFill>
            <a:srgbClr val="245473"/>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nvGrpSpPr>
          <p:cNvPr id="76" name="Group 75">
            <a:extLst>
              <a:ext uri="{FF2B5EF4-FFF2-40B4-BE49-F238E27FC236}">
                <a16:creationId xmlns:a16="http://schemas.microsoft.com/office/drawing/2014/main" id="{B252C721-384C-8506-DC52-6C30B2CE24D3}"/>
              </a:ext>
            </a:extLst>
          </p:cNvPr>
          <p:cNvGrpSpPr/>
          <p:nvPr/>
        </p:nvGrpSpPr>
        <p:grpSpPr>
          <a:xfrm>
            <a:off x="9464104" y="2677708"/>
            <a:ext cx="2604548" cy="4024806"/>
            <a:chOff x="9357727" y="2325994"/>
            <a:chExt cx="2733889" cy="4224677"/>
          </a:xfrm>
        </p:grpSpPr>
        <p:sp>
          <p:nvSpPr>
            <p:cNvPr id="8" name="Freeform 9">
              <a:extLst>
                <a:ext uri="{FF2B5EF4-FFF2-40B4-BE49-F238E27FC236}">
                  <a16:creationId xmlns:a16="http://schemas.microsoft.com/office/drawing/2014/main" id="{D5FBE66F-DA9D-4960-CD9C-6C11879E818C}"/>
                </a:ext>
              </a:extLst>
            </p:cNvPr>
            <p:cNvSpPr>
              <a:spLocks/>
            </p:cNvSpPr>
            <p:nvPr/>
          </p:nvSpPr>
          <p:spPr bwMode="auto">
            <a:xfrm>
              <a:off x="11391303" y="3806961"/>
              <a:ext cx="419627" cy="2044802"/>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rgbClr val="DE9B45"/>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0" name="Freeform 10">
              <a:extLst>
                <a:ext uri="{FF2B5EF4-FFF2-40B4-BE49-F238E27FC236}">
                  <a16:creationId xmlns:a16="http://schemas.microsoft.com/office/drawing/2014/main" id="{EB95F43F-8396-06C6-86E1-71A4BF9C062B}"/>
                </a:ext>
              </a:extLst>
            </p:cNvPr>
            <p:cNvSpPr>
              <a:spLocks/>
            </p:cNvSpPr>
            <p:nvPr/>
          </p:nvSpPr>
          <p:spPr bwMode="auto">
            <a:xfrm>
              <a:off x="11110616" y="2325994"/>
              <a:ext cx="981000" cy="1663068"/>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rgbClr val="DE9B45"/>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1" name="Freeform 11">
              <a:extLst>
                <a:ext uri="{FF2B5EF4-FFF2-40B4-BE49-F238E27FC236}">
                  <a16:creationId xmlns:a16="http://schemas.microsoft.com/office/drawing/2014/main" id="{C9F069E2-D545-2C08-2536-87919F415E2F}"/>
                </a:ext>
              </a:extLst>
            </p:cNvPr>
            <p:cNvSpPr>
              <a:spLocks/>
            </p:cNvSpPr>
            <p:nvPr/>
          </p:nvSpPr>
          <p:spPr bwMode="auto">
            <a:xfrm>
              <a:off x="10299433" y="2504577"/>
              <a:ext cx="1424485" cy="3347187"/>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5" name="Freeform 12">
              <a:extLst>
                <a:ext uri="{FF2B5EF4-FFF2-40B4-BE49-F238E27FC236}">
                  <a16:creationId xmlns:a16="http://schemas.microsoft.com/office/drawing/2014/main" id="{C4EE26EE-EB43-95EB-A00F-18CC21A5FDFA}"/>
                </a:ext>
              </a:extLst>
            </p:cNvPr>
            <p:cNvSpPr>
              <a:spLocks/>
            </p:cNvSpPr>
            <p:nvPr/>
          </p:nvSpPr>
          <p:spPr bwMode="auto">
            <a:xfrm>
              <a:off x="10195578" y="4032914"/>
              <a:ext cx="1195725" cy="625931"/>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6" name="Freeform 13">
              <a:extLst>
                <a:ext uri="{FF2B5EF4-FFF2-40B4-BE49-F238E27FC236}">
                  <a16:creationId xmlns:a16="http://schemas.microsoft.com/office/drawing/2014/main" id="{3CE0A0CE-E9E6-686C-FDDA-C01A915D7AD8}"/>
                </a:ext>
              </a:extLst>
            </p:cNvPr>
            <p:cNvSpPr>
              <a:spLocks/>
            </p:cNvSpPr>
            <p:nvPr/>
          </p:nvSpPr>
          <p:spPr bwMode="auto">
            <a:xfrm>
              <a:off x="10195579" y="4265883"/>
              <a:ext cx="777501" cy="1818849"/>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rgbClr val="D66A35"/>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7" name="Freeform 14">
              <a:extLst>
                <a:ext uri="{FF2B5EF4-FFF2-40B4-BE49-F238E27FC236}">
                  <a16:creationId xmlns:a16="http://schemas.microsoft.com/office/drawing/2014/main" id="{4F28C4F5-8CE1-CB40-9F95-D292AFA8B92C}"/>
                </a:ext>
              </a:extLst>
            </p:cNvPr>
            <p:cNvSpPr>
              <a:spLocks/>
            </p:cNvSpPr>
            <p:nvPr/>
          </p:nvSpPr>
          <p:spPr bwMode="auto">
            <a:xfrm>
              <a:off x="10973080" y="4427279"/>
              <a:ext cx="418223" cy="1657454"/>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rgbClr val="D66A35"/>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8" name="Freeform 15">
              <a:extLst>
                <a:ext uri="{FF2B5EF4-FFF2-40B4-BE49-F238E27FC236}">
                  <a16:creationId xmlns:a16="http://schemas.microsoft.com/office/drawing/2014/main" id="{B6C7281F-C0ED-21D4-3868-6C8CF89CEE02}"/>
                </a:ext>
              </a:extLst>
            </p:cNvPr>
            <p:cNvSpPr>
              <a:spLocks/>
            </p:cNvSpPr>
            <p:nvPr/>
          </p:nvSpPr>
          <p:spPr bwMode="auto">
            <a:xfrm>
              <a:off x="9777355" y="4605515"/>
              <a:ext cx="1195724" cy="625931"/>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9" name="Freeform 16">
              <a:extLst>
                <a:ext uri="{FF2B5EF4-FFF2-40B4-BE49-F238E27FC236}">
                  <a16:creationId xmlns:a16="http://schemas.microsoft.com/office/drawing/2014/main" id="{5637CC85-6137-9356-06D5-7F2AF74994EB}"/>
                </a:ext>
              </a:extLst>
            </p:cNvPr>
            <p:cNvSpPr>
              <a:spLocks/>
            </p:cNvSpPr>
            <p:nvPr/>
          </p:nvSpPr>
          <p:spPr bwMode="auto">
            <a:xfrm>
              <a:off x="10553453" y="5002687"/>
              <a:ext cx="419627" cy="1313613"/>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0" name="Freeform 17">
              <a:extLst>
                <a:ext uri="{FF2B5EF4-FFF2-40B4-BE49-F238E27FC236}">
                  <a16:creationId xmlns:a16="http://schemas.microsoft.com/office/drawing/2014/main" id="{BDD2D163-F7CB-9DF4-4461-C78D172A3F99}"/>
                </a:ext>
              </a:extLst>
            </p:cNvPr>
            <p:cNvSpPr>
              <a:spLocks/>
            </p:cNvSpPr>
            <p:nvPr/>
          </p:nvSpPr>
          <p:spPr bwMode="auto">
            <a:xfrm>
              <a:off x="9794467" y="4832268"/>
              <a:ext cx="776098" cy="1477815"/>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nvGrpSpPr>
            <p:cNvPr id="21" name="Group 28">
              <a:extLst>
                <a:ext uri="{FF2B5EF4-FFF2-40B4-BE49-F238E27FC236}">
                  <a16:creationId xmlns:a16="http://schemas.microsoft.com/office/drawing/2014/main" id="{C36DC48F-03A6-C685-3F26-735BD66AF3B0}"/>
                </a:ext>
              </a:extLst>
            </p:cNvPr>
            <p:cNvGrpSpPr/>
            <p:nvPr/>
          </p:nvGrpSpPr>
          <p:grpSpPr>
            <a:xfrm>
              <a:off x="9357727" y="5185131"/>
              <a:ext cx="1195727" cy="1365540"/>
              <a:chOff x="8526457" y="4929184"/>
              <a:chExt cx="1352552" cy="1544637"/>
            </a:xfrm>
          </p:grpSpPr>
          <p:sp>
            <p:nvSpPr>
              <p:cNvPr id="22" name="Freeform 18">
                <a:extLst>
                  <a:ext uri="{FF2B5EF4-FFF2-40B4-BE49-F238E27FC236}">
                    <a16:creationId xmlns:a16="http://schemas.microsoft.com/office/drawing/2014/main" id="{2E486461-341C-0620-81A6-3E4AA6E2B22E}"/>
                  </a:ext>
                </a:extLst>
              </p:cNvPr>
              <p:cNvSpPr>
                <a:spLocks/>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rgbClr val="2454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3" name="Freeform 19">
                <a:extLst>
                  <a:ext uri="{FF2B5EF4-FFF2-40B4-BE49-F238E27FC236}">
                    <a16:creationId xmlns:a16="http://schemas.microsoft.com/office/drawing/2014/main" id="{CFD1D0D3-D747-C952-EEAF-D901D799A77C}"/>
                  </a:ext>
                </a:extLst>
              </p:cNvPr>
              <p:cNvSpPr>
                <a:spLocks/>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rgbClr val="184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4" name="Freeform 20">
                <a:extLst>
                  <a:ext uri="{FF2B5EF4-FFF2-40B4-BE49-F238E27FC236}">
                    <a16:creationId xmlns:a16="http://schemas.microsoft.com/office/drawing/2014/main" id="{16BDCCAE-8E42-F9E5-597C-D39E772EF0F7}"/>
                  </a:ext>
                </a:extLst>
              </p:cNvPr>
              <p:cNvSpPr>
                <a:spLocks/>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8">
                    <a:moveTo>
                      <a:pt x="554" y="808"/>
                    </a:moveTo>
                    <a:lnTo>
                      <a:pt x="554" y="282"/>
                    </a:lnTo>
                    <a:lnTo>
                      <a:pt x="0" y="0"/>
                    </a:lnTo>
                    <a:lnTo>
                      <a:pt x="0" y="525"/>
                    </a:lnTo>
                    <a:lnTo>
                      <a:pt x="554" y="808"/>
                    </a:lnTo>
                    <a:lnTo>
                      <a:pt x="554" y="808"/>
                    </a:lnTo>
                    <a:close/>
                  </a:path>
                </a:pathLst>
              </a:custGeom>
              <a:solidFill>
                <a:srgbClr val="184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grpSp>
      <p:sp>
        <p:nvSpPr>
          <p:cNvPr id="60" name="Rechteck 42">
            <a:extLst>
              <a:ext uri="{FF2B5EF4-FFF2-40B4-BE49-F238E27FC236}">
                <a16:creationId xmlns:a16="http://schemas.microsoft.com/office/drawing/2014/main" id="{47746F9B-44CB-ABF5-F095-2788148BA6BD}"/>
              </a:ext>
            </a:extLst>
          </p:cNvPr>
          <p:cNvSpPr/>
          <p:nvPr/>
        </p:nvSpPr>
        <p:spPr>
          <a:xfrm>
            <a:off x="4900491" y="4234015"/>
            <a:ext cx="3101848" cy="951116"/>
          </a:xfrm>
          <a:prstGeom prst="rect">
            <a:avLst/>
          </a:pr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61" name="Freeform 7">
            <a:extLst>
              <a:ext uri="{FF2B5EF4-FFF2-40B4-BE49-F238E27FC236}">
                <a16:creationId xmlns:a16="http://schemas.microsoft.com/office/drawing/2014/main" id="{52752C48-F48A-64DF-973F-3025FD4E83CC}"/>
              </a:ext>
            </a:extLst>
          </p:cNvPr>
          <p:cNvSpPr>
            <a:spLocks/>
          </p:cNvSpPr>
          <p:nvPr/>
        </p:nvSpPr>
        <p:spPr bwMode="auto">
          <a:xfrm>
            <a:off x="7223449" y="4222917"/>
            <a:ext cx="2523727" cy="962214"/>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63" name="Subtitle 2">
            <a:extLst>
              <a:ext uri="{FF2B5EF4-FFF2-40B4-BE49-F238E27FC236}">
                <a16:creationId xmlns:a16="http://schemas.microsoft.com/office/drawing/2014/main" id="{7D6D89FF-8F18-3EA6-A75A-0BB844D80E8F}"/>
              </a:ext>
            </a:extLst>
          </p:cNvPr>
          <p:cNvSpPr txBox="1">
            <a:spLocks/>
          </p:cNvSpPr>
          <p:nvPr/>
        </p:nvSpPr>
        <p:spPr>
          <a:xfrm>
            <a:off x="5021804" y="5330514"/>
            <a:ext cx="4109595" cy="10570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dirty="0">
                <a:solidFill>
                  <a:schemeClr val="bg1"/>
                </a:solidFill>
                <a:latin typeface="+mn-lt"/>
                <a:ea typeface="Lato Light" panose="020F0502020204030203" pitchFamily="34" charset="0"/>
                <a:cs typeface="Mukta ExtraLight" panose="020B0000000000000000" pitchFamily="34" charset="77"/>
              </a:rPr>
              <a:t>KPI stands for Key Performance Indicator - and that's what it's all about - identifying, measuring and controlling the key indicators of the company's performance</a:t>
            </a:r>
          </a:p>
        </p:txBody>
      </p:sp>
      <p:sp>
        <p:nvSpPr>
          <p:cNvPr id="64" name="Subtitle 2">
            <a:extLst>
              <a:ext uri="{FF2B5EF4-FFF2-40B4-BE49-F238E27FC236}">
                <a16:creationId xmlns:a16="http://schemas.microsoft.com/office/drawing/2014/main" id="{670811B2-7FCA-D86C-2337-B2846569C9F4}"/>
              </a:ext>
            </a:extLst>
          </p:cNvPr>
          <p:cNvSpPr txBox="1">
            <a:spLocks/>
          </p:cNvSpPr>
          <p:nvPr/>
        </p:nvSpPr>
        <p:spPr>
          <a:xfrm>
            <a:off x="5168896" y="4283438"/>
            <a:ext cx="4470421" cy="8133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dirty="0">
                <a:solidFill>
                  <a:schemeClr val="bg1"/>
                </a:solidFill>
                <a:latin typeface="+mn-lt"/>
                <a:ea typeface="Lato Light" panose="020F0502020204030203" pitchFamily="34" charset="0"/>
                <a:cs typeface="Mukta ExtraLight" panose="020B0000000000000000" pitchFamily="34" charset="77"/>
              </a:rPr>
              <a:t>KPIs are commonly used by SMEs to evaluate its success or the success of a particular activity it is engaged</a:t>
            </a:r>
          </a:p>
        </p:txBody>
      </p:sp>
      <p:sp>
        <p:nvSpPr>
          <p:cNvPr id="65" name="Subtitle 2">
            <a:extLst>
              <a:ext uri="{FF2B5EF4-FFF2-40B4-BE49-F238E27FC236}">
                <a16:creationId xmlns:a16="http://schemas.microsoft.com/office/drawing/2014/main" id="{58CE92F6-7037-606F-F04A-DAD03D581DA1}"/>
              </a:ext>
            </a:extLst>
          </p:cNvPr>
          <p:cNvSpPr txBox="1">
            <a:spLocks/>
          </p:cNvSpPr>
          <p:nvPr/>
        </p:nvSpPr>
        <p:spPr>
          <a:xfrm>
            <a:off x="5168896" y="3332322"/>
            <a:ext cx="4470421" cy="813346"/>
          </a:xfrm>
          <a:prstGeom prst="rect">
            <a:avLst/>
          </a:prstGeom>
          <a:no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dirty="0">
                <a:solidFill>
                  <a:schemeClr val="bg1"/>
                </a:solidFill>
                <a:latin typeface="+mn-lt"/>
                <a:ea typeface="Lato Light" panose="020F0502020204030203" pitchFamily="34" charset="0"/>
                <a:cs typeface="Mukta ExtraLight" panose="020B0000000000000000" pitchFamily="34" charset="77"/>
              </a:rPr>
              <a:t>Choosing the right KPIs is reliant upon having a good understanding of what is important to the SME and its success</a:t>
            </a:r>
          </a:p>
        </p:txBody>
      </p:sp>
      <p:sp>
        <p:nvSpPr>
          <p:cNvPr id="66" name="Subtitle 2">
            <a:extLst>
              <a:ext uri="{FF2B5EF4-FFF2-40B4-BE49-F238E27FC236}">
                <a16:creationId xmlns:a16="http://schemas.microsoft.com/office/drawing/2014/main" id="{E66D4A10-E985-4876-5B52-C88FA50FAA31}"/>
              </a:ext>
            </a:extLst>
          </p:cNvPr>
          <p:cNvSpPr txBox="1">
            <a:spLocks/>
          </p:cNvSpPr>
          <p:nvPr/>
        </p:nvSpPr>
        <p:spPr>
          <a:xfrm>
            <a:off x="5071196" y="2296873"/>
            <a:ext cx="4500849" cy="1047834"/>
          </a:xfrm>
          <a:prstGeom prst="rect">
            <a:avLst/>
          </a:prstGeom>
          <a:no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800" dirty="0">
                <a:solidFill>
                  <a:schemeClr val="bg1"/>
                </a:solidFill>
                <a:latin typeface="+mn-lt"/>
                <a:ea typeface="Lato Light" panose="020F0502020204030203" pitchFamily="34" charset="0"/>
                <a:cs typeface="Mukta ExtraLight" panose="020B0000000000000000" pitchFamily="34" charset="77"/>
              </a:rPr>
              <a:t>Assessing KPIs often leads to the identification of potential improvements AND understanding of an upcoming crisis </a:t>
            </a:r>
          </a:p>
          <a:p>
            <a:pPr>
              <a:lnSpc>
                <a:spcPts val="1860"/>
              </a:lnSpc>
            </a:pPr>
            <a:endParaRPr lang="en-GB" sz="800" dirty="0">
              <a:solidFill>
                <a:schemeClr val="bg1"/>
              </a:solidFill>
              <a:latin typeface="+mj-lt"/>
              <a:ea typeface="Lato Light" panose="020F0502020204030203" pitchFamily="34" charset="0"/>
              <a:cs typeface="Mukta ExtraLight" panose="020B0000000000000000" pitchFamily="34" charset="77"/>
            </a:endParaRPr>
          </a:p>
        </p:txBody>
      </p:sp>
      <p:grpSp>
        <p:nvGrpSpPr>
          <p:cNvPr id="77" name="Group 76">
            <a:extLst>
              <a:ext uri="{FF2B5EF4-FFF2-40B4-BE49-F238E27FC236}">
                <a16:creationId xmlns:a16="http://schemas.microsoft.com/office/drawing/2014/main" id="{BA1CB341-ABB8-40D0-39C5-9B7FE2DE7897}"/>
              </a:ext>
            </a:extLst>
          </p:cNvPr>
          <p:cNvGrpSpPr/>
          <p:nvPr/>
        </p:nvGrpSpPr>
        <p:grpSpPr>
          <a:xfrm>
            <a:off x="524290" y="1905212"/>
            <a:ext cx="868457" cy="867509"/>
            <a:chOff x="7257599" y="768348"/>
            <a:chExt cx="868457" cy="867509"/>
          </a:xfrm>
          <a:solidFill>
            <a:srgbClr val="595959"/>
          </a:solidFill>
        </p:grpSpPr>
        <p:sp>
          <p:nvSpPr>
            <p:cNvPr id="78" name="Freeform 77">
              <a:extLst>
                <a:ext uri="{FF2B5EF4-FFF2-40B4-BE49-F238E27FC236}">
                  <a16:creationId xmlns:a16="http://schemas.microsoft.com/office/drawing/2014/main" id="{483C415F-3D87-0BE0-A306-C93D6FF92E1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2">
              <a:extLst>
                <a:ext uri="{FF2B5EF4-FFF2-40B4-BE49-F238E27FC236}">
                  <a16:creationId xmlns:a16="http://schemas.microsoft.com/office/drawing/2014/main" id="{F3FC9103-087A-6868-DB82-EDD0A244B21A}"/>
                </a:ext>
              </a:extLst>
            </p:cNvPr>
            <p:cNvGrpSpPr/>
            <p:nvPr/>
          </p:nvGrpSpPr>
          <p:grpSpPr>
            <a:xfrm>
              <a:off x="7257599" y="768348"/>
              <a:ext cx="868457" cy="867509"/>
              <a:chOff x="7257599" y="768348"/>
              <a:chExt cx="868457" cy="867509"/>
            </a:xfrm>
            <a:grpFill/>
          </p:grpSpPr>
          <p:sp>
            <p:nvSpPr>
              <p:cNvPr id="80" name="Freeform 79">
                <a:extLst>
                  <a:ext uri="{FF2B5EF4-FFF2-40B4-BE49-F238E27FC236}">
                    <a16:creationId xmlns:a16="http://schemas.microsoft.com/office/drawing/2014/main" id="{750E8D92-DF72-B2B7-6F8F-EB5DB60A287F}"/>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983B1D8-B7E8-8B51-DEB6-7CF8D0553B4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BEE67B63-F289-8708-C6D8-2FB2EF4628AB}"/>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82">
                <a:extLst>
                  <a:ext uri="{FF2B5EF4-FFF2-40B4-BE49-F238E27FC236}">
                    <a16:creationId xmlns:a16="http://schemas.microsoft.com/office/drawing/2014/main" id="{47A64FBC-147B-055E-CB24-45C8F462DC2A}"/>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83D05E3C-9E28-747C-5735-0D6321C270AE}"/>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3" name="Graphic 2" descr="Arrow: Straight with solid fill">
            <a:extLst>
              <a:ext uri="{FF2B5EF4-FFF2-40B4-BE49-F238E27FC236}">
                <a16:creationId xmlns:a16="http://schemas.microsoft.com/office/drawing/2014/main" id="{2DED0385-A3E4-AD05-DC9C-B9595A76B6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752771" y="5469099"/>
            <a:ext cx="870513" cy="870513"/>
          </a:xfrm>
          <a:prstGeom prst="rect">
            <a:avLst/>
          </a:prstGeom>
        </p:spPr>
      </p:pic>
    </p:spTree>
    <p:extLst>
      <p:ext uri="{BB962C8B-B14F-4D97-AF65-F5344CB8AC3E}">
        <p14:creationId xmlns:p14="http://schemas.microsoft.com/office/powerpoint/2010/main" val="2914513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03</a:t>
            </a:r>
            <a:r>
              <a:rPr lang="en-US" dirty="0">
                <a:solidFill>
                  <a:schemeClr val="bg1"/>
                </a:solidFill>
              </a:rPr>
              <a:t>    </a:t>
            </a:r>
            <a:r>
              <a:rPr lang="en-US" sz="3400" dirty="0">
                <a:solidFill>
                  <a:schemeClr val="bg1"/>
                </a:solidFill>
              </a:rPr>
              <a:t>Identifying Key Stakeholders &amp; Relationship Management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515605" y="1779604"/>
            <a:ext cx="3758144" cy="5262184"/>
          </a:xfrm>
        </p:spPr>
        <p:txBody>
          <a:bodyPr>
            <a:normAutofit fontScale="32500" lnSpcReduction="20000"/>
          </a:bodyPr>
          <a:lstStyle/>
          <a:p>
            <a:pPr marL="12700" indent="-12700">
              <a:lnSpc>
                <a:spcPct val="120000"/>
              </a:lnSpc>
            </a:pPr>
            <a:r>
              <a:rPr lang="en-GB" sz="6200" dirty="0">
                <a:latin typeface="Calibri" panose="020F0502020204030204" pitchFamily="34" charset="0"/>
                <a:ea typeface="Lato Light" panose="020F0502020204030203" pitchFamily="34" charset="0"/>
                <a:cs typeface="Calibri" panose="020F0502020204030204" pitchFamily="34" charset="0"/>
              </a:rPr>
              <a:t>Stakeholder management serves to identify the needs and interests of your most important interest groups in order to avert dangers and minimise risks. By means of stakeholder management, positive influences should be strengthened, and negative ones minimised. </a:t>
            </a:r>
          </a:p>
          <a:p>
            <a:pPr marL="12700" indent="-12700">
              <a:lnSpc>
                <a:spcPct val="120000"/>
              </a:lnSpc>
            </a:pPr>
            <a:r>
              <a:rPr lang="en-GB" sz="6200" dirty="0">
                <a:latin typeface="Calibri" panose="020F0502020204030204" pitchFamily="34" charset="0"/>
                <a:ea typeface="Lato Light" panose="020F0502020204030203" pitchFamily="34" charset="0"/>
                <a:cs typeface="Calibri" panose="020F0502020204030204" pitchFamily="34" charset="0"/>
              </a:rPr>
              <a:t>Stakeholder Management is not a one-time analysis but needs to be carried out systematically and continuously. This scan is useful to identify who needs to be involved. </a:t>
            </a:r>
          </a:p>
          <a:p>
            <a:pPr marL="12700" indent="-12700"/>
            <a:endParaRPr lang="en-GB" dirty="0">
              <a:latin typeface="Calibri" panose="020F0502020204030204" pitchFamily="34" charset="0"/>
              <a:ea typeface="Lato Light" panose="020F0502020204030203"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529758"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99" name="Straight Connector 21">
            <a:extLst>
              <a:ext uri="{FF2B5EF4-FFF2-40B4-BE49-F238E27FC236}">
                <a16:creationId xmlns:a16="http://schemas.microsoft.com/office/drawing/2014/main" id="{E097A8D9-BA93-945B-BF6C-7F3FE7032FE8}"/>
              </a:ext>
            </a:extLst>
          </p:cNvPr>
          <p:cNvCxnSpPr>
            <a:cxnSpLocks/>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a:cxnSpLocks/>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751534"/>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2" name="Subtitle 2">
            <a:extLst>
              <a:ext uri="{FF2B5EF4-FFF2-40B4-BE49-F238E27FC236}">
                <a16:creationId xmlns:a16="http://schemas.microsoft.com/office/drawing/2014/main" id="{CEC57D95-A2AD-2D92-4208-E7E7C1CC89D8}"/>
              </a:ext>
            </a:extLst>
          </p:cNvPr>
          <p:cNvSpPr txBox="1">
            <a:spLocks/>
          </p:cNvSpPr>
          <p:nvPr/>
        </p:nvSpPr>
        <p:spPr>
          <a:xfrm>
            <a:off x="10508529" y="2582469"/>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Media Organisations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Social Media</a:t>
            </a: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r>
              <a:rPr lang="en-GB" sz="1600" b="1" dirty="0">
                <a:solidFill>
                  <a:srgbClr val="245473"/>
                </a:solidFill>
                <a:ea typeface="League Spartan" charset="0"/>
                <a:cs typeface="Poppins" pitchFamily="2" charset="77"/>
              </a:rPr>
              <a:t>Media</a:t>
            </a:r>
          </a:p>
        </p:txBody>
      </p:sp>
      <p:sp>
        <p:nvSpPr>
          <p:cNvPr id="114" name="Subtitle 2">
            <a:extLst>
              <a:ext uri="{FF2B5EF4-FFF2-40B4-BE49-F238E27FC236}">
                <a16:creationId xmlns:a16="http://schemas.microsoft.com/office/drawing/2014/main" id="{59C8F845-5784-C2F1-C8B1-7FB561CFED15}"/>
              </a:ext>
            </a:extLst>
          </p:cNvPr>
          <p:cNvSpPr txBox="1">
            <a:spLocks/>
          </p:cNvSpPr>
          <p:nvPr/>
        </p:nvSpPr>
        <p:spPr>
          <a:xfrm>
            <a:off x="10492365" y="3769700"/>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Universities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Research Institutes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Expert Opinions</a:t>
            </a: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r>
              <a:rPr lang="en-GB" sz="1600" b="1" dirty="0">
                <a:solidFill>
                  <a:srgbClr val="7F1C58"/>
                </a:solidFill>
                <a:ea typeface="League Spartan" charset="0"/>
                <a:cs typeface="Poppins" pitchFamily="2" charset="77"/>
              </a:rPr>
              <a:t>Science</a:t>
            </a:r>
          </a:p>
        </p:txBody>
      </p:sp>
      <p:sp>
        <p:nvSpPr>
          <p:cNvPr id="116" name="Subtitle 2">
            <a:extLst>
              <a:ext uri="{FF2B5EF4-FFF2-40B4-BE49-F238E27FC236}">
                <a16:creationId xmlns:a16="http://schemas.microsoft.com/office/drawing/2014/main" id="{85390968-577F-90B9-059D-6ECE91507E0F}"/>
              </a:ext>
            </a:extLst>
          </p:cNvPr>
          <p:cNvSpPr txBox="1">
            <a:spLocks/>
          </p:cNvSpPr>
          <p:nvPr/>
        </p:nvSpPr>
        <p:spPr>
          <a:xfrm>
            <a:off x="10492365" y="5079675"/>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Government &amp; Municipalities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Other Authorities</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r>
              <a:rPr lang="en-GB" sz="1600" b="1" dirty="0">
                <a:solidFill>
                  <a:srgbClr val="B41F7A"/>
                </a:solidFill>
                <a:ea typeface="League Spartan" charset="0"/>
                <a:cs typeface="Poppins" pitchFamily="2" charset="77"/>
              </a:rPr>
              <a:t>Politics</a:t>
            </a:r>
          </a:p>
        </p:txBody>
      </p:sp>
      <p:sp>
        <p:nvSpPr>
          <p:cNvPr id="118" name="Subtitle 2">
            <a:extLst>
              <a:ext uri="{FF2B5EF4-FFF2-40B4-BE49-F238E27FC236}">
                <a16:creationId xmlns:a16="http://schemas.microsoft.com/office/drawing/2014/main" id="{5E2F4A70-A096-FA04-9588-370E7682D230}"/>
              </a:ext>
            </a:extLst>
          </p:cNvPr>
          <p:cNvSpPr txBox="1">
            <a:spLocks/>
          </p:cNvSpPr>
          <p:nvPr/>
        </p:nvSpPr>
        <p:spPr>
          <a:xfrm>
            <a:off x="5545005" y="2521012"/>
            <a:ext cx="1733404" cy="10634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Residents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Cultural institutions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Associations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Lobby groups</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489739" y="2181052"/>
            <a:ext cx="798808" cy="338554"/>
          </a:xfrm>
          <a:prstGeom prst="rect">
            <a:avLst/>
          </a:prstGeom>
          <a:noFill/>
        </p:spPr>
        <p:txBody>
          <a:bodyPr wrap="none" rtlCol="0" anchor="t" anchorCtr="0">
            <a:spAutoFit/>
          </a:bodyPr>
          <a:lstStyle/>
          <a:p>
            <a:pPr algn="r"/>
            <a:r>
              <a:rPr lang="en-GB" sz="1600" b="1" dirty="0">
                <a:solidFill>
                  <a:srgbClr val="B41F7A"/>
                </a:solidFill>
                <a:ea typeface="League Spartan" charset="0"/>
                <a:cs typeface="Poppins" pitchFamily="2" charset="77"/>
              </a:rPr>
              <a:t>Society</a:t>
            </a:r>
          </a:p>
        </p:txBody>
      </p:sp>
      <p:sp>
        <p:nvSpPr>
          <p:cNvPr id="120" name="Subtitle 2">
            <a:extLst>
              <a:ext uri="{FF2B5EF4-FFF2-40B4-BE49-F238E27FC236}">
                <a16:creationId xmlns:a16="http://schemas.microsoft.com/office/drawing/2014/main" id="{953E8046-F532-48CF-8C27-7785D6471DAC}"/>
              </a:ext>
            </a:extLst>
          </p:cNvPr>
          <p:cNvSpPr txBox="1">
            <a:spLocks/>
          </p:cNvSpPr>
          <p:nvPr/>
        </p:nvSpPr>
        <p:spPr>
          <a:xfrm>
            <a:off x="5494197" y="3938171"/>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Competitors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Suppliers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Service providers</a:t>
            </a:r>
          </a:p>
        </p:txBody>
      </p:sp>
      <p:sp>
        <p:nvSpPr>
          <p:cNvPr id="121" name="TextBox 120">
            <a:extLst>
              <a:ext uri="{FF2B5EF4-FFF2-40B4-BE49-F238E27FC236}">
                <a16:creationId xmlns:a16="http://schemas.microsoft.com/office/drawing/2014/main" id="{68499D3F-92D1-ACD1-351E-94FF23C805D1}"/>
              </a:ext>
            </a:extLst>
          </p:cNvPr>
          <p:cNvSpPr txBox="1"/>
          <p:nvPr/>
        </p:nvSpPr>
        <p:spPr>
          <a:xfrm>
            <a:off x="5483105" y="3651860"/>
            <a:ext cx="893386" cy="338554"/>
          </a:xfrm>
          <a:prstGeom prst="rect">
            <a:avLst/>
          </a:prstGeom>
          <a:noFill/>
        </p:spPr>
        <p:txBody>
          <a:bodyPr wrap="none" rtlCol="0" anchor="t" anchorCtr="0">
            <a:spAutoFit/>
          </a:bodyPr>
          <a:lstStyle/>
          <a:p>
            <a:pPr algn="r"/>
            <a:r>
              <a:rPr lang="en-GB" sz="1600" b="1" dirty="0">
                <a:solidFill>
                  <a:srgbClr val="245473"/>
                </a:solidFill>
                <a:ea typeface="League Spartan" charset="0"/>
                <a:cs typeface="Poppins" pitchFamily="2" charset="77"/>
              </a:rPr>
              <a:t>Industry</a:t>
            </a:r>
          </a:p>
        </p:txBody>
      </p:sp>
      <p:sp>
        <p:nvSpPr>
          <p:cNvPr id="122" name="Subtitle 2">
            <a:extLst>
              <a:ext uri="{FF2B5EF4-FFF2-40B4-BE49-F238E27FC236}">
                <a16:creationId xmlns:a16="http://schemas.microsoft.com/office/drawing/2014/main" id="{F7AF8FD1-A002-1C03-EF97-D02A0247BAA7}"/>
              </a:ext>
            </a:extLst>
          </p:cNvPr>
          <p:cNvSpPr txBox="1">
            <a:spLocks/>
          </p:cNvSpPr>
          <p:nvPr/>
        </p:nvSpPr>
        <p:spPr>
          <a:xfrm>
            <a:off x="5526351" y="5068157"/>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Company</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Banks</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Other financiers</a:t>
            </a:r>
          </a:p>
        </p:txBody>
      </p:sp>
      <p:sp>
        <p:nvSpPr>
          <p:cNvPr id="123" name="TextBox 122">
            <a:extLst>
              <a:ext uri="{FF2B5EF4-FFF2-40B4-BE49-F238E27FC236}">
                <a16:creationId xmlns:a16="http://schemas.microsoft.com/office/drawing/2014/main" id="{97B799D6-AA59-5876-5374-F3D64129E4B7}"/>
              </a:ext>
            </a:extLst>
          </p:cNvPr>
          <p:cNvSpPr txBox="1"/>
          <p:nvPr/>
        </p:nvSpPr>
        <p:spPr>
          <a:xfrm>
            <a:off x="5447500" y="4767685"/>
            <a:ext cx="1042978" cy="338554"/>
          </a:xfrm>
          <a:prstGeom prst="rect">
            <a:avLst/>
          </a:prstGeom>
          <a:noFill/>
        </p:spPr>
        <p:txBody>
          <a:bodyPr wrap="none" rtlCol="0" anchor="t" anchorCtr="0">
            <a:spAutoFit/>
          </a:bodyPr>
          <a:lstStyle/>
          <a:p>
            <a:pPr algn="r"/>
            <a:r>
              <a:rPr lang="en-GB" sz="1600" b="1" dirty="0">
                <a:solidFill>
                  <a:srgbClr val="EDA13E"/>
                </a:solidFill>
                <a:ea typeface="League Spartan" charset="0"/>
                <a:cs typeface="Poppins" pitchFamily="2" charset="77"/>
              </a:rPr>
              <a:t>Financiers</a:t>
            </a:r>
          </a:p>
        </p:txBody>
      </p:sp>
      <p:sp>
        <p:nvSpPr>
          <p:cNvPr id="124" name="Fünfeck 2">
            <a:extLst>
              <a:ext uri="{FF2B5EF4-FFF2-40B4-BE49-F238E27FC236}">
                <a16:creationId xmlns:a16="http://schemas.microsoft.com/office/drawing/2014/main" id="{10266DC1-FECD-0DB1-E7CA-04CC894ED1A7}"/>
              </a:ext>
            </a:extLst>
          </p:cNvPr>
          <p:cNvSpPr/>
          <p:nvPr/>
        </p:nvSpPr>
        <p:spPr>
          <a:xfrm>
            <a:off x="8027303" y="3211700"/>
            <a:ext cx="1042444" cy="882269"/>
          </a:xfrm>
          <a:prstGeom prst="pent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5" name="TextBox 29">
            <a:extLst>
              <a:ext uri="{FF2B5EF4-FFF2-40B4-BE49-F238E27FC236}">
                <a16:creationId xmlns:a16="http://schemas.microsoft.com/office/drawing/2014/main" id="{283FCEDC-A23D-9622-5C19-22A964129890}"/>
              </a:ext>
            </a:extLst>
          </p:cNvPr>
          <p:cNvSpPr txBox="1"/>
          <p:nvPr/>
        </p:nvSpPr>
        <p:spPr>
          <a:xfrm>
            <a:off x="8030651" y="3491617"/>
            <a:ext cx="1077218" cy="338554"/>
          </a:xfrm>
          <a:prstGeom prst="rect">
            <a:avLst/>
          </a:prstGeom>
          <a:noFill/>
        </p:spPr>
        <p:txBody>
          <a:bodyPr wrap="none" rtlCol="0" anchor="t" anchorCtr="0">
            <a:spAutoFit/>
          </a:bodyPr>
          <a:lstStyle/>
          <a:p>
            <a:r>
              <a:rPr lang="en-GB" sz="1600" b="1" dirty="0">
                <a:solidFill>
                  <a:schemeClr val="bg1"/>
                </a:solidFill>
                <a:latin typeface="+mj-lt"/>
                <a:ea typeface="League Spartan" charset="0"/>
                <a:cs typeface="Poppins" pitchFamily="2" charset="77"/>
              </a:rPr>
              <a:t>Employees</a:t>
            </a:r>
          </a:p>
        </p:txBody>
      </p:sp>
      <p:sp>
        <p:nvSpPr>
          <p:cNvPr id="126" name="Shape 27">
            <a:extLst>
              <a:ext uri="{FF2B5EF4-FFF2-40B4-BE49-F238E27FC236}">
                <a16:creationId xmlns:a16="http://schemas.microsoft.com/office/drawing/2014/main" id="{6DD2D7E0-E4C1-F352-B42A-C1005B25F0D9}"/>
              </a:ext>
            </a:extLst>
          </p:cNvPr>
          <p:cNvSpPr/>
          <p:nvPr/>
        </p:nvSpPr>
        <p:spPr>
          <a:xfrm>
            <a:off x="8407468" y="3884489"/>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27" name="Subtitle 2">
            <a:extLst>
              <a:ext uri="{FF2B5EF4-FFF2-40B4-BE49-F238E27FC236}">
                <a16:creationId xmlns:a16="http://schemas.microsoft.com/office/drawing/2014/main" id="{5B47FB10-6FD5-2EE8-7213-2789C9118EBF}"/>
              </a:ext>
            </a:extLst>
          </p:cNvPr>
          <p:cNvSpPr txBox="1">
            <a:spLocks/>
          </p:cNvSpPr>
          <p:nvPr/>
        </p:nvSpPr>
        <p:spPr>
          <a:xfrm>
            <a:off x="7144651" y="5794116"/>
            <a:ext cx="1683471" cy="6178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Direct / Indirect</a:t>
            </a:r>
          </a:p>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Works Council</a:t>
            </a:r>
          </a:p>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Labour Units</a:t>
            </a:r>
          </a:p>
        </p:txBody>
      </p:sp>
      <p:sp>
        <p:nvSpPr>
          <p:cNvPr id="128" name="TextBox 40">
            <a:extLst>
              <a:ext uri="{FF2B5EF4-FFF2-40B4-BE49-F238E27FC236}">
                <a16:creationId xmlns:a16="http://schemas.microsoft.com/office/drawing/2014/main" id="{CB170EFA-DEA5-57C7-35F9-5FB782EC5EC8}"/>
              </a:ext>
            </a:extLst>
          </p:cNvPr>
          <p:cNvSpPr txBox="1"/>
          <p:nvPr/>
        </p:nvSpPr>
        <p:spPr>
          <a:xfrm>
            <a:off x="7191324" y="5503819"/>
            <a:ext cx="1102867" cy="338554"/>
          </a:xfrm>
          <a:prstGeom prst="rect">
            <a:avLst/>
          </a:prstGeom>
          <a:noFill/>
        </p:spPr>
        <p:txBody>
          <a:bodyPr wrap="none" rtlCol="0" anchor="t" anchorCtr="0">
            <a:spAutoFit/>
          </a:bodyPr>
          <a:lstStyle/>
          <a:p>
            <a:pPr algn="r"/>
            <a:r>
              <a:rPr lang="en-GB" sz="1600" b="1" dirty="0">
                <a:solidFill>
                  <a:srgbClr val="F16924"/>
                </a:solidFill>
                <a:ea typeface="League Spartan" charset="0"/>
                <a:cs typeface="Poppins" pitchFamily="2" charset="77"/>
              </a:rPr>
              <a:t>Employees</a:t>
            </a:r>
          </a:p>
        </p:txBody>
      </p:sp>
      <p:pic>
        <p:nvPicPr>
          <p:cNvPr id="129" name="Slika 6">
            <a:extLst>
              <a:ext uri="{FF2B5EF4-FFF2-40B4-BE49-F238E27FC236}">
                <a16:creationId xmlns:a16="http://schemas.microsoft.com/office/drawing/2014/main" id="{A0C74014-945E-B137-B152-F67C6951E734}"/>
              </a:ext>
            </a:extLst>
          </p:cNvPr>
          <p:cNvPicPr>
            <a:picLocks noChangeAspect="1"/>
          </p:cNvPicPr>
          <p:nvPr/>
        </p:nvPicPr>
        <p:blipFill>
          <a:blip r:embed="rId2"/>
          <a:stretch>
            <a:fillRect/>
          </a:stretch>
        </p:blipFill>
        <p:spPr>
          <a:xfrm>
            <a:off x="9047254" y="6046794"/>
            <a:ext cx="3040012" cy="586791"/>
          </a:xfrm>
          <a:prstGeom prst="rect">
            <a:avLst/>
          </a:prstGeom>
        </p:spPr>
      </p:pic>
    </p:spTree>
    <p:extLst>
      <p:ext uri="{BB962C8B-B14F-4D97-AF65-F5344CB8AC3E}">
        <p14:creationId xmlns:p14="http://schemas.microsoft.com/office/powerpoint/2010/main" val="246539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03</a:t>
            </a:r>
            <a:r>
              <a:rPr lang="en-US" dirty="0">
                <a:solidFill>
                  <a:schemeClr val="bg1"/>
                </a:solidFill>
              </a:rPr>
              <a:t>    </a:t>
            </a:r>
            <a:r>
              <a:rPr lang="en-US" sz="3400" dirty="0">
                <a:solidFill>
                  <a:schemeClr val="bg1"/>
                </a:solidFill>
              </a:rPr>
              <a:t>Identifying Key Stakeholders &amp; Relationship Management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515605" y="1947242"/>
            <a:ext cx="3758144" cy="5262184"/>
          </a:xfrm>
        </p:spPr>
        <p:txBody>
          <a:bodyPr>
            <a:normAutofit/>
          </a:bodyPr>
          <a:lstStyle/>
          <a:p>
            <a:pPr marL="12700" indent="-12700">
              <a:lnSpc>
                <a:spcPct val="100000"/>
              </a:lnSpc>
            </a:pPr>
            <a:r>
              <a:rPr lang="en-GB" b="1" dirty="0">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EXERCISE</a:t>
            </a:r>
          </a:p>
          <a:p>
            <a:pPr marL="12700" indent="-12700">
              <a:lnSpc>
                <a:spcPct val="100000"/>
              </a:lnSpc>
            </a:pPr>
            <a:endParaRPr lang="en-GB" b="1"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pPr marL="12700" indent="-12700">
              <a:lnSpc>
                <a:spcPct val="100000"/>
              </a:lnSpc>
            </a:pPr>
            <a:r>
              <a:rPr lang="en-GB" dirty="0">
                <a:latin typeface="Calibri" panose="020F0502020204030204" pitchFamily="34" charset="0"/>
                <a:ea typeface="Lato Light" panose="020F0502020204030203" pitchFamily="34" charset="0"/>
                <a:cs typeface="Calibri" panose="020F0502020204030204" pitchFamily="34" charset="0"/>
              </a:rPr>
              <a:t>Now, create your own version, specifically naming who needs to be involved.</a:t>
            </a:r>
          </a:p>
          <a:p>
            <a:pPr marL="12700" indent="-12700">
              <a:lnSpc>
                <a:spcPct val="100000"/>
              </a:lnSpc>
            </a:pPr>
            <a:endParaRPr lang="en-GB" dirty="0">
              <a:latin typeface="Calibri" panose="020F0502020204030204" pitchFamily="34" charset="0"/>
              <a:ea typeface="Lato Light" panose="020F0502020204030203" pitchFamily="34" charset="0"/>
              <a:cs typeface="Calibri" panose="020F0502020204030204" pitchFamily="34" charset="0"/>
            </a:endParaRPr>
          </a:p>
          <a:p>
            <a:pPr marL="12700" indent="-12700">
              <a:lnSpc>
                <a:spcPct val="100000"/>
              </a:lnSpc>
            </a:pPr>
            <a:r>
              <a:rPr lang="en-GB" b="1" dirty="0">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DOWNLOAD and USE OUR TEMPLATE</a:t>
            </a:r>
            <a:r>
              <a:rPr lang="en-GB" b="1" dirty="0">
                <a:solidFill>
                  <a:schemeClr val="bg1"/>
                </a:solidFill>
                <a:latin typeface="Calibri" panose="020F0502020204030204" pitchFamily="34" charset="0"/>
                <a:ea typeface="Lato Light" panose="020F0502020204030203" pitchFamily="34" charset="0"/>
                <a:cs typeface="Calibri" panose="020F0502020204030204" pitchFamily="34" charset="0"/>
              </a:rPr>
              <a:t> </a:t>
            </a:r>
          </a:p>
          <a:p>
            <a:pPr marL="12700" indent="-12700"/>
            <a:endParaRPr lang="en-GB" dirty="0">
              <a:latin typeface="Calibri" panose="020F0502020204030204" pitchFamily="34" charset="0"/>
              <a:ea typeface="Lato Light" panose="020F0502020204030203"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529758"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 name="Group 1">
            <a:extLst>
              <a:ext uri="{FF2B5EF4-FFF2-40B4-BE49-F238E27FC236}">
                <a16:creationId xmlns:a16="http://schemas.microsoft.com/office/drawing/2014/main" id="{F3616EEE-7724-B313-0A33-0CE0E6DF6B54}"/>
              </a:ext>
            </a:extLst>
          </p:cNvPr>
          <p:cNvGrpSpPr/>
          <p:nvPr/>
        </p:nvGrpSpPr>
        <p:grpSpPr>
          <a:xfrm>
            <a:off x="5447500" y="2015657"/>
            <a:ext cx="5886600" cy="3826716"/>
            <a:chOff x="5447500" y="2015657"/>
            <a:chExt cx="5886600" cy="3826716"/>
          </a:xfrm>
        </p:grpSpPr>
        <p:cxnSp>
          <p:nvCxnSpPr>
            <p:cNvPr id="99" name="Straight Connector 21">
              <a:extLst>
                <a:ext uri="{FF2B5EF4-FFF2-40B4-BE49-F238E27FC236}">
                  <a16:creationId xmlns:a16="http://schemas.microsoft.com/office/drawing/2014/main" id="{E097A8D9-BA93-945B-BF6C-7F3FE7032FE8}"/>
                </a:ext>
              </a:extLst>
            </p:cNvPr>
            <p:cNvCxnSpPr>
              <a:cxnSpLocks/>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a:cxnSpLocks/>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751534"/>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r>
                <a:rPr lang="en-GB" sz="1600" b="1" dirty="0">
                  <a:solidFill>
                    <a:srgbClr val="245473"/>
                  </a:solidFill>
                  <a:ea typeface="League Spartan" charset="0"/>
                  <a:cs typeface="Poppins" pitchFamily="2" charset="77"/>
                </a:rPr>
                <a:t>Media</a:t>
              </a: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r>
                <a:rPr lang="en-GB" sz="1600" b="1" dirty="0">
                  <a:solidFill>
                    <a:srgbClr val="7F1C58"/>
                  </a:solidFill>
                  <a:ea typeface="League Spartan" charset="0"/>
                  <a:cs typeface="Poppins" pitchFamily="2" charset="77"/>
                </a:rPr>
                <a:t>Science</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r>
                <a:rPr lang="en-GB" sz="1600" b="1" dirty="0">
                  <a:solidFill>
                    <a:srgbClr val="B41F7A"/>
                  </a:solidFill>
                  <a:ea typeface="League Spartan" charset="0"/>
                  <a:cs typeface="Poppins" pitchFamily="2" charset="77"/>
                </a:rPr>
                <a:t>Politics</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489739" y="2170320"/>
              <a:ext cx="798808" cy="338554"/>
            </a:xfrm>
            <a:prstGeom prst="rect">
              <a:avLst/>
            </a:prstGeom>
            <a:noFill/>
          </p:spPr>
          <p:txBody>
            <a:bodyPr wrap="none" rtlCol="0" anchor="t" anchorCtr="0">
              <a:spAutoFit/>
            </a:bodyPr>
            <a:lstStyle/>
            <a:p>
              <a:pPr algn="r"/>
              <a:r>
                <a:rPr lang="en-GB" sz="1600" b="1" dirty="0">
                  <a:solidFill>
                    <a:srgbClr val="B41F7A"/>
                  </a:solidFill>
                  <a:ea typeface="League Spartan" charset="0"/>
                  <a:cs typeface="Poppins" pitchFamily="2" charset="77"/>
                </a:rPr>
                <a:t>Society</a:t>
              </a:r>
            </a:p>
          </p:txBody>
        </p:sp>
        <p:sp>
          <p:nvSpPr>
            <p:cNvPr id="121" name="TextBox 120">
              <a:extLst>
                <a:ext uri="{FF2B5EF4-FFF2-40B4-BE49-F238E27FC236}">
                  <a16:creationId xmlns:a16="http://schemas.microsoft.com/office/drawing/2014/main" id="{68499D3F-92D1-ACD1-351E-94FF23C805D1}"/>
                </a:ext>
              </a:extLst>
            </p:cNvPr>
            <p:cNvSpPr txBox="1"/>
            <p:nvPr/>
          </p:nvSpPr>
          <p:spPr>
            <a:xfrm>
              <a:off x="5483105" y="3651860"/>
              <a:ext cx="893386" cy="338554"/>
            </a:xfrm>
            <a:prstGeom prst="rect">
              <a:avLst/>
            </a:prstGeom>
            <a:noFill/>
          </p:spPr>
          <p:txBody>
            <a:bodyPr wrap="none" rtlCol="0" anchor="t" anchorCtr="0">
              <a:spAutoFit/>
            </a:bodyPr>
            <a:lstStyle/>
            <a:p>
              <a:pPr algn="r"/>
              <a:r>
                <a:rPr lang="en-GB" sz="1600" b="1" dirty="0">
                  <a:solidFill>
                    <a:srgbClr val="245473"/>
                  </a:solidFill>
                  <a:ea typeface="League Spartan" charset="0"/>
                  <a:cs typeface="Poppins" pitchFamily="2" charset="77"/>
                </a:rPr>
                <a:t>Industry</a:t>
              </a:r>
            </a:p>
          </p:txBody>
        </p:sp>
        <p:sp>
          <p:nvSpPr>
            <p:cNvPr id="123" name="TextBox 122">
              <a:extLst>
                <a:ext uri="{FF2B5EF4-FFF2-40B4-BE49-F238E27FC236}">
                  <a16:creationId xmlns:a16="http://schemas.microsoft.com/office/drawing/2014/main" id="{97B799D6-AA59-5876-5374-F3D64129E4B7}"/>
                </a:ext>
              </a:extLst>
            </p:cNvPr>
            <p:cNvSpPr txBox="1"/>
            <p:nvPr/>
          </p:nvSpPr>
          <p:spPr>
            <a:xfrm>
              <a:off x="5447500" y="4767685"/>
              <a:ext cx="1042978" cy="338554"/>
            </a:xfrm>
            <a:prstGeom prst="rect">
              <a:avLst/>
            </a:prstGeom>
            <a:noFill/>
          </p:spPr>
          <p:txBody>
            <a:bodyPr wrap="none" rtlCol="0" anchor="t" anchorCtr="0">
              <a:spAutoFit/>
            </a:bodyPr>
            <a:lstStyle/>
            <a:p>
              <a:pPr algn="r"/>
              <a:r>
                <a:rPr lang="en-GB" sz="1600" b="1" dirty="0">
                  <a:solidFill>
                    <a:srgbClr val="EDA13E"/>
                  </a:solidFill>
                  <a:ea typeface="League Spartan" charset="0"/>
                  <a:cs typeface="Poppins" pitchFamily="2" charset="77"/>
                </a:rPr>
                <a:t>Financiers</a:t>
              </a:r>
            </a:p>
          </p:txBody>
        </p:sp>
        <p:sp>
          <p:nvSpPr>
            <p:cNvPr id="124" name="Fünfeck 2">
              <a:extLst>
                <a:ext uri="{FF2B5EF4-FFF2-40B4-BE49-F238E27FC236}">
                  <a16:creationId xmlns:a16="http://schemas.microsoft.com/office/drawing/2014/main" id="{10266DC1-FECD-0DB1-E7CA-04CC894ED1A7}"/>
                </a:ext>
              </a:extLst>
            </p:cNvPr>
            <p:cNvSpPr/>
            <p:nvPr/>
          </p:nvSpPr>
          <p:spPr>
            <a:xfrm>
              <a:off x="8027303" y="3211700"/>
              <a:ext cx="1042444" cy="882269"/>
            </a:xfrm>
            <a:prstGeom prst="pent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5" name="TextBox 29">
              <a:extLst>
                <a:ext uri="{FF2B5EF4-FFF2-40B4-BE49-F238E27FC236}">
                  <a16:creationId xmlns:a16="http://schemas.microsoft.com/office/drawing/2014/main" id="{283FCEDC-A23D-9622-5C19-22A964129890}"/>
                </a:ext>
              </a:extLst>
            </p:cNvPr>
            <p:cNvSpPr txBox="1"/>
            <p:nvPr/>
          </p:nvSpPr>
          <p:spPr>
            <a:xfrm>
              <a:off x="8030651" y="3491617"/>
              <a:ext cx="1077218" cy="338554"/>
            </a:xfrm>
            <a:prstGeom prst="rect">
              <a:avLst/>
            </a:prstGeom>
            <a:noFill/>
          </p:spPr>
          <p:txBody>
            <a:bodyPr wrap="none" rtlCol="0" anchor="t" anchorCtr="0">
              <a:spAutoFit/>
            </a:bodyPr>
            <a:lstStyle/>
            <a:p>
              <a:r>
                <a:rPr lang="en-GB" sz="1600" b="1" dirty="0">
                  <a:solidFill>
                    <a:schemeClr val="bg1"/>
                  </a:solidFill>
                  <a:latin typeface="+mj-lt"/>
                  <a:ea typeface="League Spartan" charset="0"/>
                  <a:cs typeface="Poppins" pitchFamily="2" charset="77"/>
                </a:rPr>
                <a:t>Employees</a:t>
              </a:r>
            </a:p>
          </p:txBody>
        </p:sp>
        <p:sp>
          <p:nvSpPr>
            <p:cNvPr id="126" name="Shape 27">
              <a:extLst>
                <a:ext uri="{FF2B5EF4-FFF2-40B4-BE49-F238E27FC236}">
                  <a16:creationId xmlns:a16="http://schemas.microsoft.com/office/drawing/2014/main" id="{6DD2D7E0-E4C1-F352-B42A-C1005B25F0D9}"/>
                </a:ext>
              </a:extLst>
            </p:cNvPr>
            <p:cNvSpPr/>
            <p:nvPr/>
          </p:nvSpPr>
          <p:spPr>
            <a:xfrm>
              <a:off x="8407468" y="3884489"/>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28" name="TextBox 40">
              <a:extLst>
                <a:ext uri="{FF2B5EF4-FFF2-40B4-BE49-F238E27FC236}">
                  <a16:creationId xmlns:a16="http://schemas.microsoft.com/office/drawing/2014/main" id="{CB170EFA-DEA5-57C7-35F9-5FB782EC5EC8}"/>
                </a:ext>
              </a:extLst>
            </p:cNvPr>
            <p:cNvSpPr txBox="1"/>
            <p:nvPr/>
          </p:nvSpPr>
          <p:spPr>
            <a:xfrm>
              <a:off x="7191324" y="5503819"/>
              <a:ext cx="1102867" cy="338554"/>
            </a:xfrm>
            <a:prstGeom prst="rect">
              <a:avLst/>
            </a:prstGeom>
            <a:noFill/>
          </p:spPr>
          <p:txBody>
            <a:bodyPr wrap="none" rtlCol="0" anchor="t" anchorCtr="0">
              <a:spAutoFit/>
            </a:bodyPr>
            <a:lstStyle/>
            <a:p>
              <a:pPr algn="r"/>
              <a:r>
                <a:rPr lang="en-GB" sz="1600" b="1" dirty="0">
                  <a:solidFill>
                    <a:srgbClr val="F16924"/>
                  </a:solidFill>
                  <a:ea typeface="League Spartan" charset="0"/>
                  <a:cs typeface="Poppins" pitchFamily="2" charset="77"/>
                </a:rPr>
                <a:t>Employees</a:t>
              </a:r>
            </a:p>
          </p:txBody>
        </p:sp>
      </p:grpSp>
    </p:spTree>
    <p:extLst>
      <p:ext uri="{BB962C8B-B14F-4D97-AF65-F5344CB8AC3E}">
        <p14:creationId xmlns:p14="http://schemas.microsoft.com/office/powerpoint/2010/main" val="310203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p: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What is a Business </a:t>
            </a:r>
            <a:r>
              <a:rPr lang="en-US" sz="2400" dirty="0">
                <a:latin typeface="Calibri" panose="020F0502020204030204" pitchFamily="34" charset="0"/>
                <a:ea typeface="Calibri" panose="020F0502020204030204" pitchFamily="34" charset="0"/>
                <a:cs typeface="Calibri" panose="020F0502020204030204" pitchFamily="34" charset="0"/>
              </a:rPr>
              <a:t>C</a:t>
            </a:r>
            <a:r>
              <a:rPr lang="en-US" sz="2400" dirty="0">
                <a:effectLst/>
                <a:latin typeface="Calibri" panose="020F0502020204030204" pitchFamily="34" charset="0"/>
                <a:ea typeface="Calibri" panose="020F0502020204030204" pitchFamily="34" charset="0"/>
                <a:cs typeface="Calibri" panose="020F0502020204030204" pitchFamily="34" charset="0"/>
              </a:rPr>
              <a:t>risis?</a:t>
            </a:r>
            <a:endParaRPr lang="en-US" dirty="0"/>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894861" y="1874137"/>
            <a:ext cx="5251752" cy="822373"/>
          </a:xfrm>
        </p:spPr>
        <p:txBody>
          <a:bodyPr/>
          <a:lstStyle/>
          <a:p>
            <a:r>
              <a:rPr lang="en-GB" dirty="0"/>
              <a:t>The Vital Process of Recognition</a:t>
            </a:r>
          </a:p>
          <a:p>
            <a:r>
              <a:rPr lang="en-GB" sz="1800" dirty="0"/>
              <a:t>Setting out the 5 clear stages in recognising a crisis</a:t>
            </a:r>
          </a:p>
          <a:p>
            <a:endParaRPr lang="en-US" dirty="0"/>
          </a:p>
        </p:txBody>
      </p:sp>
      <p:sp>
        <p:nvSpPr>
          <p:cNvPr id="21" name="Text Placeholder 20">
            <a:extLst>
              <a:ext uri="{FF2B5EF4-FFF2-40B4-BE49-F238E27FC236}">
                <a16:creationId xmlns:a16="http://schemas.microsoft.com/office/drawing/2014/main" id="{26F080BC-DC74-EB43-8DFA-6A8C1EDBECDD}"/>
              </a:ext>
            </a:extLst>
          </p:cNvPr>
          <p:cNvSpPr>
            <a:spLocks noGrp="1"/>
          </p:cNvSpPr>
          <p:nvPr>
            <p:ph type="body" sz="quarter" idx="22"/>
          </p:nvPr>
        </p:nvSpPr>
        <p:spPr/>
        <p:txBody>
          <a:bodyPr/>
          <a:lstStyle/>
          <a:p>
            <a:r>
              <a:rPr lang="en-US" sz="2400" dirty="0">
                <a:latin typeface="Calibri" panose="020F0502020204030204" pitchFamily="34" charset="0"/>
                <a:ea typeface="Calibri" panose="020F0502020204030204" pitchFamily="34" charset="0"/>
              </a:rPr>
              <a:t>The Timeline of a Business Crisis</a:t>
            </a:r>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26393" y="3715281"/>
            <a:ext cx="4768390" cy="822373"/>
          </a:xfrm>
        </p:spPr>
        <p:txBody>
          <a:bodyPr/>
          <a:lstStyle/>
          <a:p>
            <a:r>
              <a:rPr lang="en-US" sz="2400" dirty="0"/>
              <a:t>Scanning for Early Warning Signs:                 4 Key Areas </a:t>
            </a:r>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p:txBody>
          <a:bodyPr/>
          <a:lstStyle/>
          <a:p>
            <a:r>
              <a:rPr lang="en-US" sz="2400" dirty="0"/>
              <a:t>Overview of the 3 phases on SME/business crisis</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78323" y="658730"/>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78323" y="1733356"/>
            <a:ext cx="830393" cy="635000"/>
          </a:xfrm>
        </p:spPr>
        <p:txBody>
          <a:bodyPr/>
          <a:lstStyle/>
          <a:p>
            <a:r>
              <a:rPr lang="en-US" sz="3600" b="1" dirty="0"/>
              <a:t>02</a:t>
            </a:r>
          </a:p>
        </p:txBody>
      </p:sp>
      <p:sp>
        <p:nvSpPr>
          <p:cNvPr id="5" name="Text Placeholder 4">
            <a:extLst>
              <a:ext uri="{FF2B5EF4-FFF2-40B4-BE49-F238E27FC236}">
                <a16:creationId xmlns:a16="http://schemas.microsoft.com/office/drawing/2014/main" id="{9D2849BF-4E96-B8A8-6A4F-171BBA77DB10}"/>
              </a:ext>
            </a:extLst>
          </p:cNvPr>
          <p:cNvSpPr>
            <a:spLocks noGrp="1"/>
          </p:cNvSpPr>
          <p:nvPr>
            <p:ph type="body" sz="quarter" idx="21"/>
          </p:nvPr>
        </p:nvSpPr>
        <p:spPr>
          <a:xfrm>
            <a:off x="6078323" y="2793120"/>
            <a:ext cx="830393" cy="635000"/>
          </a:xfrm>
        </p:spPr>
        <p:txBody>
          <a:bodyPr/>
          <a:lstStyle/>
          <a:p>
            <a:r>
              <a:rPr lang="en-US" sz="3600" b="1" dirty="0"/>
              <a:t>03</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64468" y="3772476"/>
            <a:ext cx="830393" cy="635000"/>
          </a:xfrm>
        </p:spPr>
        <p:txBody>
          <a:bodyPr/>
          <a:lstStyle/>
          <a:p>
            <a:r>
              <a:rPr lang="en-US" sz="3600" b="1" dirty="0"/>
              <a:t>04</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78323" y="4928608"/>
            <a:ext cx="830393" cy="635000"/>
          </a:xfrm>
        </p:spPr>
        <p:txBody>
          <a:bodyPr/>
          <a:lstStyle/>
          <a:p>
            <a:r>
              <a:rPr lang="en-US" sz="3600" b="1" dirty="0"/>
              <a:t>05</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918629" y="773723"/>
            <a:ext cx="4378451" cy="822373"/>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The Fundamentals</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18629" y="168254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p:txBody>
          <a:bodyPr>
            <a:noAutofit/>
          </a:bodyPr>
          <a:lstStyle/>
          <a:p>
            <a:pPr marL="0" indent="0">
              <a:lnSpc>
                <a:spcPts val="2280"/>
              </a:lnSpc>
              <a:spcBef>
                <a:spcPts val="0"/>
              </a:spcBef>
            </a:pPr>
            <a:r>
              <a:rPr lang="en-US" sz="2200" dirty="0">
                <a:ea typeface="Calibri" panose="020F0502020204030204" pitchFamily="34" charset="0"/>
                <a:cs typeface="Times New Roman" panose="02020603050405020304" pitchFamily="18" charset="0"/>
              </a:rPr>
              <a:t>Given our ever-turbulent economic, political and environmental dynamic, it is clear that crises are unavoidable. A business crisis can take many forms; </a:t>
            </a:r>
            <a:r>
              <a:rPr lang="en-GB" sz="2200" dirty="0">
                <a:ea typeface="Lato Light" panose="020F0502020204030203" pitchFamily="34" charset="0"/>
                <a:cs typeface="Lato Light" panose="020F0502020204030203" pitchFamily="34" charset="0"/>
              </a:rPr>
              <a:t>every company and every corporate crisis is different) </a:t>
            </a:r>
            <a:r>
              <a:rPr lang="en-US" sz="2200" dirty="0">
                <a:ea typeface="Calibri" panose="020F0502020204030204" pitchFamily="34" charset="0"/>
                <a:cs typeface="Times New Roman" panose="02020603050405020304" pitchFamily="18" charset="0"/>
              </a:rPr>
              <a:t>S</a:t>
            </a:r>
            <a:r>
              <a:rPr lang="en-GB" sz="2200" dirty="0" err="1"/>
              <a:t>ome</a:t>
            </a:r>
            <a:r>
              <a:rPr lang="en-GB" sz="2200" dirty="0"/>
              <a:t> are temporary. Some can cause the demise of a company.</a:t>
            </a:r>
          </a:p>
          <a:p>
            <a:pPr marL="0" indent="0" algn="just">
              <a:lnSpc>
                <a:spcPts val="2280"/>
              </a:lnSpc>
              <a:spcBef>
                <a:spcPts val="0"/>
              </a:spcBef>
            </a:pPr>
            <a:endParaRPr lang="en-US" sz="2200" dirty="0">
              <a:ea typeface="Calibri" panose="020F0502020204030204" pitchFamily="34" charset="0"/>
              <a:cs typeface="Times New Roman" panose="02020603050405020304" pitchFamily="18" charset="0"/>
            </a:endParaRPr>
          </a:p>
          <a:p>
            <a:pPr marL="0" indent="0" algn="just">
              <a:lnSpc>
                <a:spcPts val="2280"/>
              </a:lnSpc>
              <a:spcBef>
                <a:spcPts val="0"/>
              </a:spcBef>
            </a:pPr>
            <a:r>
              <a:rPr lang="en-IE" sz="2200" dirty="0"/>
              <a:t>Written by some of Europe’s top business crises experts and collating the best specialist sources, </a:t>
            </a:r>
            <a:r>
              <a:rPr lang="en-IE" sz="2200" b="1" dirty="0"/>
              <a:t>Module 1 </a:t>
            </a:r>
            <a:r>
              <a:rPr lang="en-GB" sz="2200" dirty="0">
                <a:ea typeface="Open Sans Light" panose="020B0306030504020204" pitchFamily="34" charset="0"/>
                <a:cs typeface="Open Sans Light" panose="020B0306030504020204" pitchFamily="34" charset="0"/>
              </a:rPr>
              <a:t>provides you with concise and valuable learning on the basis of a business crisis. </a:t>
            </a:r>
            <a:endParaRPr lang="en-US" sz="2200" dirty="0"/>
          </a:p>
          <a:p>
            <a:pPr>
              <a:lnSpc>
                <a:spcPts val="2280"/>
              </a:lnSpc>
              <a:spcBef>
                <a:spcPts val="0"/>
              </a:spcBef>
            </a:pPr>
            <a:endParaRPr lang="en-US" sz="2200" dirty="0"/>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MODULE 01</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53686" y="1423908"/>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53686" y="249926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3686" y="461648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53686" y="355902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054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03</a:t>
            </a:r>
            <a:r>
              <a:rPr lang="en-US" dirty="0">
                <a:solidFill>
                  <a:schemeClr val="bg1"/>
                </a:solidFill>
              </a:rPr>
              <a:t> 	Identifying Key Stakeholders and                         	Relationship Management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719966" y="1822120"/>
            <a:ext cx="3893411" cy="4887024"/>
          </a:xfrm>
        </p:spPr>
        <p:txBody>
          <a:bodyPr>
            <a:normAutofit fontScale="92500"/>
          </a:bodyPr>
          <a:lstStyle/>
          <a:p>
            <a:pPr marL="12700" indent="-12700"/>
            <a:r>
              <a:rPr lang="en-GB" dirty="0">
                <a:latin typeface="Calibri" panose="020F0502020204030204" pitchFamily="34" charset="0"/>
                <a:ea typeface="Lato Light" panose="020F0502020204030203" pitchFamily="34" charset="0"/>
                <a:cs typeface="Calibri" panose="020F0502020204030204" pitchFamily="34" charset="0"/>
              </a:rPr>
              <a:t>Stakeholder management is an essential overarching process.  It is invaluably important in Crisis Management in order to align your restructuring proposals with the interests of the people affected and involved.</a:t>
            </a:r>
          </a:p>
          <a:p>
            <a:pPr marL="12700" indent="-12700"/>
            <a:r>
              <a:rPr lang="en-GB" dirty="0">
                <a:latin typeface="Calibri" panose="020F0502020204030204" pitchFamily="34" charset="0"/>
                <a:ea typeface="Lato Light" panose="020F0502020204030203" pitchFamily="34" charset="0"/>
                <a:cs typeface="Calibri" panose="020F0502020204030204" pitchFamily="34" charset="0"/>
              </a:rPr>
              <a:t>Resistance from stakeholders can have a direct impact on the success of any restructuring or new approaches  Stakeholder management must be carried out at a deep level as more stakeholders are affected and can influence success.</a:t>
            </a: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529758"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2" name="Freeform 4">
            <a:extLst>
              <a:ext uri="{FF2B5EF4-FFF2-40B4-BE49-F238E27FC236}">
                <a16:creationId xmlns:a16="http://schemas.microsoft.com/office/drawing/2014/main" id="{683CBAB2-E80E-8C34-3478-DACC80BF1040}"/>
              </a:ext>
            </a:extLst>
          </p:cNvPr>
          <p:cNvSpPr>
            <a:spLocks noChangeArrowheads="1"/>
          </p:cNvSpPr>
          <p:nvPr/>
        </p:nvSpPr>
        <p:spPr bwMode="auto">
          <a:xfrm>
            <a:off x="5765844" y="3302667"/>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3" name="Freeform 6">
            <a:extLst>
              <a:ext uri="{FF2B5EF4-FFF2-40B4-BE49-F238E27FC236}">
                <a16:creationId xmlns:a16="http://schemas.microsoft.com/office/drawing/2014/main" id="{71FC86EE-94BD-C7E6-0DAB-79CFDA76BE6B}"/>
              </a:ext>
            </a:extLst>
          </p:cNvPr>
          <p:cNvSpPr>
            <a:spLocks noChangeArrowheads="1"/>
          </p:cNvSpPr>
          <p:nvPr/>
        </p:nvSpPr>
        <p:spPr bwMode="auto">
          <a:xfrm>
            <a:off x="5936858" y="3469559"/>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rgbClr val="245473"/>
          </a:solidFill>
          <a:ln>
            <a:noFill/>
          </a:ln>
          <a:effectLst/>
        </p:spPr>
        <p:txBody>
          <a:bodyPr wrap="none" anchor="ctr"/>
          <a:lstStyle/>
          <a:p>
            <a:endParaRPr lang="en-GB" sz="2450" dirty="0">
              <a:latin typeface="+mj-lt"/>
            </a:endParaRPr>
          </a:p>
        </p:txBody>
      </p:sp>
      <p:sp>
        <p:nvSpPr>
          <p:cNvPr id="5" name="Freeform 7">
            <a:extLst>
              <a:ext uri="{FF2B5EF4-FFF2-40B4-BE49-F238E27FC236}">
                <a16:creationId xmlns:a16="http://schemas.microsoft.com/office/drawing/2014/main" id="{6CCFC6FC-D06A-C141-D612-2266CDFE2DC6}"/>
              </a:ext>
            </a:extLst>
          </p:cNvPr>
          <p:cNvSpPr>
            <a:spLocks noChangeArrowheads="1"/>
          </p:cNvSpPr>
          <p:nvPr/>
        </p:nvSpPr>
        <p:spPr bwMode="auto">
          <a:xfrm>
            <a:off x="7160728" y="3469559"/>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rgbClr val="7F1C58"/>
          </a:solidFill>
          <a:ln>
            <a:noFill/>
          </a:ln>
          <a:effectLst/>
        </p:spPr>
        <p:txBody>
          <a:bodyPr wrap="none" anchor="ctr"/>
          <a:lstStyle/>
          <a:p>
            <a:endParaRPr lang="en-GB" sz="2450" dirty="0">
              <a:latin typeface="+mj-lt"/>
            </a:endParaRPr>
          </a:p>
        </p:txBody>
      </p:sp>
      <p:sp>
        <p:nvSpPr>
          <p:cNvPr id="6" name="Freeform 8">
            <a:extLst>
              <a:ext uri="{FF2B5EF4-FFF2-40B4-BE49-F238E27FC236}">
                <a16:creationId xmlns:a16="http://schemas.microsoft.com/office/drawing/2014/main" id="{212DEB1F-E21F-2D6D-5B8D-714337A56CA2}"/>
              </a:ext>
            </a:extLst>
          </p:cNvPr>
          <p:cNvSpPr>
            <a:spLocks noChangeArrowheads="1"/>
          </p:cNvSpPr>
          <p:nvPr/>
        </p:nvSpPr>
        <p:spPr bwMode="auto">
          <a:xfrm>
            <a:off x="8394900" y="3469559"/>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rgbClr val="B41F7A"/>
          </a:solidFill>
          <a:ln>
            <a:noFill/>
          </a:ln>
          <a:effectLst/>
        </p:spPr>
        <p:txBody>
          <a:bodyPr wrap="none" anchor="ctr"/>
          <a:lstStyle/>
          <a:p>
            <a:endParaRPr lang="en-GB" sz="2450" dirty="0">
              <a:latin typeface="+mj-lt"/>
            </a:endParaRPr>
          </a:p>
        </p:txBody>
      </p:sp>
      <p:sp>
        <p:nvSpPr>
          <p:cNvPr id="8" name="Freeform 9">
            <a:extLst>
              <a:ext uri="{FF2B5EF4-FFF2-40B4-BE49-F238E27FC236}">
                <a16:creationId xmlns:a16="http://schemas.microsoft.com/office/drawing/2014/main" id="{EB6F7D84-C6E6-2CBD-D870-9560DAE9A3F9}"/>
              </a:ext>
            </a:extLst>
          </p:cNvPr>
          <p:cNvSpPr>
            <a:spLocks noChangeArrowheads="1"/>
          </p:cNvSpPr>
          <p:nvPr/>
        </p:nvSpPr>
        <p:spPr bwMode="auto">
          <a:xfrm>
            <a:off x="9612589" y="3469559"/>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rgbClr val="F16924"/>
          </a:solidFill>
          <a:ln>
            <a:noFill/>
          </a:ln>
          <a:effectLst/>
        </p:spPr>
        <p:txBody>
          <a:bodyPr wrap="none" anchor="ctr"/>
          <a:lstStyle/>
          <a:p>
            <a:endParaRPr lang="en-GB" sz="2450" dirty="0">
              <a:latin typeface="+mj-lt"/>
            </a:endParaRPr>
          </a:p>
        </p:txBody>
      </p:sp>
      <p:sp>
        <p:nvSpPr>
          <p:cNvPr id="10" name="Freeform 10">
            <a:extLst>
              <a:ext uri="{FF2B5EF4-FFF2-40B4-BE49-F238E27FC236}">
                <a16:creationId xmlns:a16="http://schemas.microsoft.com/office/drawing/2014/main" id="{5A8DFA2C-BCFD-C065-8C88-AD48DF485D24}"/>
              </a:ext>
            </a:extLst>
          </p:cNvPr>
          <p:cNvSpPr>
            <a:spLocks noChangeArrowheads="1"/>
          </p:cNvSpPr>
          <p:nvPr/>
        </p:nvSpPr>
        <p:spPr bwMode="auto">
          <a:xfrm>
            <a:off x="10861185" y="3469559"/>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rgbClr val="EDA13E"/>
          </a:solidFill>
          <a:ln>
            <a:noFill/>
          </a:ln>
          <a:effectLst/>
        </p:spPr>
        <p:txBody>
          <a:bodyPr wrap="none" anchor="ctr"/>
          <a:lstStyle/>
          <a:p>
            <a:endParaRPr lang="en-GB" sz="2450" dirty="0">
              <a:latin typeface="+mj-lt"/>
            </a:endParaRPr>
          </a:p>
        </p:txBody>
      </p:sp>
      <p:sp>
        <p:nvSpPr>
          <p:cNvPr id="11" name="Freeform 26">
            <a:extLst>
              <a:ext uri="{FF2B5EF4-FFF2-40B4-BE49-F238E27FC236}">
                <a16:creationId xmlns:a16="http://schemas.microsoft.com/office/drawing/2014/main" id="{B3FD203C-218E-137D-6268-00E3769595EB}"/>
              </a:ext>
            </a:extLst>
          </p:cNvPr>
          <p:cNvSpPr>
            <a:spLocks noChangeArrowheads="1"/>
          </p:cNvSpPr>
          <p:nvPr/>
        </p:nvSpPr>
        <p:spPr bwMode="auto">
          <a:xfrm>
            <a:off x="6969112" y="3840428"/>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dirty="0">
              <a:latin typeface="+mj-lt"/>
            </a:endParaRPr>
          </a:p>
        </p:txBody>
      </p:sp>
      <p:sp>
        <p:nvSpPr>
          <p:cNvPr id="12" name="Freeform 27">
            <a:extLst>
              <a:ext uri="{FF2B5EF4-FFF2-40B4-BE49-F238E27FC236}">
                <a16:creationId xmlns:a16="http://schemas.microsoft.com/office/drawing/2014/main" id="{AC18B927-6A73-9A45-10FA-2E8BB59E170C}"/>
              </a:ext>
            </a:extLst>
          </p:cNvPr>
          <p:cNvSpPr>
            <a:spLocks noChangeArrowheads="1"/>
          </p:cNvSpPr>
          <p:nvPr/>
        </p:nvSpPr>
        <p:spPr bwMode="auto">
          <a:xfrm>
            <a:off x="8203284" y="3840428"/>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dirty="0">
              <a:latin typeface="+mj-lt"/>
            </a:endParaRPr>
          </a:p>
        </p:txBody>
      </p:sp>
      <p:sp>
        <p:nvSpPr>
          <p:cNvPr id="14" name="Freeform 28">
            <a:extLst>
              <a:ext uri="{FF2B5EF4-FFF2-40B4-BE49-F238E27FC236}">
                <a16:creationId xmlns:a16="http://schemas.microsoft.com/office/drawing/2014/main" id="{2DAAA76D-9050-6BB2-AC36-F3AFC43E51CF}"/>
              </a:ext>
            </a:extLst>
          </p:cNvPr>
          <p:cNvSpPr>
            <a:spLocks noChangeArrowheads="1"/>
          </p:cNvSpPr>
          <p:nvPr/>
        </p:nvSpPr>
        <p:spPr bwMode="auto">
          <a:xfrm>
            <a:off x="9427154" y="3840428"/>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rgbClr val="595959"/>
          </a:solidFill>
          <a:ln>
            <a:noFill/>
          </a:ln>
          <a:effectLst/>
        </p:spPr>
        <p:txBody>
          <a:bodyPr wrap="none" anchor="ctr"/>
          <a:lstStyle/>
          <a:p>
            <a:endParaRPr lang="en-GB" sz="2450" dirty="0">
              <a:latin typeface="+mj-lt"/>
            </a:endParaRPr>
          </a:p>
        </p:txBody>
      </p:sp>
      <p:sp>
        <p:nvSpPr>
          <p:cNvPr id="15" name="Freeform 29">
            <a:extLst>
              <a:ext uri="{FF2B5EF4-FFF2-40B4-BE49-F238E27FC236}">
                <a16:creationId xmlns:a16="http://schemas.microsoft.com/office/drawing/2014/main" id="{1553634E-925C-F8FA-0A35-CEA98E124C74}"/>
              </a:ext>
            </a:extLst>
          </p:cNvPr>
          <p:cNvSpPr>
            <a:spLocks noChangeArrowheads="1"/>
          </p:cNvSpPr>
          <p:nvPr/>
        </p:nvSpPr>
        <p:spPr bwMode="auto">
          <a:xfrm>
            <a:off x="10661326" y="3840428"/>
            <a:ext cx="105080"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dirty="0">
              <a:latin typeface="+mj-lt"/>
            </a:endParaRPr>
          </a:p>
        </p:txBody>
      </p:sp>
      <p:sp>
        <p:nvSpPr>
          <p:cNvPr id="16" name="Down Arrow 18">
            <a:extLst>
              <a:ext uri="{FF2B5EF4-FFF2-40B4-BE49-F238E27FC236}">
                <a16:creationId xmlns:a16="http://schemas.microsoft.com/office/drawing/2014/main" id="{C729EC67-BFD7-96C8-C605-8CDC92201054}"/>
              </a:ext>
            </a:extLst>
          </p:cNvPr>
          <p:cNvSpPr/>
          <p:nvPr/>
        </p:nvSpPr>
        <p:spPr>
          <a:xfrm>
            <a:off x="6353581" y="4532051"/>
            <a:ext cx="120510" cy="446381"/>
          </a:xfrm>
          <a:prstGeom prst="downArrow">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7" name="Up Arrow 19">
            <a:extLst>
              <a:ext uri="{FF2B5EF4-FFF2-40B4-BE49-F238E27FC236}">
                <a16:creationId xmlns:a16="http://schemas.microsoft.com/office/drawing/2014/main" id="{596CFBD3-5A93-3624-9A31-1A83BF1A7BD4}"/>
              </a:ext>
            </a:extLst>
          </p:cNvPr>
          <p:cNvSpPr/>
          <p:nvPr/>
        </p:nvSpPr>
        <p:spPr>
          <a:xfrm>
            <a:off x="7577451" y="2912586"/>
            <a:ext cx="120510" cy="446381"/>
          </a:xfrm>
          <a:prstGeom prst="upArrow">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8" name="Down Arrow 20">
            <a:extLst>
              <a:ext uri="{FF2B5EF4-FFF2-40B4-BE49-F238E27FC236}">
                <a16:creationId xmlns:a16="http://schemas.microsoft.com/office/drawing/2014/main" id="{4BEA8F7F-9868-DB83-3035-F6F4633D04ED}"/>
              </a:ext>
            </a:extLst>
          </p:cNvPr>
          <p:cNvSpPr/>
          <p:nvPr/>
        </p:nvSpPr>
        <p:spPr>
          <a:xfrm>
            <a:off x="8810594" y="4532051"/>
            <a:ext cx="120510" cy="446381"/>
          </a:xfrm>
          <a:prstGeom prst="downArrow">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9" name="Up Arrow 21">
            <a:extLst>
              <a:ext uri="{FF2B5EF4-FFF2-40B4-BE49-F238E27FC236}">
                <a16:creationId xmlns:a16="http://schemas.microsoft.com/office/drawing/2014/main" id="{D6FB4873-18DE-CA3A-BEC9-726C6793D2AD}"/>
              </a:ext>
            </a:extLst>
          </p:cNvPr>
          <p:cNvSpPr/>
          <p:nvPr/>
        </p:nvSpPr>
        <p:spPr>
          <a:xfrm>
            <a:off x="10029312" y="2912586"/>
            <a:ext cx="120510" cy="446381"/>
          </a:xfrm>
          <a:prstGeom prst="upArrow">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0" name="Down Arrow 22">
            <a:extLst>
              <a:ext uri="{FF2B5EF4-FFF2-40B4-BE49-F238E27FC236}">
                <a16:creationId xmlns:a16="http://schemas.microsoft.com/office/drawing/2014/main" id="{FCEE2638-C4EC-46AA-6A68-962EFAF7B772}"/>
              </a:ext>
            </a:extLst>
          </p:cNvPr>
          <p:cNvSpPr/>
          <p:nvPr/>
        </p:nvSpPr>
        <p:spPr>
          <a:xfrm>
            <a:off x="11276878" y="4532051"/>
            <a:ext cx="120510" cy="446381"/>
          </a:xfrm>
          <a:prstGeom prst="downArrow">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1" name="TextBox 24">
            <a:extLst>
              <a:ext uri="{FF2B5EF4-FFF2-40B4-BE49-F238E27FC236}">
                <a16:creationId xmlns:a16="http://schemas.microsoft.com/office/drawing/2014/main" id="{D71D1F73-CC0A-21EA-8260-BB99A2B9D102}"/>
              </a:ext>
            </a:extLst>
          </p:cNvPr>
          <p:cNvSpPr txBox="1"/>
          <p:nvPr/>
        </p:nvSpPr>
        <p:spPr>
          <a:xfrm>
            <a:off x="5794729" y="4955398"/>
            <a:ext cx="1238224" cy="710707"/>
          </a:xfrm>
          <a:prstGeom prst="rect">
            <a:avLst/>
          </a:prstGeom>
          <a:noFill/>
        </p:spPr>
        <p:txBody>
          <a:bodyPr wrap="none" rtlCol="0" anchor="t" anchorCtr="0">
            <a:spAutoFit/>
          </a:bodyPr>
          <a:lstStyle/>
          <a:p>
            <a:pPr algn="ctr">
              <a:lnSpc>
                <a:spcPts val="1620"/>
              </a:lnSpc>
            </a:pPr>
            <a:r>
              <a:rPr lang="en-GB" sz="1600" b="1" dirty="0">
                <a:solidFill>
                  <a:srgbClr val="245473"/>
                </a:solidFill>
                <a:latin typeface="+mj-lt"/>
                <a:ea typeface="League Spartan" charset="0"/>
                <a:cs typeface="Poppins" pitchFamily="2" charset="77"/>
              </a:rPr>
              <a:t>Identify the </a:t>
            </a:r>
            <a:br>
              <a:rPr lang="en-GB" sz="1600" b="1" dirty="0">
                <a:solidFill>
                  <a:srgbClr val="245473"/>
                </a:solidFill>
                <a:latin typeface="+mj-lt"/>
                <a:ea typeface="League Spartan" charset="0"/>
                <a:cs typeface="Poppins" pitchFamily="2" charset="77"/>
              </a:rPr>
            </a:br>
            <a:r>
              <a:rPr lang="en-GB" sz="1600" b="1" dirty="0">
                <a:solidFill>
                  <a:srgbClr val="245473"/>
                </a:solidFill>
                <a:latin typeface="+mj-lt"/>
                <a:ea typeface="League Spartan" charset="0"/>
                <a:cs typeface="Poppins" pitchFamily="2" charset="77"/>
              </a:rPr>
              <a:t>important</a:t>
            </a:r>
            <a:br>
              <a:rPr lang="en-GB" sz="1600" b="1" dirty="0">
                <a:solidFill>
                  <a:srgbClr val="245473"/>
                </a:solidFill>
                <a:latin typeface="+mj-lt"/>
                <a:ea typeface="League Spartan" charset="0"/>
                <a:cs typeface="Poppins" pitchFamily="2" charset="77"/>
              </a:rPr>
            </a:br>
            <a:r>
              <a:rPr lang="en-GB" sz="1600" b="1" dirty="0">
                <a:solidFill>
                  <a:srgbClr val="245473"/>
                </a:solidFill>
                <a:latin typeface="+mj-lt"/>
                <a:ea typeface="League Spartan" charset="0"/>
                <a:cs typeface="Poppins" pitchFamily="2" charset="77"/>
              </a:rPr>
              <a:t>Stakeholders</a:t>
            </a:r>
          </a:p>
        </p:txBody>
      </p:sp>
      <p:sp>
        <p:nvSpPr>
          <p:cNvPr id="22" name="TextBox 28">
            <a:extLst>
              <a:ext uri="{FF2B5EF4-FFF2-40B4-BE49-F238E27FC236}">
                <a16:creationId xmlns:a16="http://schemas.microsoft.com/office/drawing/2014/main" id="{3CF109EA-B680-C8D8-8EF1-62E568F13196}"/>
              </a:ext>
            </a:extLst>
          </p:cNvPr>
          <p:cNvSpPr txBox="1"/>
          <p:nvPr/>
        </p:nvSpPr>
        <p:spPr>
          <a:xfrm>
            <a:off x="8091554" y="4955398"/>
            <a:ext cx="1567865" cy="710707"/>
          </a:xfrm>
          <a:prstGeom prst="rect">
            <a:avLst/>
          </a:prstGeom>
          <a:noFill/>
        </p:spPr>
        <p:txBody>
          <a:bodyPr wrap="none" rtlCol="0" anchor="t" anchorCtr="0">
            <a:spAutoFit/>
          </a:bodyPr>
          <a:lstStyle/>
          <a:p>
            <a:pPr algn="ctr">
              <a:lnSpc>
                <a:spcPts val="1620"/>
              </a:lnSpc>
            </a:pPr>
            <a:r>
              <a:rPr lang="en-GB" sz="1600" b="1" dirty="0">
                <a:solidFill>
                  <a:srgbClr val="B41F7A"/>
                </a:solidFill>
                <a:latin typeface="+mj-lt"/>
                <a:ea typeface="League Spartan" charset="0"/>
                <a:cs typeface="Poppins" pitchFamily="2" charset="77"/>
              </a:rPr>
              <a:t>Derive Measures</a:t>
            </a:r>
            <a:br>
              <a:rPr lang="en-GB" sz="1600" b="1" dirty="0">
                <a:solidFill>
                  <a:srgbClr val="B41F7A"/>
                </a:solidFill>
                <a:latin typeface="+mj-lt"/>
                <a:ea typeface="League Spartan" charset="0"/>
                <a:cs typeface="Poppins" pitchFamily="2" charset="77"/>
              </a:rPr>
            </a:br>
            <a:r>
              <a:rPr lang="en-GB" sz="1600" b="1" dirty="0">
                <a:solidFill>
                  <a:srgbClr val="B41F7A"/>
                </a:solidFill>
                <a:latin typeface="+mj-lt"/>
                <a:ea typeface="League Spartan" charset="0"/>
                <a:cs typeface="Poppins" pitchFamily="2" charset="77"/>
              </a:rPr>
              <a:t>for each </a:t>
            </a:r>
            <a:br>
              <a:rPr lang="en-GB" sz="1600" b="1" dirty="0">
                <a:solidFill>
                  <a:srgbClr val="B41F7A"/>
                </a:solidFill>
                <a:latin typeface="+mj-lt"/>
                <a:ea typeface="League Spartan" charset="0"/>
                <a:cs typeface="Poppins" pitchFamily="2" charset="77"/>
              </a:rPr>
            </a:br>
            <a:r>
              <a:rPr lang="en-GB" sz="1600" b="1" dirty="0">
                <a:solidFill>
                  <a:srgbClr val="B41F7A"/>
                </a:solidFill>
                <a:latin typeface="+mj-lt"/>
                <a:ea typeface="League Spartan" charset="0"/>
                <a:cs typeface="Poppins" pitchFamily="2" charset="77"/>
              </a:rPr>
              <a:t>Stakeholder</a:t>
            </a:r>
          </a:p>
        </p:txBody>
      </p:sp>
      <p:sp>
        <p:nvSpPr>
          <p:cNvPr id="23" name="TextBox 31">
            <a:extLst>
              <a:ext uri="{FF2B5EF4-FFF2-40B4-BE49-F238E27FC236}">
                <a16:creationId xmlns:a16="http://schemas.microsoft.com/office/drawing/2014/main" id="{CC6433F6-BE86-B6B7-14A1-4DA3B042D50A}"/>
              </a:ext>
            </a:extLst>
          </p:cNvPr>
          <p:cNvSpPr txBox="1"/>
          <p:nvPr/>
        </p:nvSpPr>
        <p:spPr>
          <a:xfrm>
            <a:off x="10906760" y="4955398"/>
            <a:ext cx="860748" cy="300339"/>
          </a:xfrm>
          <a:prstGeom prst="rect">
            <a:avLst/>
          </a:prstGeom>
          <a:noFill/>
        </p:spPr>
        <p:txBody>
          <a:bodyPr wrap="none" rtlCol="0" anchor="t" anchorCtr="0">
            <a:spAutoFit/>
          </a:bodyPr>
          <a:lstStyle/>
          <a:p>
            <a:pPr algn="ctr">
              <a:lnSpc>
                <a:spcPts val="1620"/>
              </a:lnSpc>
            </a:pPr>
            <a:r>
              <a:rPr lang="en-GB" sz="1600" b="1" dirty="0">
                <a:solidFill>
                  <a:srgbClr val="EDA13E"/>
                </a:solidFill>
                <a:latin typeface="+mj-lt"/>
                <a:ea typeface="League Spartan" charset="0"/>
                <a:cs typeface="Poppins" pitchFamily="2" charset="77"/>
              </a:rPr>
              <a:t>Monitor</a:t>
            </a:r>
          </a:p>
        </p:txBody>
      </p:sp>
      <p:sp>
        <p:nvSpPr>
          <p:cNvPr id="24" name="TextBox 35">
            <a:extLst>
              <a:ext uri="{FF2B5EF4-FFF2-40B4-BE49-F238E27FC236}">
                <a16:creationId xmlns:a16="http://schemas.microsoft.com/office/drawing/2014/main" id="{4901356F-EB93-9760-CA63-756DBFB60F2D}"/>
              </a:ext>
            </a:extLst>
          </p:cNvPr>
          <p:cNvSpPr txBox="1"/>
          <p:nvPr/>
        </p:nvSpPr>
        <p:spPr>
          <a:xfrm>
            <a:off x="6961170" y="2162470"/>
            <a:ext cx="1266927" cy="710707"/>
          </a:xfrm>
          <a:prstGeom prst="rect">
            <a:avLst/>
          </a:prstGeom>
          <a:noFill/>
        </p:spPr>
        <p:txBody>
          <a:bodyPr wrap="square" rtlCol="0" anchor="b" anchorCtr="0">
            <a:spAutoFit/>
          </a:bodyPr>
          <a:lstStyle/>
          <a:p>
            <a:pPr algn="ctr">
              <a:lnSpc>
                <a:spcPts val="1620"/>
              </a:lnSpc>
            </a:pPr>
            <a:r>
              <a:rPr lang="en-GB" sz="1600" b="1" dirty="0">
                <a:solidFill>
                  <a:srgbClr val="7F1C58"/>
                </a:solidFill>
                <a:latin typeface="+mj-lt"/>
                <a:ea typeface="League Spartan" charset="0"/>
                <a:cs typeface="Poppins" pitchFamily="2" charset="77"/>
              </a:rPr>
              <a:t>Analyse and </a:t>
            </a:r>
            <a:br>
              <a:rPr lang="en-GB" sz="1600" b="1" dirty="0">
                <a:solidFill>
                  <a:srgbClr val="7F1C58"/>
                </a:solidFill>
                <a:latin typeface="+mj-lt"/>
                <a:ea typeface="League Spartan" charset="0"/>
                <a:cs typeface="Poppins" pitchFamily="2" charset="77"/>
              </a:rPr>
            </a:br>
            <a:r>
              <a:rPr lang="en-GB" sz="1600" b="1" dirty="0">
                <a:solidFill>
                  <a:srgbClr val="7F1C58"/>
                </a:solidFill>
                <a:latin typeface="+mj-lt"/>
                <a:ea typeface="League Spartan" charset="0"/>
                <a:cs typeface="Poppins" pitchFamily="2" charset="77"/>
              </a:rPr>
              <a:t>rate the Stakeholders</a:t>
            </a:r>
          </a:p>
        </p:txBody>
      </p:sp>
      <p:sp>
        <p:nvSpPr>
          <p:cNvPr id="25" name="TextBox 38">
            <a:extLst>
              <a:ext uri="{FF2B5EF4-FFF2-40B4-BE49-F238E27FC236}">
                <a16:creationId xmlns:a16="http://schemas.microsoft.com/office/drawing/2014/main" id="{14CCD2A5-F53B-DD3D-AFFB-E062DEF65CB2}"/>
              </a:ext>
            </a:extLst>
          </p:cNvPr>
          <p:cNvSpPr txBox="1"/>
          <p:nvPr/>
        </p:nvSpPr>
        <p:spPr>
          <a:xfrm>
            <a:off x="9546984" y="2357034"/>
            <a:ext cx="1085169" cy="505523"/>
          </a:xfrm>
          <a:prstGeom prst="rect">
            <a:avLst/>
          </a:prstGeom>
          <a:noFill/>
        </p:spPr>
        <p:txBody>
          <a:bodyPr wrap="none" rtlCol="0" anchor="b" anchorCtr="0">
            <a:spAutoFit/>
          </a:bodyPr>
          <a:lstStyle/>
          <a:p>
            <a:pPr algn="ctr">
              <a:lnSpc>
                <a:spcPts val="1620"/>
              </a:lnSpc>
            </a:pPr>
            <a:r>
              <a:rPr lang="en-GB" sz="1600" b="1" dirty="0">
                <a:solidFill>
                  <a:srgbClr val="F16924"/>
                </a:solidFill>
                <a:latin typeface="+mj-lt"/>
                <a:ea typeface="League Spartan" charset="0"/>
                <a:cs typeface="Poppins" pitchFamily="2" charset="77"/>
              </a:rPr>
              <a:t>Implement</a:t>
            </a:r>
            <a:br>
              <a:rPr lang="en-GB" sz="1600" b="1" dirty="0">
                <a:solidFill>
                  <a:srgbClr val="F16924"/>
                </a:solidFill>
                <a:latin typeface="+mj-lt"/>
                <a:ea typeface="League Spartan" charset="0"/>
                <a:cs typeface="Poppins" pitchFamily="2" charset="77"/>
              </a:rPr>
            </a:br>
            <a:r>
              <a:rPr lang="en-GB" sz="1600" b="1" dirty="0">
                <a:solidFill>
                  <a:srgbClr val="F16924"/>
                </a:solidFill>
                <a:latin typeface="+mj-lt"/>
                <a:ea typeface="League Spartan" charset="0"/>
                <a:cs typeface="Poppins" pitchFamily="2" charset="77"/>
              </a:rPr>
              <a:t>Measures</a:t>
            </a:r>
          </a:p>
        </p:txBody>
      </p:sp>
      <p:sp>
        <p:nvSpPr>
          <p:cNvPr id="26" name="TextBox 39">
            <a:extLst>
              <a:ext uri="{FF2B5EF4-FFF2-40B4-BE49-F238E27FC236}">
                <a16:creationId xmlns:a16="http://schemas.microsoft.com/office/drawing/2014/main" id="{1CF303ED-32AF-8137-E3AB-41DD16003212}"/>
              </a:ext>
            </a:extLst>
          </p:cNvPr>
          <p:cNvSpPr txBox="1"/>
          <p:nvPr/>
        </p:nvSpPr>
        <p:spPr>
          <a:xfrm>
            <a:off x="6211697"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1</a:t>
            </a:r>
          </a:p>
        </p:txBody>
      </p:sp>
      <p:sp>
        <p:nvSpPr>
          <p:cNvPr id="27" name="TextBox 40">
            <a:extLst>
              <a:ext uri="{FF2B5EF4-FFF2-40B4-BE49-F238E27FC236}">
                <a16:creationId xmlns:a16="http://schemas.microsoft.com/office/drawing/2014/main" id="{6F29BBBE-CE24-2771-6FF1-168C1A14E791}"/>
              </a:ext>
            </a:extLst>
          </p:cNvPr>
          <p:cNvSpPr txBox="1"/>
          <p:nvPr/>
        </p:nvSpPr>
        <p:spPr>
          <a:xfrm>
            <a:off x="7435567"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2</a:t>
            </a:r>
          </a:p>
        </p:txBody>
      </p:sp>
      <p:sp>
        <p:nvSpPr>
          <p:cNvPr id="28" name="TextBox 41">
            <a:extLst>
              <a:ext uri="{FF2B5EF4-FFF2-40B4-BE49-F238E27FC236}">
                <a16:creationId xmlns:a16="http://schemas.microsoft.com/office/drawing/2014/main" id="{F376F0FA-68D8-7024-5EDA-A83DCC0A7C11}"/>
              </a:ext>
            </a:extLst>
          </p:cNvPr>
          <p:cNvSpPr txBox="1"/>
          <p:nvPr/>
        </p:nvSpPr>
        <p:spPr>
          <a:xfrm>
            <a:off x="8663558" y="3639590"/>
            <a:ext cx="404278" cy="611834"/>
          </a:xfrm>
          <a:prstGeom prst="rect">
            <a:avLst/>
          </a:prstGeom>
          <a:solidFill>
            <a:srgbClr val="B41F7A"/>
          </a:solidFill>
        </p:spPr>
        <p:txBody>
          <a:bodyPr wrap="none" rtlCol="0" anchor="ctr">
            <a:spAutoFit/>
          </a:bodyPr>
          <a:lstStyle/>
          <a:p>
            <a:pPr algn="ctr"/>
            <a:r>
              <a:rPr lang="en-GB" sz="3376" b="1" dirty="0">
                <a:solidFill>
                  <a:schemeClr val="bg1"/>
                </a:solidFill>
                <a:latin typeface="+mj-lt"/>
                <a:cs typeface="Poppins" pitchFamily="2" charset="77"/>
              </a:rPr>
              <a:t>3</a:t>
            </a:r>
          </a:p>
        </p:txBody>
      </p:sp>
      <p:sp>
        <p:nvSpPr>
          <p:cNvPr id="29" name="TextBox 42">
            <a:extLst>
              <a:ext uri="{FF2B5EF4-FFF2-40B4-BE49-F238E27FC236}">
                <a16:creationId xmlns:a16="http://schemas.microsoft.com/office/drawing/2014/main" id="{E9F04B17-A9CD-2EEE-D4FE-714BA08DDBAD}"/>
              </a:ext>
            </a:extLst>
          </p:cNvPr>
          <p:cNvSpPr txBox="1"/>
          <p:nvPr/>
        </p:nvSpPr>
        <p:spPr>
          <a:xfrm>
            <a:off x="9887429"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4</a:t>
            </a:r>
          </a:p>
        </p:txBody>
      </p:sp>
      <p:sp>
        <p:nvSpPr>
          <p:cNvPr id="30" name="TextBox 43">
            <a:extLst>
              <a:ext uri="{FF2B5EF4-FFF2-40B4-BE49-F238E27FC236}">
                <a16:creationId xmlns:a16="http://schemas.microsoft.com/office/drawing/2014/main" id="{D305598D-273F-A734-01A6-2F9F711B0952}"/>
              </a:ext>
            </a:extLst>
          </p:cNvPr>
          <p:cNvSpPr txBox="1"/>
          <p:nvPr/>
        </p:nvSpPr>
        <p:spPr>
          <a:xfrm>
            <a:off x="11134994"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5</a:t>
            </a:r>
          </a:p>
        </p:txBody>
      </p:sp>
    </p:spTree>
    <p:extLst>
      <p:ext uri="{BB962C8B-B14F-4D97-AF65-F5344CB8AC3E}">
        <p14:creationId xmlns:p14="http://schemas.microsoft.com/office/powerpoint/2010/main" val="562470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04</a:t>
            </a:r>
            <a:r>
              <a:rPr lang="en-US" dirty="0">
                <a:solidFill>
                  <a:schemeClr val="bg1"/>
                </a:solidFill>
              </a:rPr>
              <a:t> 	 Using Existing Assessments to Identify Risks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12807" y="1687072"/>
            <a:ext cx="4088124" cy="4650317"/>
          </a:xfrm>
        </p:spPr>
        <p:txBody>
          <a:bodyPr>
            <a:noAutofit/>
          </a:bodyPr>
          <a:lstStyle/>
          <a:p>
            <a:pPr marL="12700" indent="-12700"/>
            <a:r>
              <a:rPr lang="en-GB" sz="2100" dirty="0">
                <a:latin typeface="Calibri" panose="020F0502020204030204" pitchFamily="34" charset="0"/>
                <a:ea typeface="Lato Light" panose="020F0502020204030203" pitchFamily="34" charset="0"/>
                <a:cs typeface="Calibri" panose="020F0502020204030204" pitchFamily="34" charset="0"/>
              </a:rPr>
              <a:t>Many SMEs already conduct regular audits and assessments for various purposes (e.g. supplier audits).Far too often, however, these are viewed in a silo view and exclusively withing that area of operation. If audits and assessments are brought together from across different strands of the business,  and viewed in their entirety, it is often possible to draw a very clear picture of the state of the company and possible crisis causes. </a:t>
            </a:r>
            <a:r>
              <a:rPr lang="en-GB" sz="2100" b="1" dirty="0">
                <a:latin typeface="Calibri" panose="020F0502020204030204" pitchFamily="34" charset="0"/>
                <a:ea typeface="Lato Light" panose="020F0502020204030203" pitchFamily="34" charset="0"/>
                <a:cs typeface="Calibri" panose="020F0502020204030204" pitchFamily="34" charset="0"/>
              </a:rPr>
              <a:t>Here are 6 areas to look at, but are there more that are specific to your SME?  </a:t>
            </a:r>
            <a:r>
              <a:rPr lang="en-GB" sz="2100" dirty="0">
                <a:latin typeface="Calibri" panose="020F0502020204030204" pitchFamily="34" charset="0"/>
                <a:ea typeface="Lato Light" panose="020F0502020204030203" pitchFamily="34" charset="0"/>
                <a:cs typeface="Calibri" panose="020F0502020204030204" pitchFamily="34" charset="0"/>
              </a:rPr>
              <a:t>Include them in your Assessment.</a:t>
            </a:r>
          </a:p>
        </p:txBody>
      </p:sp>
      <p:grpSp>
        <p:nvGrpSpPr>
          <p:cNvPr id="39" name="Group 38">
            <a:extLst>
              <a:ext uri="{FF2B5EF4-FFF2-40B4-BE49-F238E27FC236}">
                <a16:creationId xmlns:a16="http://schemas.microsoft.com/office/drawing/2014/main" id="{73EB25BA-7A28-2A97-393A-09295F1EBAF4}"/>
              </a:ext>
            </a:extLst>
          </p:cNvPr>
          <p:cNvGrpSpPr/>
          <p:nvPr/>
        </p:nvGrpSpPr>
        <p:grpSpPr>
          <a:xfrm>
            <a:off x="517239" y="1772549"/>
            <a:ext cx="912642" cy="1019345"/>
            <a:chOff x="8865150" y="2423597"/>
            <a:chExt cx="667915" cy="746005"/>
          </a:xfrm>
          <a:solidFill>
            <a:srgbClr val="595959"/>
          </a:solidFill>
        </p:grpSpPr>
        <p:sp>
          <p:nvSpPr>
            <p:cNvPr id="40" name="Freeform 39">
              <a:extLst>
                <a:ext uri="{FF2B5EF4-FFF2-40B4-BE49-F238E27FC236}">
                  <a16:creationId xmlns:a16="http://schemas.microsoft.com/office/drawing/2014/main" id="{64EE4150-8981-CC43-7A90-C39E9F9C9758}"/>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1" name="Graphic 2">
              <a:extLst>
                <a:ext uri="{FF2B5EF4-FFF2-40B4-BE49-F238E27FC236}">
                  <a16:creationId xmlns:a16="http://schemas.microsoft.com/office/drawing/2014/main" id="{19AD7A99-323E-D9D0-B362-59639FAD63F5}"/>
                </a:ext>
              </a:extLst>
            </p:cNvPr>
            <p:cNvGrpSpPr/>
            <p:nvPr/>
          </p:nvGrpSpPr>
          <p:grpSpPr>
            <a:xfrm>
              <a:off x="8865150" y="2423597"/>
              <a:ext cx="667915" cy="746005"/>
              <a:chOff x="8865150" y="2423597"/>
              <a:chExt cx="667915" cy="746005"/>
            </a:xfrm>
            <a:grpFill/>
          </p:grpSpPr>
          <p:sp>
            <p:nvSpPr>
              <p:cNvPr id="42" name="Freeform 41">
                <a:extLst>
                  <a:ext uri="{FF2B5EF4-FFF2-40B4-BE49-F238E27FC236}">
                    <a16:creationId xmlns:a16="http://schemas.microsoft.com/office/drawing/2014/main" id="{49620377-9369-50C2-98EF-58972520C0A3}"/>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0AA35E50-0899-1316-D8EA-562F8621AFBC}"/>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50687E9-3AFE-8416-5BB7-3AE7C34D761F}"/>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F3DD0A76-1C21-0D06-C37D-51EEDD81BAB9}"/>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9E1C473E-D930-0DCE-C9D7-B4AF60BF446B}"/>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47" name="Freeform 21">
            <a:extLst>
              <a:ext uri="{FF2B5EF4-FFF2-40B4-BE49-F238E27FC236}">
                <a16:creationId xmlns:a16="http://schemas.microsoft.com/office/drawing/2014/main" id="{40D67AFE-9FAE-D524-5A30-70CC3C3D7BC2}"/>
              </a:ext>
            </a:extLst>
          </p:cNvPr>
          <p:cNvSpPr/>
          <p:nvPr/>
        </p:nvSpPr>
        <p:spPr>
          <a:xfrm>
            <a:off x="7257023" y="2577406"/>
            <a:ext cx="1191629" cy="1198362"/>
          </a:xfrm>
          <a:custGeom>
            <a:avLst/>
            <a:gdLst>
              <a:gd name="connsiteX0" fmla="*/ 874322 w 3456476"/>
              <a:gd name="connsiteY0" fmla="*/ 0 h 3476003"/>
              <a:gd name="connsiteX1" fmla="*/ 3456475 w 3456476"/>
              <a:gd name="connsiteY1" fmla="*/ 481535 h 3476003"/>
              <a:gd name="connsiteX2" fmla="*/ 3456476 w 3456476"/>
              <a:gd name="connsiteY2" fmla="*/ 2480209 h 3476003"/>
              <a:gd name="connsiteX3" fmla="*/ 3338706 w 3456476"/>
              <a:gd name="connsiteY3" fmla="*/ 2486156 h 3476003"/>
              <a:gd name="connsiteX4" fmla="*/ 1753677 w 3456476"/>
              <a:gd name="connsiteY4" fmla="*/ 3436181 h 3476003"/>
              <a:gd name="connsiteX5" fmla="*/ 1729485 w 3456476"/>
              <a:gd name="connsiteY5" fmla="*/ 3476003 h 3476003"/>
              <a:gd name="connsiteX6" fmla="*/ 0 w 3456476"/>
              <a:gd name="connsiteY6" fmla="*/ 2477484 h 3476003"/>
              <a:gd name="connsiteX7" fmla="*/ 874322 w 3456476"/>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6" h="3476003">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8" name="Freeform 20">
            <a:extLst>
              <a:ext uri="{FF2B5EF4-FFF2-40B4-BE49-F238E27FC236}">
                <a16:creationId xmlns:a16="http://schemas.microsoft.com/office/drawing/2014/main" id="{2DA46910-EFB2-AFB6-FA41-5D090B8798BB}"/>
              </a:ext>
            </a:extLst>
          </p:cNvPr>
          <p:cNvSpPr/>
          <p:nvPr/>
        </p:nvSpPr>
        <p:spPr>
          <a:xfrm>
            <a:off x="8521156" y="2577406"/>
            <a:ext cx="1192218" cy="1198362"/>
          </a:xfrm>
          <a:custGeom>
            <a:avLst/>
            <a:gdLst>
              <a:gd name="connsiteX0" fmla="*/ 2584207 w 3458182"/>
              <a:gd name="connsiteY0" fmla="*/ 0 h 3476003"/>
              <a:gd name="connsiteX1" fmla="*/ 3458182 w 3458182"/>
              <a:gd name="connsiteY1" fmla="*/ 2476499 h 3476003"/>
              <a:gd name="connsiteX2" fmla="*/ 1726990 w 3458182"/>
              <a:gd name="connsiteY2" fmla="*/ 3476003 h 3476003"/>
              <a:gd name="connsiteX3" fmla="*/ 1702798 w 3458182"/>
              <a:gd name="connsiteY3" fmla="*/ 3436181 h 3476003"/>
              <a:gd name="connsiteX4" fmla="*/ 117769 w 3458182"/>
              <a:gd name="connsiteY4" fmla="*/ 2486156 h 3476003"/>
              <a:gd name="connsiteX5" fmla="*/ 1 w 3458182"/>
              <a:gd name="connsiteY5" fmla="*/ 2480209 h 3476003"/>
              <a:gd name="connsiteX6" fmla="*/ 0 w 3458182"/>
              <a:gd name="connsiteY6" fmla="*/ 481918 h 3476003"/>
              <a:gd name="connsiteX7" fmla="*/ 2584207 w 3458182"/>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2" h="3476003">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9" name="Freeform 16">
            <a:extLst>
              <a:ext uri="{FF2B5EF4-FFF2-40B4-BE49-F238E27FC236}">
                <a16:creationId xmlns:a16="http://schemas.microsoft.com/office/drawing/2014/main" id="{5ED5AD80-898A-222B-4E09-CA87666B60AA}"/>
              </a:ext>
            </a:extLst>
          </p:cNvPr>
          <p:cNvSpPr/>
          <p:nvPr/>
        </p:nvSpPr>
        <p:spPr>
          <a:xfrm>
            <a:off x="9152844" y="3494035"/>
            <a:ext cx="1186036" cy="1376540"/>
          </a:xfrm>
          <a:custGeom>
            <a:avLst/>
            <a:gdLst>
              <a:gd name="connsiteX0" fmla="*/ 1730758 w 3440250"/>
              <a:gd name="connsiteY0" fmla="*/ 0 h 3992832"/>
              <a:gd name="connsiteX1" fmla="*/ 3440250 w 3440250"/>
              <a:gd name="connsiteY1" fmla="*/ 1996416 h 3992832"/>
              <a:gd name="connsiteX2" fmla="*/ 1730758 w 3440250"/>
              <a:gd name="connsiteY2" fmla="*/ 3992832 h 3992832"/>
              <a:gd name="connsiteX3" fmla="*/ 0 w 3440250"/>
              <a:gd name="connsiteY3" fmla="*/ 2993578 h 3992832"/>
              <a:gd name="connsiteX4" fmla="*/ 71529 w 3440250"/>
              <a:gd name="connsiteY4" fmla="*/ 2845094 h 3992832"/>
              <a:gd name="connsiteX5" fmla="*/ 242869 w 3440250"/>
              <a:gd name="connsiteY5" fmla="*/ 1996416 h 3992832"/>
              <a:gd name="connsiteX6" fmla="*/ 71529 w 3440250"/>
              <a:gd name="connsiteY6" fmla="*/ 1147738 h 3992832"/>
              <a:gd name="connsiteX7" fmla="*/ 0 w 3440250"/>
              <a:gd name="connsiteY7" fmla="*/ 999253 h 3992832"/>
              <a:gd name="connsiteX8" fmla="*/ 1730758 w 3440250"/>
              <a:gd name="connsiteY8" fmla="*/ 0 h 39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50" h="3992832">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0" name="Freeform 15">
            <a:extLst>
              <a:ext uri="{FF2B5EF4-FFF2-40B4-BE49-F238E27FC236}">
                <a16:creationId xmlns:a16="http://schemas.microsoft.com/office/drawing/2014/main" id="{9163F380-E7FB-2DE8-E879-B4E659788E6D}"/>
              </a:ext>
            </a:extLst>
          </p:cNvPr>
          <p:cNvSpPr/>
          <p:nvPr/>
        </p:nvSpPr>
        <p:spPr>
          <a:xfrm>
            <a:off x="6631636" y="3494309"/>
            <a:ext cx="1185327" cy="1375993"/>
          </a:xfrm>
          <a:custGeom>
            <a:avLst/>
            <a:gdLst>
              <a:gd name="connsiteX0" fmla="*/ 1708813 w 3438196"/>
              <a:gd name="connsiteY0" fmla="*/ 0 h 3991245"/>
              <a:gd name="connsiteX1" fmla="*/ 3438196 w 3438196"/>
              <a:gd name="connsiteY1" fmla="*/ 998460 h 3991245"/>
              <a:gd name="connsiteX2" fmla="*/ 3366667 w 3438196"/>
              <a:gd name="connsiteY2" fmla="*/ 1146945 h 3991245"/>
              <a:gd name="connsiteX3" fmla="*/ 3195327 w 3438196"/>
              <a:gd name="connsiteY3" fmla="*/ 1995623 h 3991245"/>
              <a:gd name="connsiteX4" fmla="*/ 3366667 w 3438196"/>
              <a:gd name="connsiteY4" fmla="*/ 2844301 h 3991245"/>
              <a:gd name="connsiteX5" fmla="*/ 3438196 w 3438196"/>
              <a:gd name="connsiteY5" fmla="*/ 2992785 h 3991245"/>
              <a:gd name="connsiteX6" fmla="*/ 1708812 w 3438196"/>
              <a:gd name="connsiteY6" fmla="*/ 3991245 h 3991245"/>
              <a:gd name="connsiteX7" fmla="*/ 0 w 3438196"/>
              <a:gd name="connsiteY7" fmla="*/ 1995623 h 3991245"/>
              <a:gd name="connsiteX8" fmla="*/ 1708813 w 3438196"/>
              <a:gd name="connsiteY8" fmla="*/ 0 h 39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196" h="3991245">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Freeform 14">
            <a:extLst>
              <a:ext uri="{FF2B5EF4-FFF2-40B4-BE49-F238E27FC236}">
                <a16:creationId xmlns:a16="http://schemas.microsoft.com/office/drawing/2014/main" id="{D7040C49-F429-5BCE-5547-B4ABD69A9FBC}"/>
              </a:ext>
            </a:extLst>
          </p:cNvPr>
          <p:cNvSpPr/>
          <p:nvPr/>
        </p:nvSpPr>
        <p:spPr>
          <a:xfrm>
            <a:off x="7257021" y="4588842"/>
            <a:ext cx="1191630" cy="1198362"/>
          </a:xfrm>
          <a:custGeom>
            <a:avLst/>
            <a:gdLst>
              <a:gd name="connsiteX0" fmla="*/ 1729485 w 3456477"/>
              <a:gd name="connsiteY0" fmla="*/ 0 h 3476003"/>
              <a:gd name="connsiteX1" fmla="*/ 1753678 w 3456477"/>
              <a:gd name="connsiteY1" fmla="*/ 39822 h 3476003"/>
              <a:gd name="connsiteX2" fmla="*/ 3338707 w 3456477"/>
              <a:gd name="connsiteY2" fmla="*/ 989847 h 3476003"/>
              <a:gd name="connsiteX3" fmla="*/ 3456477 w 3456477"/>
              <a:gd name="connsiteY3" fmla="*/ 995794 h 3476003"/>
              <a:gd name="connsiteX4" fmla="*/ 3456476 w 3456477"/>
              <a:gd name="connsiteY4" fmla="*/ 2994468 h 3476003"/>
              <a:gd name="connsiteX5" fmla="*/ 874323 w 3456477"/>
              <a:gd name="connsiteY5" fmla="*/ 3476003 h 3476003"/>
              <a:gd name="connsiteX6" fmla="*/ 0 w 3456477"/>
              <a:gd name="connsiteY6" fmla="*/ 998518 h 3476003"/>
              <a:gd name="connsiteX7" fmla="*/ 1729485 w 3456477"/>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7" h="3476003">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rgbClr val="DC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Freeform 13">
            <a:extLst>
              <a:ext uri="{FF2B5EF4-FFF2-40B4-BE49-F238E27FC236}">
                <a16:creationId xmlns:a16="http://schemas.microsoft.com/office/drawing/2014/main" id="{ACA9872C-7203-E11E-C11B-66324B22638B}"/>
              </a:ext>
            </a:extLst>
          </p:cNvPr>
          <p:cNvSpPr/>
          <p:nvPr/>
        </p:nvSpPr>
        <p:spPr>
          <a:xfrm>
            <a:off x="8521157" y="4588842"/>
            <a:ext cx="1192218" cy="1198362"/>
          </a:xfrm>
          <a:custGeom>
            <a:avLst/>
            <a:gdLst>
              <a:gd name="connsiteX0" fmla="*/ 1726990 w 3458181"/>
              <a:gd name="connsiteY0" fmla="*/ 0 h 3476003"/>
              <a:gd name="connsiteX1" fmla="*/ 3458181 w 3458181"/>
              <a:gd name="connsiteY1" fmla="*/ 999504 h 3476003"/>
              <a:gd name="connsiteX2" fmla="*/ 2584206 w 3458181"/>
              <a:gd name="connsiteY2" fmla="*/ 3476003 h 3476003"/>
              <a:gd name="connsiteX3" fmla="*/ 0 w 3458181"/>
              <a:gd name="connsiteY3" fmla="*/ 2994085 h 3476003"/>
              <a:gd name="connsiteX4" fmla="*/ 0 w 3458181"/>
              <a:gd name="connsiteY4" fmla="*/ 995794 h 3476003"/>
              <a:gd name="connsiteX5" fmla="*/ 117768 w 3458181"/>
              <a:gd name="connsiteY5" fmla="*/ 989847 h 3476003"/>
              <a:gd name="connsiteX6" fmla="*/ 1702797 w 3458181"/>
              <a:gd name="connsiteY6" fmla="*/ 39822 h 3476003"/>
              <a:gd name="connsiteX7" fmla="*/ 1726990 w 3458181"/>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1" h="3476003">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3" name="TextBox 41">
            <a:extLst>
              <a:ext uri="{FF2B5EF4-FFF2-40B4-BE49-F238E27FC236}">
                <a16:creationId xmlns:a16="http://schemas.microsoft.com/office/drawing/2014/main" id="{E0E6E404-C6C2-4D95-A9A0-4C746A07C466}"/>
              </a:ext>
            </a:extLst>
          </p:cNvPr>
          <p:cNvSpPr txBox="1"/>
          <p:nvPr/>
        </p:nvSpPr>
        <p:spPr>
          <a:xfrm>
            <a:off x="6057616" y="2579125"/>
            <a:ext cx="1074065" cy="584775"/>
          </a:xfrm>
          <a:prstGeom prst="rect">
            <a:avLst/>
          </a:prstGeom>
          <a:noFill/>
        </p:spPr>
        <p:txBody>
          <a:bodyPr wrap="square" rtlCol="0" anchor="b" anchorCtr="0">
            <a:spAutoFit/>
          </a:bodyPr>
          <a:lstStyle/>
          <a:p>
            <a:pPr algn="r"/>
            <a:r>
              <a:rPr lang="en-GB" sz="1600" b="1" dirty="0">
                <a:solidFill>
                  <a:srgbClr val="EDA13E"/>
                </a:solidFill>
                <a:ea typeface="League Spartan" charset="0"/>
                <a:cs typeface="Poppins" pitchFamily="2" charset="77"/>
              </a:rPr>
              <a:t>Supplier Audits</a:t>
            </a:r>
          </a:p>
        </p:txBody>
      </p:sp>
      <p:sp>
        <p:nvSpPr>
          <p:cNvPr id="54" name="TextBox 43">
            <a:extLst>
              <a:ext uri="{FF2B5EF4-FFF2-40B4-BE49-F238E27FC236}">
                <a16:creationId xmlns:a16="http://schemas.microsoft.com/office/drawing/2014/main" id="{3C87299B-A665-F4D8-9137-8F947B1561F0}"/>
              </a:ext>
            </a:extLst>
          </p:cNvPr>
          <p:cNvSpPr txBox="1"/>
          <p:nvPr/>
        </p:nvSpPr>
        <p:spPr>
          <a:xfrm>
            <a:off x="9941010" y="2522816"/>
            <a:ext cx="1461271" cy="830997"/>
          </a:xfrm>
          <a:prstGeom prst="rect">
            <a:avLst/>
          </a:prstGeom>
          <a:noFill/>
        </p:spPr>
        <p:txBody>
          <a:bodyPr wrap="square" rtlCol="0" anchor="b" anchorCtr="0">
            <a:spAutoFit/>
          </a:bodyPr>
          <a:lstStyle/>
          <a:p>
            <a:r>
              <a:rPr lang="en-GB" sz="1600" b="1" dirty="0">
                <a:solidFill>
                  <a:srgbClr val="245473"/>
                </a:solidFill>
                <a:ea typeface="League Spartan" charset="0"/>
                <a:cs typeface="Poppins" pitchFamily="2" charset="77"/>
              </a:rPr>
              <a:t>Safety Accident Records</a:t>
            </a:r>
          </a:p>
        </p:txBody>
      </p:sp>
      <p:sp>
        <p:nvSpPr>
          <p:cNvPr id="55" name="TextBox 45">
            <a:extLst>
              <a:ext uri="{FF2B5EF4-FFF2-40B4-BE49-F238E27FC236}">
                <a16:creationId xmlns:a16="http://schemas.microsoft.com/office/drawing/2014/main" id="{3E207B45-F2F0-C13D-0693-7C455D99E56E}"/>
              </a:ext>
            </a:extLst>
          </p:cNvPr>
          <p:cNvSpPr txBox="1"/>
          <p:nvPr/>
        </p:nvSpPr>
        <p:spPr>
          <a:xfrm>
            <a:off x="6491070" y="5202429"/>
            <a:ext cx="729698" cy="584775"/>
          </a:xfrm>
          <a:prstGeom prst="rect">
            <a:avLst/>
          </a:prstGeom>
          <a:noFill/>
        </p:spPr>
        <p:txBody>
          <a:bodyPr wrap="square" rtlCol="0" anchor="b" anchorCtr="0">
            <a:spAutoFit/>
          </a:bodyPr>
          <a:lstStyle/>
          <a:p>
            <a:pPr algn="r"/>
            <a:r>
              <a:rPr lang="en-GB" sz="1600" b="1" dirty="0">
                <a:solidFill>
                  <a:srgbClr val="D66A35"/>
                </a:solidFill>
                <a:ea typeface="League Spartan" charset="0"/>
                <a:cs typeface="Poppins" pitchFamily="2" charset="77"/>
              </a:rPr>
              <a:t>Risk Audits</a:t>
            </a:r>
          </a:p>
        </p:txBody>
      </p:sp>
      <p:sp>
        <p:nvSpPr>
          <p:cNvPr id="56" name="TextBox 47">
            <a:extLst>
              <a:ext uri="{FF2B5EF4-FFF2-40B4-BE49-F238E27FC236}">
                <a16:creationId xmlns:a16="http://schemas.microsoft.com/office/drawing/2014/main" id="{7BA49254-5EFF-2EF7-3973-BBE42B0064A3}"/>
              </a:ext>
            </a:extLst>
          </p:cNvPr>
          <p:cNvSpPr txBox="1"/>
          <p:nvPr/>
        </p:nvSpPr>
        <p:spPr>
          <a:xfrm>
            <a:off x="9713374" y="5236460"/>
            <a:ext cx="1040670" cy="338554"/>
          </a:xfrm>
          <a:prstGeom prst="rect">
            <a:avLst/>
          </a:prstGeom>
          <a:noFill/>
        </p:spPr>
        <p:txBody>
          <a:bodyPr wrap="none" rtlCol="0" anchor="b" anchorCtr="0">
            <a:spAutoFit/>
          </a:bodyPr>
          <a:lstStyle/>
          <a:p>
            <a:r>
              <a:rPr lang="en-GB" sz="1600" b="1" dirty="0">
                <a:solidFill>
                  <a:srgbClr val="B41F7A"/>
                </a:solidFill>
                <a:ea typeface="League Spartan" charset="0"/>
                <a:cs typeface="Poppins" pitchFamily="2" charset="77"/>
              </a:rPr>
              <a:t>HR-Audits</a:t>
            </a:r>
          </a:p>
        </p:txBody>
      </p:sp>
      <p:sp>
        <p:nvSpPr>
          <p:cNvPr id="57" name="TextBox 49">
            <a:extLst>
              <a:ext uri="{FF2B5EF4-FFF2-40B4-BE49-F238E27FC236}">
                <a16:creationId xmlns:a16="http://schemas.microsoft.com/office/drawing/2014/main" id="{B70237B9-9105-05AA-0A09-338B652DB1BE}"/>
              </a:ext>
            </a:extLst>
          </p:cNvPr>
          <p:cNvSpPr txBox="1"/>
          <p:nvPr/>
        </p:nvSpPr>
        <p:spPr>
          <a:xfrm>
            <a:off x="5460113" y="4013027"/>
            <a:ext cx="1124026" cy="584775"/>
          </a:xfrm>
          <a:prstGeom prst="rect">
            <a:avLst/>
          </a:prstGeom>
          <a:noFill/>
        </p:spPr>
        <p:txBody>
          <a:bodyPr wrap="square" rtlCol="0" anchor="b" anchorCtr="0">
            <a:spAutoFit/>
          </a:bodyPr>
          <a:lstStyle/>
          <a:p>
            <a:pPr algn="r"/>
            <a:r>
              <a:rPr lang="en-GB" sz="1600" b="1" dirty="0">
                <a:solidFill>
                  <a:srgbClr val="F16924"/>
                </a:solidFill>
                <a:ea typeface="League Spartan" charset="0"/>
                <a:cs typeface="Poppins" pitchFamily="2" charset="77"/>
              </a:rPr>
              <a:t>Financial Audits</a:t>
            </a:r>
          </a:p>
        </p:txBody>
      </p:sp>
      <p:sp>
        <p:nvSpPr>
          <p:cNvPr id="58" name="TextBox 51">
            <a:extLst>
              <a:ext uri="{FF2B5EF4-FFF2-40B4-BE49-F238E27FC236}">
                <a16:creationId xmlns:a16="http://schemas.microsoft.com/office/drawing/2014/main" id="{4E359F74-AA79-2E16-4F5D-7CCD4E74AF96}"/>
              </a:ext>
            </a:extLst>
          </p:cNvPr>
          <p:cNvSpPr txBox="1"/>
          <p:nvPr/>
        </p:nvSpPr>
        <p:spPr>
          <a:xfrm>
            <a:off x="10374172" y="4013026"/>
            <a:ext cx="1300589" cy="584775"/>
          </a:xfrm>
          <a:prstGeom prst="rect">
            <a:avLst/>
          </a:prstGeom>
          <a:noFill/>
        </p:spPr>
        <p:txBody>
          <a:bodyPr wrap="square" rtlCol="0" anchor="b" anchorCtr="0">
            <a:spAutoFit/>
          </a:bodyPr>
          <a:lstStyle/>
          <a:p>
            <a:r>
              <a:rPr lang="en-GB" sz="1600" b="1" dirty="0">
                <a:solidFill>
                  <a:srgbClr val="7F1C58"/>
                </a:solidFill>
                <a:ea typeface="League Spartan" charset="0"/>
                <a:cs typeface="Poppins" pitchFamily="2" charset="77"/>
              </a:rPr>
              <a:t>Liability Exposure</a:t>
            </a:r>
          </a:p>
        </p:txBody>
      </p:sp>
      <p:sp>
        <p:nvSpPr>
          <p:cNvPr id="59" name="Oval 62">
            <a:extLst>
              <a:ext uri="{FF2B5EF4-FFF2-40B4-BE49-F238E27FC236}">
                <a16:creationId xmlns:a16="http://schemas.microsoft.com/office/drawing/2014/main" id="{5CE1CD72-98BC-DCD2-7F3B-7478086FD59F}"/>
              </a:ext>
            </a:extLst>
          </p:cNvPr>
          <p:cNvSpPr/>
          <p:nvPr/>
        </p:nvSpPr>
        <p:spPr>
          <a:xfrm>
            <a:off x="7727055" y="3424103"/>
            <a:ext cx="1516404" cy="15164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0" name="TextBox 43">
            <a:extLst>
              <a:ext uri="{FF2B5EF4-FFF2-40B4-BE49-F238E27FC236}">
                <a16:creationId xmlns:a16="http://schemas.microsoft.com/office/drawing/2014/main" id="{9809DCCE-5526-52A5-A045-B5172F136686}"/>
              </a:ext>
            </a:extLst>
          </p:cNvPr>
          <p:cNvSpPr txBox="1"/>
          <p:nvPr/>
        </p:nvSpPr>
        <p:spPr>
          <a:xfrm>
            <a:off x="8682978" y="2743429"/>
            <a:ext cx="1461271"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01</a:t>
            </a:r>
          </a:p>
        </p:txBody>
      </p:sp>
      <p:sp>
        <p:nvSpPr>
          <p:cNvPr id="61" name="TextBox 43">
            <a:extLst>
              <a:ext uri="{FF2B5EF4-FFF2-40B4-BE49-F238E27FC236}">
                <a16:creationId xmlns:a16="http://schemas.microsoft.com/office/drawing/2014/main" id="{219C6B6D-FADD-6C34-CFB2-849478A32D69}"/>
              </a:ext>
            </a:extLst>
          </p:cNvPr>
          <p:cNvSpPr txBox="1"/>
          <p:nvPr/>
        </p:nvSpPr>
        <p:spPr>
          <a:xfrm>
            <a:off x="9347476" y="3766808"/>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02</a:t>
            </a:r>
          </a:p>
        </p:txBody>
      </p:sp>
      <p:sp>
        <p:nvSpPr>
          <p:cNvPr id="62" name="TextBox 43">
            <a:extLst>
              <a:ext uri="{FF2B5EF4-FFF2-40B4-BE49-F238E27FC236}">
                <a16:creationId xmlns:a16="http://schemas.microsoft.com/office/drawing/2014/main" id="{2B949166-77D9-C4DA-138E-7357CF7D3661}"/>
              </a:ext>
            </a:extLst>
          </p:cNvPr>
          <p:cNvSpPr txBox="1"/>
          <p:nvPr/>
        </p:nvSpPr>
        <p:spPr>
          <a:xfrm>
            <a:off x="8747744" y="4828559"/>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03</a:t>
            </a:r>
          </a:p>
        </p:txBody>
      </p:sp>
      <p:sp>
        <p:nvSpPr>
          <p:cNvPr id="63" name="TextBox 43">
            <a:extLst>
              <a:ext uri="{FF2B5EF4-FFF2-40B4-BE49-F238E27FC236}">
                <a16:creationId xmlns:a16="http://schemas.microsoft.com/office/drawing/2014/main" id="{C972FDBC-2B7D-623E-EB9A-7A8CDA85BA40}"/>
              </a:ext>
            </a:extLst>
          </p:cNvPr>
          <p:cNvSpPr txBox="1"/>
          <p:nvPr/>
        </p:nvSpPr>
        <p:spPr>
          <a:xfrm>
            <a:off x="7506188" y="4834110"/>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04</a:t>
            </a:r>
          </a:p>
        </p:txBody>
      </p:sp>
      <p:sp>
        <p:nvSpPr>
          <p:cNvPr id="64" name="TextBox 43">
            <a:extLst>
              <a:ext uri="{FF2B5EF4-FFF2-40B4-BE49-F238E27FC236}">
                <a16:creationId xmlns:a16="http://schemas.microsoft.com/office/drawing/2014/main" id="{91D89B25-77D7-335F-7865-E5AF71F145A6}"/>
              </a:ext>
            </a:extLst>
          </p:cNvPr>
          <p:cNvSpPr txBox="1"/>
          <p:nvPr/>
        </p:nvSpPr>
        <p:spPr>
          <a:xfrm>
            <a:off x="6890676" y="3749258"/>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05</a:t>
            </a:r>
          </a:p>
        </p:txBody>
      </p:sp>
      <p:sp>
        <p:nvSpPr>
          <p:cNvPr id="65" name="TextBox 43">
            <a:extLst>
              <a:ext uri="{FF2B5EF4-FFF2-40B4-BE49-F238E27FC236}">
                <a16:creationId xmlns:a16="http://schemas.microsoft.com/office/drawing/2014/main" id="{139AB9F0-9446-7F09-36B2-91AF69C38C32}"/>
              </a:ext>
            </a:extLst>
          </p:cNvPr>
          <p:cNvSpPr txBox="1"/>
          <p:nvPr/>
        </p:nvSpPr>
        <p:spPr>
          <a:xfrm>
            <a:off x="7558616" y="2762431"/>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06</a:t>
            </a:r>
          </a:p>
        </p:txBody>
      </p:sp>
    </p:spTree>
    <p:extLst>
      <p:ext uri="{BB962C8B-B14F-4D97-AF65-F5344CB8AC3E}">
        <p14:creationId xmlns:p14="http://schemas.microsoft.com/office/powerpoint/2010/main" val="2290650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81503" y="1379071"/>
            <a:ext cx="4965312" cy="3423588"/>
          </a:xfrm>
        </p:spPr>
        <p:txBody>
          <a:bodyPr>
            <a:normAutofit/>
          </a:bodyPr>
          <a:lstStyle/>
          <a:p>
            <a:r>
              <a:rPr lang="en-US" sz="4000" dirty="0"/>
              <a:t>OVERVIEW OF THE 3 PHASES OF SME/ BUSINESS CRISIS</a:t>
            </a:r>
          </a:p>
        </p:txBody>
      </p:sp>
      <p:sp>
        <p:nvSpPr>
          <p:cNvPr id="3" name="Text Placeholder 2">
            <a:extLst>
              <a:ext uri="{FF2B5EF4-FFF2-40B4-BE49-F238E27FC236}">
                <a16:creationId xmlns:a16="http://schemas.microsoft.com/office/drawing/2014/main" id="{4D716622-58AE-EEA0-6E43-54FC2F8C5D44}"/>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876696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15912" cy="3997334"/>
          </a:xfrm>
        </p:spPr>
        <p:txBody>
          <a:bodyPr>
            <a:normAutofit fontScale="92500" lnSpcReduction="20000"/>
          </a:bodyPr>
          <a:lstStyle/>
          <a:p>
            <a:r>
              <a:rPr lang="en-GB" dirty="0">
                <a:solidFill>
                  <a:schemeClr val="bg1"/>
                </a:solidFill>
              </a:rPr>
              <a:t>So, the crisis is in sight. Let’s review the </a:t>
            </a:r>
            <a:r>
              <a:rPr lang="en-GB" b="1" dirty="0">
                <a:solidFill>
                  <a:schemeClr val="bg1"/>
                </a:solidFill>
              </a:rPr>
              <a:t>3 Phases of SME/Business Crisis </a:t>
            </a:r>
            <a:r>
              <a:rPr lang="en-GB" dirty="0">
                <a:solidFill>
                  <a:schemeClr val="bg1"/>
                </a:solidFill>
              </a:rPr>
              <a:t>before we get into a deeper consideration of crisis in the Modules that follow. </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6007408" y="1421767"/>
            <a:ext cx="5972442" cy="7940635"/>
          </a:xfrm>
          <a:prstGeom prst="rect">
            <a:avLst/>
          </a:prstGeom>
          <a:noFill/>
        </p:spPr>
        <p:txBody>
          <a:bodyPr wrap="square" rtlCol="0">
            <a:spAutoFit/>
          </a:bodyPr>
          <a:lstStyle/>
          <a:p>
            <a:pPr>
              <a:defRPr/>
            </a:pPr>
            <a:r>
              <a:rPr lang="en-US" sz="3400" dirty="0">
                <a:solidFill>
                  <a:srgbClr val="F16924"/>
                </a:solidFill>
              </a:rPr>
              <a:t>01 </a:t>
            </a:r>
            <a:r>
              <a:rPr lang="en-GB" sz="3400" b="1" dirty="0">
                <a:solidFill>
                  <a:srgbClr val="B41F7A"/>
                </a:solidFill>
                <a:ea typeface="Roboto" charset="0"/>
                <a:cs typeface="Roboto" charset="0"/>
              </a:rPr>
              <a:t>Pre-crisis phase</a:t>
            </a:r>
          </a:p>
          <a:p>
            <a:pPr>
              <a:defRPr/>
            </a:pPr>
            <a:endParaRPr lang="en-US" sz="3400" dirty="0">
              <a:solidFill>
                <a:srgbClr val="F16924"/>
              </a:solidFill>
            </a:endParaRPr>
          </a:p>
          <a:p>
            <a:pPr>
              <a:defRPr/>
            </a:pPr>
            <a:endParaRPr lang="en-US" sz="3400" dirty="0">
              <a:solidFill>
                <a:srgbClr val="F16924"/>
              </a:solidFill>
            </a:endParaRPr>
          </a:p>
          <a:p>
            <a:pPr>
              <a:defRPr/>
            </a:pPr>
            <a:endParaRPr lang="en-US" sz="3400" dirty="0">
              <a:solidFill>
                <a:srgbClr val="F16924"/>
              </a:solidFill>
            </a:endParaRPr>
          </a:p>
          <a:p>
            <a:pPr>
              <a:defRPr/>
            </a:pPr>
            <a:r>
              <a:rPr lang="en-US" sz="3400" dirty="0">
                <a:solidFill>
                  <a:srgbClr val="F16924"/>
                </a:solidFill>
              </a:rPr>
              <a:t>02 </a:t>
            </a:r>
            <a:r>
              <a:rPr lang="en-GB" sz="3400" b="1" dirty="0">
                <a:solidFill>
                  <a:srgbClr val="B41F7A"/>
                </a:solidFill>
                <a:ea typeface="Roboto" charset="0"/>
                <a:cs typeface="Roboto" charset="0"/>
              </a:rPr>
              <a:t>Crisis response</a:t>
            </a:r>
          </a:p>
          <a:p>
            <a:pPr>
              <a:defRPr/>
            </a:pPr>
            <a:endParaRPr lang="en-US" sz="3400" dirty="0">
              <a:solidFill>
                <a:srgbClr val="F16924"/>
              </a:solidFill>
            </a:endParaRPr>
          </a:p>
          <a:p>
            <a:pPr>
              <a:defRPr/>
            </a:pPr>
            <a:endParaRPr lang="en-US" sz="3400" dirty="0">
              <a:solidFill>
                <a:srgbClr val="F16924"/>
              </a:solidFill>
            </a:endParaRPr>
          </a:p>
          <a:p>
            <a:pPr>
              <a:defRPr/>
            </a:pPr>
            <a:endParaRPr lang="en-US" sz="3400" dirty="0">
              <a:solidFill>
                <a:srgbClr val="F16924"/>
              </a:solidFill>
            </a:endParaRPr>
          </a:p>
          <a:p>
            <a:pPr>
              <a:defRPr/>
            </a:pPr>
            <a:r>
              <a:rPr lang="en-US" sz="3400" dirty="0">
                <a:solidFill>
                  <a:srgbClr val="F16924"/>
                </a:solidFill>
              </a:rPr>
              <a:t>03 </a:t>
            </a:r>
            <a:r>
              <a:rPr lang="en-GB" sz="3400" b="1" dirty="0">
                <a:solidFill>
                  <a:srgbClr val="B41F7A"/>
                </a:solidFill>
                <a:ea typeface="Roboto" charset="0"/>
                <a:cs typeface="Roboto" charset="0"/>
              </a:rPr>
              <a:t>Post-crisis phase</a:t>
            </a:r>
          </a:p>
          <a:p>
            <a:pPr lvl="0">
              <a:defRPr/>
            </a:pPr>
            <a:endParaRPr lang="en-GB" sz="3400" b="1" dirty="0">
              <a:solidFill>
                <a:srgbClr val="595959"/>
              </a:solidFill>
              <a:ea typeface="Roboto" charset="0"/>
              <a:cs typeface="Roboto" charset="0"/>
            </a:endParaRPr>
          </a:p>
          <a:p>
            <a:pPr lvl="0">
              <a:defRPr/>
            </a:pPr>
            <a:endParaRPr lang="en-GB" sz="3400" b="1" dirty="0">
              <a:solidFill>
                <a:srgbClr val="595959"/>
              </a:solidFill>
              <a:ea typeface="Roboto" charset="0"/>
              <a:cs typeface="Roboto" charset="0"/>
            </a:endParaRPr>
          </a:p>
          <a:p>
            <a:pPr lvl="0">
              <a:defRPr/>
            </a:pPr>
            <a:r>
              <a:rPr lang="en-GB" sz="3400" b="1" dirty="0">
                <a:solidFill>
                  <a:srgbClr val="595959"/>
                </a:solidFill>
                <a:ea typeface="Roboto" charset="0"/>
                <a:cs typeface="Roboto" charset="0"/>
              </a:rPr>
              <a:t> </a:t>
            </a:r>
          </a:p>
          <a:p>
            <a:pPr lvl="0">
              <a:defRPr/>
            </a:pPr>
            <a:endParaRPr lang="en-GB" sz="3400" b="1" dirty="0">
              <a:solidFill>
                <a:srgbClr val="595959"/>
              </a:solidFill>
              <a:ea typeface="Roboto" charset="0"/>
              <a:cs typeface="Roboto" charset="0"/>
            </a:endParaRPr>
          </a:p>
          <a:p>
            <a:pPr lvl="0">
              <a:defRPr/>
            </a:pPr>
            <a:endParaRPr lang="en-GB" sz="34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4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646336" y="4296678"/>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46" name="Straight Connector 45">
            <a:extLst>
              <a:ext uri="{FF2B5EF4-FFF2-40B4-BE49-F238E27FC236}">
                <a16:creationId xmlns:a16="http://schemas.microsoft.com/office/drawing/2014/main" id="{16C92E9C-EE6C-8FBA-DC1E-094C9CD5A274}"/>
              </a:ext>
            </a:extLst>
          </p:cNvPr>
          <p:cNvCxnSpPr>
            <a:cxnSpLocks/>
          </p:cNvCxnSpPr>
          <p:nvPr/>
        </p:nvCxnSpPr>
        <p:spPr>
          <a:xfrm>
            <a:off x="4235748" y="2848327"/>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96EBBC0-F6AA-755D-0C02-D21D3B310FF0}"/>
              </a:ext>
            </a:extLst>
          </p:cNvPr>
          <p:cNvCxnSpPr>
            <a:cxnSpLocks/>
          </p:cNvCxnSpPr>
          <p:nvPr/>
        </p:nvCxnSpPr>
        <p:spPr>
          <a:xfrm>
            <a:off x="4235749" y="4767168"/>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3BAA323-EDD5-D89F-4366-5568362AA71D}"/>
              </a:ext>
            </a:extLst>
          </p:cNvPr>
          <p:cNvGrpSpPr/>
          <p:nvPr/>
        </p:nvGrpSpPr>
        <p:grpSpPr>
          <a:xfrm>
            <a:off x="4701168" y="1567950"/>
            <a:ext cx="981481" cy="983918"/>
            <a:chOff x="3728648" y="2288053"/>
            <a:chExt cx="1103278" cy="1106017"/>
          </a:xfrm>
        </p:grpSpPr>
        <p:sp>
          <p:nvSpPr>
            <p:cNvPr id="47" name="Freeform 46">
              <a:extLst>
                <a:ext uri="{FF2B5EF4-FFF2-40B4-BE49-F238E27FC236}">
                  <a16:creationId xmlns:a16="http://schemas.microsoft.com/office/drawing/2014/main" id="{8E18673B-7342-F67D-A21D-68AE9EC06168}"/>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321DA7A-DC23-788B-A343-BE011CF79E8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E5182E3-36EF-F5C4-51DB-F9B75C824CC2}"/>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71799D-FB95-2AD3-ECE7-D36FCE3BCCBD}"/>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13F2545-1B65-C79C-324F-83F445F6C231}"/>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DD4905B-5FBB-5778-12D0-1B9984596C4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EC4F7F8-CE00-D528-CF71-C8298FF40C68}"/>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D262537-16C5-176D-8A9C-D0A62F4EAC8B}"/>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BE59055-2514-87FD-1DDD-8D5F330E088A}"/>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BE48E0E-3559-AA1C-FC18-96E1E0B00B72}"/>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AD70998-65BA-EB34-9F09-EF2FCE1715CE}"/>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42047C3-3211-727F-4636-97C480D51F6F}"/>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grpSp>
        <p:nvGrpSpPr>
          <p:cNvPr id="59" name="Group 58">
            <a:extLst>
              <a:ext uri="{FF2B5EF4-FFF2-40B4-BE49-F238E27FC236}">
                <a16:creationId xmlns:a16="http://schemas.microsoft.com/office/drawing/2014/main" id="{BD6E5C2A-6475-4E51-6845-7C6A232F8719}"/>
              </a:ext>
            </a:extLst>
          </p:cNvPr>
          <p:cNvGrpSpPr/>
          <p:nvPr/>
        </p:nvGrpSpPr>
        <p:grpSpPr>
          <a:xfrm>
            <a:off x="4671982" y="3195497"/>
            <a:ext cx="1120532" cy="1122696"/>
            <a:chOff x="7284496" y="2127428"/>
            <a:chExt cx="2245645" cy="2249982"/>
          </a:xfrm>
          <a:solidFill>
            <a:srgbClr val="595959"/>
          </a:solidFill>
        </p:grpSpPr>
        <p:grpSp>
          <p:nvGrpSpPr>
            <p:cNvPr id="60" name="Graphic 3">
              <a:extLst>
                <a:ext uri="{FF2B5EF4-FFF2-40B4-BE49-F238E27FC236}">
                  <a16:creationId xmlns:a16="http://schemas.microsoft.com/office/drawing/2014/main" id="{C71FCD37-D6B5-1EBA-C7FB-EFD62E6C24E0}"/>
                </a:ext>
              </a:extLst>
            </p:cNvPr>
            <p:cNvGrpSpPr/>
            <p:nvPr/>
          </p:nvGrpSpPr>
          <p:grpSpPr>
            <a:xfrm>
              <a:off x="7284496" y="2127428"/>
              <a:ext cx="2245645" cy="2249982"/>
              <a:chOff x="5098317" y="2100784"/>
              <a:chExt cx="2245645" cy="2249982"/>
            </a:xfrm>
            <a:grpFill/>
          </p:grpSpPr>
          <p:sp>
            <p:nvSpPr>
              <p:cNvPr id="64" name="Freeform 63">
                <a:extLst>
                  <a:ext uri="{FF2B5EF4-FFF2-40B4-BE49-F238E27FC236}">
                    <a16:creationId xmlns:a16="http://schemas.microsoft.com/office/drawing/2014/main" id="{CB9DD4F8-F7C4-D7C7-0670-7EBF792477DB}"/>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B565F42-ECE8-A743-B813-AFBEDA7C874A}"/>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6C39C2E-7799-6504-CD97-8AE218988A77}"/>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C64AB91-B0DD-4F52-C87F-40D17AB4AE31}"/>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ACD0ABD3-51AA-C825-B59C-C062DD05E993}"/>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4C5D35B-A0C6-DE06-506C-3BD58016B4BF}"/>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1" name="Graphic 3">
              <a:extLst>
                <a:ext uri="{FF2B5EF4-FFF2-40B4-BE49-F238E27FC236}">
                  <a16:creationId xmlns:a16="http://schemas.microsoft.com/office/drawing/2014/main" id="{0D865F95-EA49-96DD-8DBA-7C61E718CBEE}"/>
                </a:ext>
              </a:extLst>
            </p:cNvPr>
            <p:cNvGrpSpPr/>
            <p:nvPr/>
          </p:nvGrpSpPr>
          <p:grpSpPr>
            <a:xfrm>
              <a:off x="8878245" y="2200268"/>
              <a:ext cx="144167" cy="725714"/>
              <a:chOff x="6692066" y="2173624"/>
              <a:chExt cx="144167" cy="725714"/>
            </a:xfrm>
            <a:grpFill/>
          </p:grpSpPr>
          <p:sp>
            <p:nvSpPr>
              <p:cNvPr id="62" name="Freeform 61">
                <a:extLst>
                  <a:ext uri="{FF2B5EF4-FFF2-40B4-BE49-F238E27FC236}">
                    <a16:creationId xmlns:a16="http://schemas.microsoft.com/office/drawing/2014/main" id="{1A25F9BB-555D-06CA-5F0F-683F3D459665}"/>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E117572-C7BE-9296-B9DC-21292F2A6144}"/>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grpSp>
        <p:nvGrpSpPr>
          <p:cNvPr id="70" name="Group 69">
            <a:extLst>
              <a:ext uri="{FF2B5EF4-FFF2-40B4-BE49-F238E27FC236}">
                <a16:creationId xmlns:a16="http://schemas.microsoft.com/office/drawing/2014/main" id="{D1FA74C9-2D08-4E1A-D450-5B040F345034}"/>
              </a:ext>
            </a:extLst>
          </p:cNvPr>
          <p:cNvGrpSpPr/>
          <p:nvPr/>
        </p:nvGrpSpPr>
        <p:grpSpPr>
          <a:xfrm>
            <a:off x="4664302" y="4958386"/>
            <a:ext cx="1018347" cy="1181853"/>
            <a:chOff x="8360213" y="3458151"/>
            <a:chExt cx="853935" cy="991043"/>
          </a:xfrm>
          <a:solidFill>
            <a:srgbClr val="595959"/>
          </a:solidFill>
        </p:grpSpPr>
        <p:grpSp>
          <p:nvGrpSpPr>
            <p:cNvPr id="71" name="Graphic 2">
              <a:extLst>
                <a:ext uri="{FF2B5EF4-FFF2-40B4-BE49-F238E27FC236}">
                  <a16:creationId xmlns:a16="http://schemas.microsoft.com/office/drawing/2014/main" id="{05A00CD6-25C3-3703-6BC3-2F2C6A0A0F17}"/>
                </a:ext>
              </a:extLst>
            </p:cNvPr>
            <p:cNvGrpSpPr/>
            <p:nvPr userDrawn="1"/>
          </p:nvGrpSpPr>
          <p:grpSpPr>
            <a:xfrm>
              <a:off x="8599192" y="3595917"/>
              <a:ext cx="375982" cy="204367"/>
              <a:chOff x="2642504" y="3763150"/>
              <a:chExt cx="375982" cy="204367"/>
            </a:xfrm>
            <a:grpFill/>
          </p:grpSpPr>
          <p:sp>
            <p:nvSpPr>
              <p:cNvPr id="77" name="Freeform 76">
                <a:extLst>
                  <a:ext uri="{FF2B5EF4-FFF2-40B4-BE49-F238E27FC236}">
                    <a16:creationId xmlns:a16="http://schemas.microsoft.com/office/drawing/2014/main" id="{B0C46DCC-EF7B-4939-A294-6C9D27163F30}"/>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72C3D66-041B-B514-9A4A-64AF5346FF8F}"/>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214FCBA0-8214-56BE-6F21-DEA8B3D9F986}"/>
                </a:ext>
              </a:extLst>
            </p:cNvPr>
            <p:cNvGrpSpPr/>
            <p:nvPr userDrawn="1"/>
          </p:nvGrpSpPr>
          <p:grpSpPr>
            <a:xfrm>
              <a:off x="8360213" y="3458151"/>
              <a:ext cx="853935" cy="991043"/>
              <a:chOff x="2403525" y="3625384"/>
              <a:chExt cx="853935" cy="991043"/>
            </a:xfrm>
            <a:grpFill/>
          </p:grpSpPr>
          <p:sp>
            <p:nvSpPr>
              <p:cNvPr id="73" name="Freeform 72">
                <a:extLst>
                  <a:ext uri="{FF2B5EF4-FFF2-40B4-BE49-F238E27FC236}">
                    <a16:creationId xmlns:a16="http://schemas.microsoft.com/office/drawing/2014/main" id="{635F6AEF-A772-C6DB-23A0-AAB68EF8F64A}"/>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35B6F86-6232-9187-16D9-0449F8D20F6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C3317D83-D740-AFDB-351C-D49849BD1070}"/>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F8A5D81-7D72-35AD-D031-8E1C06E175B3}"/>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84888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a:t>
            </a:r>
            <a:r>
              <a:rPr lang="en-US" dirty="0">
                <a:solidFill>
                  <a:schemeClr val="bg1"/>
                </a:solidFill>
              </a:rPr>
              <a:t> 	 Pre-crisis phase</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533196" y="1544044"/>
            <a:ext cx="10658803" cy="4650317"/>
          </a:xfrm>
        </p:spPr>
        <p:txBody>
          <a:bodyPr>
            <a:noAutofit/>
          </a:bodyPr>
          <a:lstStyle/>
          <a:p>
            <a:pPr marL="12700" indent="-12700"/>
            <a:r>
              <a:rPr lang="en-GB" sz="2200" dirty="0">
                <a:latin typeface="Calibri" panose="020F0502020204030204" pitchFamily="34" charset="0"/>
                <a:ea typeface="Lato Light" panose="020F0502020204030203" pitchFamily="34" charset="0"/>
                <a:cs typeface="Calibri" panose="020F0502020204030204" pitchFamily="34" charset="0"/>
              </a:rPr>
              <a:t>The pre-crisis stage is an opportunity for detecting and correcting early warning signals to improve foresight, but what exactly are these unforeseen signals? To be exact, signals lie in the cognitive filters which make up peoples’ interpretation of the world. They are called </a:t>
            </a:r>
            <a:r>
              <a:rPr lang="en-GB" sz="2200" b="1" dirty="0">
                <a:solidFill>
                  <a:schemeClr val="bg1"/>
                </a:solidFill>
                <a:latin typeface="Calibri" panose="020F0502020204030204" pitchFamily="34" charset="0"/>
                <a:ea typeface="Lato Light" panose="020F0502020204030203" pitchFamily="34" charset="0"/>
                <a:cs typeface="Calibri" panose="020F0502020204030204" pitchFamily="34" charset="0"/>
                <a:hlinkClick r:id="rId2"/>
              </a:rPr>
              <a:t>heuristics</a:t>
            </a:r>
            <a:r>
              <a:rPr lang="en-GB" sz="2200" b="1" dirty="0">
                <a:latin typeface="Calibri" panose="020F0502020204030204" pitchFamily="34" charset="0"/>
                <a:ea typeface="Lato Light" panose="020F0502020204030203" pitchFamily="34" charset="0"/>
                <a:cs typeface="Calibri" panose="020F0502020204030204" pitchFamily="34" charset="0"/>
              </a:rPr>
              <a:t> </a:t>
            </a:r>
            <a:r>
              <a:rPr lang="en-GB" sz="2200" dirty="0">
                <a:latin typeface="Calibri" panose="020F0502020204030204" pitchFamily="34" charset="0"/>
                <a:ea typeface="Lato Light" panose="020F0502020204030203" pitchFamily="34" charset="0"/>
                <a:cs typeface="Calibri" panose="020F0502020204030204" pitchFamily="34" charset="0"/>
              </a:rPr>
              <a:t>- any approach to problem solving or self-discovery that employs a practical method that is not guaranteed to be optimal, perfect, or rational, but is nevertheless sufficient for reaching an immediate, short-term goal or approximation</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8818454">
            <a:off x="8776650" y="5735059"/>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D621F928-289C-EF05-4889-058A6002A248}"/>
              </a:ext>
            </a:extLst>
          </p:cNvPr>
          <p:cNvSpPr txBox="1">
            <a:spLocks/>
          </p:cNvSpPr>
          <p:nvPr/>
        </p:nvSpPr>
        <p:spPr>
          <a:xfrm>
            <a:off x="526524" y="3494223"/>
            <a:ext cx="6957568" cy="2591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spcBef>
                <a:spcPts val="0"/>
              </a:spcBef>
            </a:pPr>
            <a:r>
              <a:rPr lang="en-GB" sz="2200" b="1" dirty="0">
                <a:solidFill>
                  <a:srgbClr val="B41F7A"/>
                </a:solidFill>
                <a:latin typeface="Calibri" panose="020F0502020204030204" pitchFamily="34" charset="0"/>
                <a:cs typeface="Calibri" panose="020F0502020204030204" pitchFamily="34" charset="0"/>
              </a:rPr>
              <a:t>Reduce</a:t>
            </a:r>
            <a:br>
              <a:rPr lang="en-GB" sz="2200" dirty="0">
                <a:latin typeface="Calibri" panose="020F0502020204030204" pitchFamily="34" charset="0"/>
                <a:cs typeface="Calibri" panose="020F0502020204030204" pitchFamily="34" charset="0"/>
              </a:rPr>
            </a:br>
            <a:r>
              <a:rPr lang="en-GB" sz="2200" dirty="0">
                <a:latin typeface="Calibri" panose="020F0502020204030204" pitchFamily="34" charset="0"/>
                <a:cs typeface="Calibri" panose="020F0502020204030204" pitchFamily="34" charset="0"/>
              </a:rPr>
              <a:t>Identify and implement a set of activities that prevent a crisis, reduce the chance of an incident happening or reduce the damaging effects of the crisis.</a:t>
            </a:r>
          </a:p>
          <a:p>
            <a:pPr marL="12700" indent="-12700">
              <a:spcBef>
                <a:spcPts val="0"/>
              </a:spcBef>
            </a:pPr>
            <a:endParaRPr lang="en-GB" sz="800" dirty="0">
              <a:latin typeface="Calibri" panose="020F0502020204030204" pitchFamily="34" charset="0"/>
              <a:cs typeface="Calibri" panose="020F0502020204030204" pitchFamily="34" charset="0"/>
            </a:endParaRPr>
          </a:p>
          <a:p>
            <a:pPr marL="12700" indent="-12700">
              <a:spcBef>
                <a:spcPts val="0"/>
              </a:spcBef>
            </a:pPr>
            <a:r>
              <a:rPr lang="en-GB" sz="2200" b="1" dirty="0">
                <a:solidFill>
                  <a:srgbClr val="B41F7A"/>
                </a:solidFill>
                <a:latin typeface="Calibri" panose="020F0502020204030204" pitchFamily="34" charset="0"/>
                <a:cs typeface="Calibri" panose="020F0502020204030204" pitchFamily="34" charset="0"/>
              </a:rPr>
              <a:t>Prepare </a:t>
            </a:r>
          </a:p>
          <a:p>
            <a:pPr marL="12700" indent="-12700">
              <a:spcBef>
                <a:spcPts val="0"/>
              </a:spcBef>
            </a:pPr>
            <a:r>
              <a:rPr lang="en-GB" sz="2200" dirty="0">
                <a:latin typeface="Calibri" panose="020F0502020204030204" pitchFamily="34" charset="0"/>
                <a:cs typeface="Calibri" panose="020F0502020204030204" pitchFamily="34" charset="0"/>
              </a:rPr>
              <a:t>Development and implementation of a Crisis Management Programme or Plan to include implementing procedures and training.</a:t>
            </a:r>
          </a:p>
          <a:p>
            <a:pPr marL="12700" indent="-12700">
              <a:spcBef>
                <a:spcPts val="0"/>
              </a:spcBef>
            </a:pPr>
            <a:endParaRPr lang="en-GB" sz="2200" dirty="0">
              <a:latin typeface="Calibri" panose="020F0502020204030204" pitchFamily="34" charset="0"/>
              <a:ea typeface="Lato Light" panose="020F0502020204030203" pitchFamily="34" charset="0"/>
              <a:cs typeface="Calibri" panose="020F0502020204030204" pitchFamily="34" charset="0"/>
            </a:endParaRPr>
          </a:p>
        </p:txBody>
      </p:sp>
      <p:sp>
        <p:nvSpPr>
          <p:cNvPr id="40" name="TextBox 39">
            <a:extLst>
              <a:ext uri="{FF2B5EF4-FFF2-40B4-BE49-F238E27FC236}">
                <a16:creationId xmlns:a16="http://schemas.microsoft.com/office/drawing/2014/main" id="{5AE901CC-2486-4640-FA00-CBA42AA16DFA}"/>
              </a:ext>
            </a:extLst>
          </p:cNvPr>
          <p:cNvSpPr txBox="1"/>
          <p:nvPr/>
        </p:nvSpPr>
        <p:spPr>
          <a:xfrm>
            <a:off x="1908080" y="6230113"/>
            <a:ext cx="6100762" cy="369332"/>
          </a:xfrm>
          <a:prstGeom prst="rect">
            <a:avLst/>
          </a:prstGeom>
          <a:noFill/>
        </p:spPr>
        <p:txBody>
          <a:bodyPr wrap="square">
            <a:spAutoFit/>
          </a:bodyPr>
          <a:lstStyle/>
          <a:p>
            <a:pPr marL="12700" indent="-12700"/>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CREDIT - </a:t>
            </a:r>
            <a:r>
              <a:rPr lang="en-IE" sz="1800" dirty="0">
                <a:solidFill>
                  <a:srgbClr val="595959"/>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Crisis Stages: Pre Crisis (bcm-institute.org)</a:t>
            </a:r>
            <a:endPar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endParaRPr>
          </a:p>
        </p:txBody>
      </p:sp>
    </p:spTree>
    <p:extLst>
      <p:ext uri="{BB962C8B-B14F-4D97-AF65-F5344CB8AC3E}">
        <p14:creationId xmlns:p14="http://schemas.microsoft.com/office/powerpoint/2010/main" val="1341626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a:t>
            </a:r>
            <a:r>
              <a:rPr lang="en-US" dirty="0">
                <a:solidFill>
                  <a:schemeClr val="bg1"/>
                </a:solidFill>
              </a:rPr>
              <a:t> 	 Pre-crisis phase</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31525" y="2270929"/>
            <a:ext cx="10090074" cy="3729568"/>
          </a:xfrm>
        </p:spPr>
        <p:txBody>
          <a:bodyPr numCol="2" spcCol="216000">
            <a:noAutofit/>
          </a:bodyPr>
          <a:lstStyle/>
          <a:p>
            <a:pPr marL="12700" indent="-12700" algn="just">
              <a:lnSpc>
                <a:spcPts val="2240"/>
              </a:lnSpc>
              <a:spcBef>
                <a:spcPts val="0"/>
              </a:spcBef>
            </a:pPr>
            <a:r>
              <a:rPr lang="en-GB" sz="2200" b="0" i="0" dirty="0">
                <a:effectLst/>
                <a:latin typeface="Calibri" panose="020F0502020204030204" pitchFamily="34" charset="0"/>
                <a:cs typeface="Calibri" panose="020F0502020204030204" pitchFamily="34" charset="0"/>
              </a:rPr>
              <a:t>Think of the Pre-crisis stage as "Prevention".  It involves seeking to reduce known risks that could lead to a crisis. This needs to be part of an SME’s risk management programme. Preparation involves:-</a:t>
            </a:r>
          </a:p>
          <a:p>
            <a:pPr marL="342900" indent="-342900" algn="just">
              <a:lnSpc>
                <a:spcPts val="2240"/>
              </a:lnSpc>
              <a:spcBef>
                <a:spcPts val="0"/>
              </a:spcBef>
              <a:buClr>
                <a:srgbClr val="F16924"/>
              </a:buClr>
              <a:buFont typeface="Arial" panose="020B0604020202020204" pitchFamily="34" charset="0"/>
              <a:buChar char="•"/>
            </a:pPr>
            <a:r>
              <a:rPr lang="en-GB" sz="2200" b="0" i="0" dirty="0">
                <a:effectLst/>
                <a:latin typeface="Calibri" panose="020F0502020204030204" pitchFamily="34" charset="0"/>
                <a:cs typeface="Calibri" panose="020F0502020204030204" pitchFamily="34" charset="0"/>
              </a:rPr>
              <a:t>creating the crisis management plan,</a:t>
            </a:r>
          </a:p>
          <a:p>
            <a:pPr marL="342900" indent="-342900" algn="just">
              <a:lnSpc>
                <a:spcPts val="2240"/>
              </a:lnSpc>
              <a:spcBef>
                <a:spcPts val="0"/>
              </a:spcBef>
              <a:buClr>
                <a:srgbClr val="F16924"/>
              </a:buClr>
              <a:buFont typeface="Arial" panose="020B0604020202020204" pitchFamily="34" charset="0"/>
              <a:buChar char="•"/>
            </a:pPr>
            <a:r>
              <a:rPr lang="en-GB" sz="2200" b="0" i="0" dirty="0">
                <a:effectLst/>
                <a:latin typeface="Calibri" panose="020F0502020204030204" pitchFamily="34" charset="0"/>
                <a:cs typeface="Calibri" panose="020F0502020204030204" pitchFamily="34" charset="0"/>
              </a:rPr>
              <a:t>selecting and training the crisis management team, and </a:t>
            </a:r>
          </a:p>
          <a:p>
            <a:pPr marL="342900" indent="-342900" algn="just">
              <a:lnSpc>
                <a:spcPts val="2240"/>
              </a:lnSpc>
              <a:spcBef>
                <a:spcPts val="0"/>
              </a:spcBef>
              <a:buClr>
                <a:srgbClr val="F16924"/>
              </a:buClr>
              <a:buFont typeface="Arial" panose="020B0604020202020204" pitchFamily="34" charset="0"/>
              <a:buChar char="•"/>
            </a:pPr>
            <a:r>
              <a:rPr lang="en-GB" sz="2200" b="0" i="0" dirty="0">
                <a:effectLst/>
                <a:latin typeface="Calibri" panose="020F0502020204030204" pitchFamily="34" charset="0"/>
                <a:cs typeface="Calibri" panose="020F0502020204030204" pitchFamily="34" charset="0"/>
              </a:rPr>
              <a:t>conducting exercises to test the crisis management plan and crisis management team.  </a:t>
            </a:r>
            <a:endParaRPr lang="en-GB" sz="2200" dirty="0">
              <a:latin typeface="Calibri" panose="020F0502020204030204" pitchFamily="34" charset="0"/>
              <a:cs typeface="Calibri" panose="020F0502020204030204" pitchFamily="34" charset="0"/>
            </a:endParaRPr>
          </a:p>
          <a:p>
            <a:pPr marL="12700" indent="-12700" algn="just">
              <a:lnSpc>
                <a:spcPts val="2240"/>
              </a:lnSpc>
              <a:spcBef>
                <a:spcPts val="0"/>
              </a:spcBef>
            </a:pPr>
            <a:endParaRPr lang="en-GB" sz="2200" dirty="0">
              <a:latin typeface="Calibri" panose="020F0502020204030204" pitchFamily="34" charset="0"/>
              <a:cs typeface="Calibri" panose="020F0502020204030204" pitchFamily="34" charset="0"/>
            </a:endParaRPr>
          </a:p>
          <a:p>
            <a:pPr marL="12700" indent="-12700" algn="just">
              <a:lnSpc>
                <a:spcPts val="2240"/>
              </a:lnSpc>
              <a:spcBef>
                <a:spcPts val="0"/>
              </a:spcBef>
            </a:pPr>
            <a:r>
              <a:rPr lang="en-GB" sz="2200" b="0" i="0" dirty="0">
                <a:effectLst/>
                <a:latin typeface="Calibri" panose="020F0502020204030204" pitchFamily="34" charset="0"/>
                <a:cs typeface="Calibri" panose="020F0502020204030204" pitchFamily="34" charset="0"/>
              </a:rPr>
              <a:t>During this stage, </a:t>
            </a:r>
            <a:r>
              <a:rPr lang="en-GB" sz="2200" dirty="0">
                <a:latin typeface="Calibri" panose="020F0502020204030204" pitchFamily="34" charset="0"/>
                <a:cs typeface="Calibri" panose="020F0502020204030204" pitchFamily="34" charset="0"/>
              </a:rPr>
              <a:t>a </a:t>
            </a:r>
            <a:r>
              <a:rPr lang="en-GB" sz="2200" b="0" i="0" dirty="0">
                <a:effectLst/>
                <a:latin typeface="Calibri" panose="020F0502020204030204" pitchFamily="34" charset="0"/>
                <a:cs typeface="Calibri" panose="020F0502020204030204" pitchFamily="34" charset="0"/>
              </a:rPr>
              <a:t>crisis management team should brainstorm a comprehensive list of all possible crises that could impact the SME. This includes taking past challenges into consideration and ensuring that proper resources are in place to avoid repeat situations. Reviewing this list can help to identify situations that are preventable by modifying existing processes and procedures.</a:t>
            </a:r>
          </a:p>
          <a:p>
            <a:pPr marL="12700" indent="-12700" algn="just">
              <a:lnSpc>
                <a:spcPts val="2240"/>
              </a:lnSpc>
              <a:spcBef>
                <a:spcPts val="0"/>
              </a:spcBef>
            </a:pPr>
            <a:endParaRPr lang="en-GB" sz="2200" b="0" i="0" dirty="0">
              <a:effectLst/>
              <a:latin typeface="Calibri" panose="020F0502020204030204" pitchFamily="34" charset="0"/>
              <a:cs typeface="Calibri" panose="020F0502020204030204" pitchFamily="34" charset="0"/>
            </a:endParaRPr>
          </a:p>
          <a:p>
            <a:pPr marL="12700" indent="-12700" algn="just">
              <a:lnSpc>
                <a:spcPts val="2240"/>
              </a:lnSpc>
              <a:spcBef>
                <a:spcPts val="0"/>
              </a:spcBef>
            </a:pPr>
            <a:r>
              <a:rPr lang="en-GB" sz="2200" b="0" i="0" dirty="0">
                <a:effectLst/>
                <a:latin typeface="Calibri" panose="020F0502020204030204" pitchFamily="34" charset="0"/>
                <a:cs typeface="Calibri" panose="020F0502020204030204" pitchFamily="34" charset="0"/>
              </a:rPr>
              <a:t>An organisation with an advanced plan for handling crises knows exactly what to do when disaster </a:t>
            </a:r>
            <a:r>
              <a:rPr lang="en-GB" sz="2200" dirty="0">
                <a:latin typeface="Calibri" panose="020F0502020204030204" pitchFamily="34" charset="0"/>
                <a:cs typeface="Calibri" panose="020F0502020204030204" pitchFamily="34" charset="0"/>
              </a:rPr>
              <a:t>strike</a:t>
            </a:r>
            <a:r>
              <a:rPr lang="en-GB" sz="2200" b="0" i="0" dirty="0">
                <a:effectLst/>
                <a:latin typeface="Calibri" panose="020F0502020204030204" pitchFamily="34" charset="0"/>
                <a:cs typeface="Calibri" panose="020F0502020204030204" pitchFamily="34" charset="0"/>
              </a:rPr>
              <a:t>s. This includes generating a list of possible responses and best- and worst-case scenarios.</a:t>
            </a:r>
          </a:p>
        </p:txBody>
      </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4E775511-0F7D-86DF-F599-0529AC62FD62}"/>
              </a:ext>
            </a:extLst>
          </p:cNvPr>
          <p:cNvSpPr txBox="1">
            <a:spLocks/>
          </p:cNvSpPr>
          <p:nvPr/>
        </p:nvSpPr>
        <p:spPr>
          <a:xfrm>
            <a:off x="1831526" y="1755650"/>
            <a:ext cx="9515167" cy="1043060"/>
          </a:xfrm>
          <a:prstGeom prst="rect">
            <a:avLst/>
          </a:prstGeom>
        </p:spPr>
        <p:txBody>
          <a:bodyPr vert="horz" lIns="91440" tIns="45720" rIns="91440" bIns="45720" numCol="2" spcCol="14400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b="1" dirty="0">
                <a:solidFill>
                  <a:srgbClr val="B41F7A"/>
                </a:solidFill>
                <a:latin typeface="Calibri" panose="020F0502020204030204" pitchFamily="34" charset="0"/>
                <a:cs typeface="Calibri" panose="020F0502020204030204" pitchFamily="34" charset="0"/>
              </a:rPr>
              <a:t>Prevention</a:t>
            </a:r>
          </a:p>
        </p:txBody>
      </p:sp>
    </p:spTree>
    <p:extLst>
      <p:ext uri="{BB962C8B-B14F-4D97-AF65-F5344CB8AC3E}">
        <p14:creationId xmlns:p14="http://schemas.microsoft.com/office/powerpoint/2010/main" val="1765516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a:t>
            </a:r>
            <a:r>
              <a:rPr lang="en-US" dirty="0">
                <a:solidFill>
                  <a:schemeClr val="bg1"/>
                </a:solidFill>
              </a:rPr>
              <a:t> 	 Pre-crisis phase</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31525" y="2375564"/>
            <a:ext cx="9515167" cy="3891897"/>
          </a:xfrm>
        </p:spPr>
        <p:txBody>
          <a:bodyPr numCol="2" spcCol="216000">
            <a:noAutofit/>
          </a:bodyPr>
          <a:lstStyle/>
          <a:p>
            <a:pPr marL="12700" indent="-12700" algn="just">
              <a:lnSpc>
                <a:spcPts val="2240"/>
              </a:lnSpc>
              <a:spcBef>
                <a:spcPts val="0"/>
              </a:spcBef>
            </a:pPr>
            <a:r>
              <a:rPr lang="en-GB" sz="2200" dirty="0">
                <a:latin typeface="Calibri" panose="020F0502020204030204" pitchFamily="34" charset="0"/>
                <a:cs typeface="Calibri" panose="020F0502020204030204" pitchFamily="34" charset="0"/>
              </a:rPr>
              <a:t>T</a:t>
            </a:r>
            <a:r>
              <a:rPr lang="en-GB" sz="2200" b="0" i="0" dirty="0">
                <a:effectLst/>
                <a:latin typeface="Calibri" panose="020F0502020204030204" pitchFamily="34" charset="0"/>
                <a:cs typeface="Calibri" panose="020F0502020204030204" pitchFamily="34" charset="0"/>
              </a:rPr>
              <a:t>he entire crisis management team should be included when developing the plan and should be aware of all final processes and procedures.</a:t>
            </a:r>
            <a:r>
              <a:rPr lang="en-GB" sz="2200" b="0" i="0" dirty="0">
                <a:effectLst/>
                <a:latin typeface="Calibri" panose="020F0502020204030204" pitchFamily="34" charset="0"/>
                <a:ea typeface="Lato Light" panose="020F0502020204030203" pitchFamily="34" charset="0"/>
                <a:cs typeface="Calibri" panose="020F0502020204030204" pitchFamily="34" charset="0"/>
              </a:rPr>
              <a:t> </a:t>
            </a:r>
          </a:p>
          <a:p>
            <a:pPr marL="12700" indent="-12700" algn="just">
              <a:lnSpc>
                <a:spcPts val="2240"/>
              </a:lnSpc>
              <a:spcBef>
                <a:spcPts val="0"/>
              </a:spcBef>
            </a:pPr>
            <a:endParaRPr lang="en-GB" sz="2200" dirty="0">
              <a:latin typeface="Calibri" panose="020F0502020204030204" pitchFamily="34" charset="0"/>
              <a:ea typeface="Lato Light" panose="020F0502020204030203" pitchFamily="34" charset="0"/>
              <a:cs typeface="Calibri" panose="020F0502020204030204" pitchFamily="34" charset="0"/>
            </a:endParaRPr>
          </a:p>
          <a:p>
            <a:pPr marL="12700" indent="-12700" algn="just">
              <a:lnSpc>
                <a:spcPts val="2240"/>
              </a:lnSpc>
              <a:spcBef>
                <a:spcPts val="0"/>
              </a:spcBef>
            </a:pPr>
            <a:r>
              <a:rPr lang="en-GB" sz="2200" dirty="0">
                <a:latin typeface="Calibri" panose="020F0502020204030204" pitchFamily="34" charset="0"/>
                <a:ea typeface="Lato Light" panose="020F0502020204030203" pitchFamily="34" charset="0"/>
                <a:cs typeface="Calibri" panose="020F0502020204030204" pitchFamily="34" charset="0"/>
              </a:rPr>
              <a:t>Prevention involves seeking to reduce known risks that could lead to a crisis.  This is part of an organisation’s risk management programme. Preparation involves creating the crisis management plan, selecting and training the crisis management team, and conducting exercises to test the crisis management plan and crisis management team. </a:t>
            </a:r>
          </a:p>
          <a:p>
            <a:pPr marL="12700" indent="-12700" algn="just">
              <a:lnSpc>
                <a:spcPts val="2240"/>
              </a:lnSpc>
              <a:spcBef>
                <a:spcPts val="0"/>
              </a:spcBef>
            </a:pPr>
            <a:endParaRPr lang="en-GB" sz="2200" dirty="0">
              <a:latin typeface="Calibri" panose="020F0502020204030204" pitchFamily="34" charset="0"/>
              <a:ea typeface="Lato Light" panose="020F0502020204030203" pitchFamily="34" charset="0"/>
              <a:cs typeface="Calibri" panose="020F0502020204030204" pitchFamily="34" charset="0"/>
            </a:endParaRPr>
          </a:p>
          <a:p>
            <a:pPr marL="12700" indent="-12700" algn="just">
              <a:lnSpc>
                <a:spcPts val="2240"/>
              </a:lnSpc>
              <a:spcBef>
                <a:spcPts val="0"/>
              </a:spcBef>
            </a:pPr>
            <a:r>
              <a:rPr lang="en-GB" sz="2200" b="0" i="0" dirty="0">
                <a:effectLst/>
                <a:latin typeface="Calibri" panose="020F0502020204030204" pitchFamily="34" charset="0"/>
                <a:cs typeface="Calibri" panose="020F0502020204030204" pitchFamily="34" charset="0"/>
              </a:rPr>
              <a:t>From the crisis communication perspective, designating a company spokesperson, a list of available resources and a step-by-step plan to combat crises help the situation to be handled in a professional, unified manner, avoiding the onset of additional chaos.</a:t>
            </a:r>
          </a:p>
          <a:p>
            <a:pPr marL="12700" indent="-12700" algn="just">
              <a:lnSpc>
                <a:spcPts val="2240"/>
              </a:lnSpc>
              <a:spcBef>
                <a:spcPts val="0"/>
              </a:spcBef>
            </a:pPr>
            <a:endParaRPr lang="en-GB" sz="2200" b="0" i="0" dirty="0">
              <a:effectLst/>
              <a:latin typeface="Calibri" panose="020F0502020204030204" pitchFamily="34" charset="0"/>
              <a:cs typeface="Calibri" panose="020F0502020204030204" pitchFamily="34" charset="0"/>
            </a:endParaRPr>
          </a:p>
        </p:txBody>
      </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4E775511-0F7D-86DF-F599-0529AC62FD62}"/>
              </a:ext>
            </a:extLst>
          </p:cNvPr>
          <p:cNvSpPr txBox="1">
            <a:spLocks/>
          </p:cNvSpPr>
          <p:nvPr/>
        </p:nvSpPr>
        <p:spPr>
          <a:xfrm>
            <a:off x="1831526" y="1755650"/>
            <a:ext cx="9515167" cy="1043060"/>
          </a:xfrm>
          <a:prstGeom prst="rect">
            <a:avLst/>
          </a:prstGeom>
        </p:spPr>
        <p:txBody>
          <a:bodyPr vert="horz" lIns="91440" tIns="45720" rIns="91440" bIns="45720" numCol="2" spcCol="14400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b="1" dirty="0">
                <a:solidFill>
                  <a:srgbClr val="B41F7A"/>
                </a:solidFill>
                <a:latin typeface="Calibri" panose="020F0502020204030204" pitchFamily="34" charset="0"/>
                <a:cs typeface="Calibri" panose="020F0502020204030204" pitchFamily="34" charset="0"/>
              </a:rPr>
              <a:t>Prevention</a:t>
            </a:r>
          </a:p>
        </p:txBody>
      </p:sp>
      <p:sp>
        <p:nvSpPr>
          <p:cNvPr id="3" name="TextBox 2">
            <a:extLst>
              <a:ext uri="{FF2B5EF4-FFF2-40B4-BE49-F238E27FC236}">
                <a16:creationId xmlns:a16="http://schemas.microsoft.com/office/drawing/2014/main" id="{CF749DBD-6F78-21D1-103B-04D91A0F15AA}"/>
              </a:ext>
            </a:extLst>
          </p:cNvPr>
          <p:cNvSpPr txBox="1"/>
          <p:nvPr/>
        </p:nvSpPr>
        <p:spPr>
          <a:xfrm>
            <a:off x="6589108" y="6082795"/>
            <a:ext cx="6100762" cy="369332"/>
          </a:xfrm>
          <a:prstGeom prst="rect">
            <a:avLst/>
          </a:prstGeom>
          <a:noFill/>
        </p:spPr>
        <p:txBody>
          <a:bodyPr wrap="square">
            <a:spAutoFit/>
          </a:bodyPr>
          <a:lstStyle/>
          <a:p>
            <a:pPr marL="12700" indent="-12700"/>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CREDIT - </a:t>
            </a:r>
            <a:r>
              <a:rPr lang="en-IE" sz="1800" dirty="0">
                <a:solidFill>
                  <a:srgbClr val="59595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Crisis Stages: Pre Crisis (bcm-institute.org)</a:t>
            </a:r>
            <a:endPar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endParaRPr>
          </a:p>
        </p:txBody>
      </p:sp>
    </p:spTree>
    <p:extLst>
      <p:ext uri="{BB962C8B-B14F-4D97-AF65-F5344CB8AC3E}">
        <p14:creationId xmlns:p14="http://schemas.microsoft.com/office/powerpoint/2010/main" val="822978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a:t>
            </a:r>
            <a:r>
              <a:rPr lang="en-US" dirty="0">
                <a:solidFill>
                  <a:schemeClr val="bg1"/>
                </a:solidFill>
              </a:rPr>
              <a:t> 	 Pre-crisis phase</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911175" y="1915895"/>
            <a:ext cx="9515167" cy="4650317"/>
          </a:xfrm>
        </p:spPr>
        <p:txBody>
          <a:bodyPr>
            <a:normAutofit/>
          </a:bodyPr>
          <a:lstStyle/>
          <a:p>
            <a:pPr marL="12700" indent="-12700"/>
            <a:r>
              <a:rPr lang="en-GB" sz="2200" dirty="0">
                <a:latin typeface="Calibri" panose="020F0502020204030204" pitchFamily="34" charset="0"/>
                <a:ea typeface="Lato Light" panose="020F0502020204030203" pitchFamily="34" charset="0"/>
                <a:cs typeface="Calibri" panose="020F0502020204030204" pitchFamily="34" charset="0"/>
              </a:rPr>
              <a:t>To recap, SMEs are better able to handle crises when they:</a:t>
            </a:r>
          </a:p>
          <a:p>
            <a:pPr marL="457200" indent="-457200">
              <a:buClr>
                <a:srgbClr val="F16924"/>
              </a:buClr>
              <a:buFont typeface="+mj-lt"/>
              <a:buAutoNum type="arabicPeriod"/>
            </a:pPr>
            <a:endParaRPr lang="en-GB" sz="2200" dirty="0">
              <a:latin typeface="Calibri" panose="020F0502020204030204" pitchFamily="34" charset="0"/>
              <a:ea typeface="Lato Light" panose="020F0502020204030203" pitchFamily="34" charset="0"/>
              <a:cs typeface="Calibri" panose="020F0502020204030204" pitchFamily="34" charset="0"/>
            </a:endParaRPr>
          </a:p>
          <a:p>
            <a:pPr marL="457200" lvl="0" indent="-457200">
              <a:buClr>
                <a:srgbClr val="F16924"/>
              </a:buClr>
              <a:buFont typeface="+mj-lt"/>
              <a:buAutoNum type="arabicPeriod"/>
            </a:pPr>
            <a:r>
              <a:rPr lang="en-US" sz="2200" dirty="0"/>
              <a:t>Have a crisis management plan that is updated at least annually </a:t>
            </a:r>
          </a:p>
          <a:p>
            <a:pPr marL="457200" lvl="0" indent="-457200">
              <a:buClr>
                <a:srgbClr val="F16924"/>
              </a:buClr>
              <a:buFont typeface="+mj-lt"/>
              <a:buAutoNum type="arabicPeriod"/>
            </a:pPr>
            <a:r>
              <a:rPr lang="en-US" sz="2200" dirty="0"/>
              <a:t>Have a designated crisis management team</a:t>
            </a:r>
          </a:p>
          <a:p>
            <a:pPr marL="457200" lvl="0" indent="-457200">
              <a:buClr>
                <a:srgbClr val="F16924"/>
              </a:buClr>
              <a:buFont typeface="+mj-lt"/>
              <a:buAutoNum type="arabicPeriod"/>
            </a:pPr>
            <a:r>
              <a:rPr lang="en-US" sz="2200" dirty="0"/>
              <a:t>Conduct exercises to test the plans and teams at least annually</a:t>
            </a:r>
          </a:p>
          <a:p>
            <a:pPr marL="457200" lvl="0" indent="-457200">
              <a:buClr>
                <a:srgbClr val="F16924"/>
              </a:buClr>
              <a:buFont typeface="+mj-lt"/>
              <a:buAutoNum type="arabicPeriod"/>
            </a:pPr>
            <a:r>
              <a:rPr lang="en-US" sz="2200" dirty="0"/>
              <a:t>Pre-draft some crisis messages</a:t>
            </a:r>
          </a:p>
          <a:p>
            <a:pPr marL="12700" indent="-12700"/>
            <a:r>
              <a:rPr lang="en-GB" sz="2200" dirty="0">
                <a:latin typeface="Calibri" panose="020F0502020204030204" pitchFamily="34" charset="0"/>
                <a:ea typeface="Lato Light" panose="020F0502020204030203" pitchFamily="34" charset="0"/>
                <a:cs typeface="Calibri" panose="020F0502020204030204" pitchFamily="34" charset="0"/>
              </a:rPr>
              <a:t> </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8818454">
            <a:off x="8776650" y="5735059"/>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97CEE594-CD15-457B-4652-4CE42FBABA84}"/>
              </a:ext>
            </a:extLst>
          </p:cNvPr>
          <p:cNvGrpSpPr/>
          <p:nvPr/>
        </p:nvGrpSpPr>
        <p:grpSpPr>
          <a:xfrm>
            <a:off x="465494" y="1852059"/>
            <a:ext cx="944305" cy="946650"/>
            <a:chOff x="3728648" y="2288053"/>
            <a:chExt cx="1103278" cy="1106017"/>
          </a:xfrm>
        </p:grpSpPr>
        <p:sp>
          <p:nvSpPr>
            <p:cNvPr id="47" name="Freeform 46">
              <a:extLst>
                <a:ext uri="{FF2B5EF4-FFF2-40B4-BE49-F238E27FC236}">
                  <a16:creationId xmlns:a16="http://schemas.microsoft.com/office/drawing/2014/main" id="{06486A43-BF45-F069-FB6D-F99FCBFE0160}"/>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46B1444-D251-B957-A016-E04EFA2FD168}"/>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BB04471-3323-FA0D-EA34-ABC2A6B1FB16}"/>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667643C4-61CD-FB99-25DA-9D9396A7E28A}"/>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98EC4B0-E916-6821-BADF-EB4B5FFAA2D5}"/>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4C88553-4773-9F33-AF0C-22CE8DC0B58D}"/>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99EA05E-82E8-70A1-2B2F-BC1F1424E06A}"/>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4481C2B6-9FB6-0E53-ADE6-897135E909EA}"/>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326C7DD-7D58-884C-6B00-31D5B0B2EF01}"/>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CB7F99C-9E6C-A02D-F6FF-E28AAE43C9C9}"/>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E840CC0B-F2FC-5583-BDBE-1C9F4B35D707}"/>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3A5B9BC-D19E-AFC6-AB42-82432A35E7E7}"/>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854512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02</a:t>
            </a:r>
            <a:r>
              <a:rPr lang="en-US" dirty="0">
                <a:solidFill>
                  <a:schemeClr val="bg1"/>
                </a:solidFill>
              </a:rPr>
              <a:t> 	 Crisis response</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911175" y="1915895"/>
            <a:ext cx="9515167" cy="4650317"/>
          </a:xfrm>
        </p:spPr>
        <p:txBody>
          <a:bodyPr>
            <a:normAutofit/>
          </a:bodyPr>
          <a:lstStyle/>
          <a:p>
            <a:pPr marL="12700" indent="-12700" algn="just"/>
            <a:r>
              <a:rPr lang="en-GB" sz="2200" dirty="0">
                <a:latin typeface="Calibri" panose="020F0502020204030204" pitchFamily="34" charset="0"/>
                <a:ea typeface="Lato Light" panose="020F0502020204030203" pitchFamily="34" charset="0"/>
                <a:cs typeface="Calibri" panose="020F0502020204030204" pitchFamily="34" charset="0"/>
              </a:rPr>
              <a:t>The crisis response is </a:t>
            </a:r>
            <a:r>
              <a:rPr lang="en-GB" sz="2200" b="1" u="sng" dirty="0">
                <a:latin typeface="Calibri" panose="020F0502020204030204" pitchFamily="34" charset="0"/>
                <a:ea typeface="Lato Light" panose="020F0502020204030203" pitchFamily="34" charset="0"/>
                <a:cs typeface="Calibri" panose="020F0502020204030204" pitchFamily="34" charset="0"/>
              </a:rPr>
              <a:t>what management does and says </a:t>
            </a:r>
            <a:r>
              <a:rPr lang="en-GB" sz="2200" dirty="0">
                <a:latin typeface="Calibri" panose="020F0502020204030204" pitchFamily="34" charset="0"/>
                <a:ea typeface="Lato Light" panose="020F0502020204030203" pitchFamily="34" charset="0"/>
                <a:cs typeface="Calibri" panose="020F0502020204030204" pitchFamily="34" charset="0"/>
              </a:rPr>
              <a:t> during and after the crisis hits.  Public relations plays a critical role in the crisis response by helping to develop the messages that are sent to various publics.  A great deal of research has examined crisis response.  </a:t>
            </a:r>
          </a:p>
          <a:p>
            <a:pPr marL="12700" indent="-12700"/>
            <a:endParaRPr lang="en-GB" sz="2200" dirty="0">
              <a:latin typeface="Calibri" panose="020F0502020204030204" pitchFamily="34" charset="0"/>
              <a:ea typeface="Lato Light" panose="020F0502020204030203" pitchFamily="34" charset="0"/>
              <a:cs typeface="Calibri" panose="020F0502020204030204" pitchFamily="34" charset="0"/>
            </a:endParaRPr>
          </a:p>
          <a:p>
            <a:pPr marL="12700" indent="-12700"/>
            <a:r>
              <a:rPr lang="en-GB" sz="2200" b="1" dirty="0">
                <a:latin typeface="Calibri" panose="020F0502020204030204" pitchFamily="34" charset="0"/>
                <a:ea typeface="Lato Light" panose="020F0502020204030203" pitchFamily="34" charset="0"/>
                <a:cs typeface="Calibri" panose="020F0502020204030204" pitchFamily="34" charset="0"/>
              </a:rPr>
              <a:t>That research has been divided into two sections:  </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the initial crisis response and</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reputation repair and behavioural intentions.</a:t>
            </a:r>
          </a:p>
          <a:p>
            <a:pPr marL="457200" indent="-457200">
              <a:buClr>
                <a:srgbClr val="F16924"/>
              </a:buClr>
              <a:buFont typeface="+mj-lt"/>
              <a:buAutoNum type="arabicPeriod"/>
            </a:pPr>
            <a:endParaRPr lang="en-GB" sz="2200" dirty="0">
              <a:latin typeface="Calibri" panose="020F0502020204030204" pitchFamily="34" charset="0"/>
              <a:ea typeface="Lato Light" panose="020F0502020204030203" pitchFamily="34" charset="0"/>
              <a:cs typeface="Calibri" panose="020F0502020204030204" pitchFamily="34" charset="0"/>
            </a:endParaRPr>
          </a:p>
          <a:p>
            <a:pPr marL="0" indent="0">
              <a:buClr>
                <a:srgbClr val="F16924"/>
              </a:buClr>
            </a:pPr>
            <a:r>
              <a:rPr lang="en-GB" sz="2200" dirty="0">
                <a:latin typeface="Calibri" panose="020F0502020204030204" pitchFamily="34" charset="0"/>
                <a:ea typeface="Lato Light" panose="020F0502020204030203" pitchFamily="34" charset="0"/>
                <a:cs typeface="Calibri" panose="020F0502020204030204" pitchFamily="34" charset="0"/>
              </a:rPr>
              <a:t>Later in this course, MODULE 4 will equip you                                                                         well in terms of communications and PR.</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925567">
            <a:off x="9081128" y="5704164"/>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62" name="Group 61">
            <a:extLst>
              <a:ext uri="{FF2B5EF4-FFF2-40B4-BE49-F238E27FC236}">
                <a16:creationId xmlns:a16="http://schemas.microsoft.com/office/drawing/2014/main" id="{2E81A677-DA72-17E1-9332-6B74B3A3433F}"/>
              </a:ext>
            </a:extLst>
          </p:cNvPr>
          <p:cNvGrpSpPr/>
          <p:nvPr/>
        </p:nvGrpSpPr>
        <p:grpSpPr>
          <a:xfrm>
            <a:off x="397261" y="1795010"/>
            <a:ext cx="1012538" cy="1014493"/>
            <a:chOff x="7284496" y="2127428"/>
            <a:chExt cx="2245645" cy="2249982"/>
          </a:xfrm>
          <a:solidFill>
            <a:srgbClr val="595959"/>
          </a:solidFill>
        </p:grpSpPr>
        <p:grpSp>
          <p:nvGrpSpPr>
            <p:cNvPr id="63" name="Graphic 3">
              <a:extLst>
                <a:ext uri="{FF2B5EF4-FFF2-40B4-BE49-F238E27FC236}">
                  <a16:creationId xmlns:a16="http://schemas.microsoft.com/office/drawing/2014/main" id="{0E91A77A-5756-225C-8D3E-7C1BD017E10B}"/>
                </a:ext>
              </a:extLst>
            </p:cNvPr>
            <p:cNvGrpSpPr/>
            <p:nvPr/>
          </p:nvGrpSpPr>
          <p:grpSpPr>
            <a:xfrm>
              <a:off x="7284496" y="2127428"/>
              <a:ext cx="2245645" cy="2249982"/>
              <a:chOff x="5098317" y="2100784"/>
              <a:chExt cx="2245645" cy="2249982"/>
            </a:xfrm>
            <a:grpFill/>
          </p:grpSpPr>
          <p:sp>
            <p:nvSpPr>
              <p:cNvPr id="68" name="Freeform 67">
                <a:extLst>
                  <a:ext uri="{FF2B5EF4-FFF2-40B4-BE49-F238E27FC236}">
                    <a16:creationId xmlns:a16="http://schemas.microsoft.com/office/drawing/2014/main" id="{D61CE88D-DAC9-B307-5ED3-DD705C1EA427}"/>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B707B84-03FD-7793-F153-1F18133F17C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478DD49-64EC-1835-5409-F5E91E3207B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2C702-8386-9CB2-5DF6-FF5A04DF05DF}"/>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901E839-2206-5449-0FA1-20C7836764E9}"/>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E40EEE5-C94F-72C3-8AB0-EAFBCFC703A6}"/>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4" name="Graphic 3">
              <a:extLst>
                <a:ext uri="{FF2B5EF4-FFF2-40B4-BE49-F238E27FC236}">
                  <a16:creationId xmlns:a16="http://schemas.microsoft.com/office/drawing/2014/main" id="{BC5366BE-F541-F027-7232-78600A98FFA2}"/>
                </a:ext>
              </a:extLst>
            </p:cNvPr>
            <p:cNvGrpSpPr/>
            <p:nvPr/>
          </p:nvGrpSpPr>
          <p:grpSpPr>
            <a:xfrm>
              <a:off x="8878245" y="2200268"/>
              <a:ext cx="144167" cy="725714"/>
              <a:chOff x="6692066" y="2173624"/>
              <a:chExt cx="144167" cy="725714"/>
            </a:xfrm>
            <a:grpFill/>
          </p:grpSpPr>
          <p:sp>
            <p:nvSpPr>
              <p:cNvPr id="65" name="Freeform 64">
                <a:extLst>
                  <a:ext uri="{FF2B5EF4-FFF2-40B4-BE49-F238E27FC236}">
                    <a16:creationId xmlns:a16="http://schemas.microsoft.com/office/drawing/2014/main" id="{EA9F6B40-57C8-BDB7-F0B4-75CDE9C889EE}"/>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2D0DEA-6420-0DF5-C7E4-9EE6821AC0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44048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02</a:t>
            </a:r>
            <a:r>
              <a:rPr lang="en-US" dirty="0">
                <a:solidFill>
                  <a:schemeClr val="bg1"/>
                </a:solidFill>
              </a:rPr>
              <a:t> 	 Crisis response</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911176" y="1915895"/>
            <a:ext cx="3070520" cy="4650317"/>
          </a:xfrm>
        </p:spPr>
        <p:txBody>
          <a:bodyPr>
            <a:normAutofit/>
          </a:bodyPr>
          <a:lstStyle/>
          <a:p>
            <a:pPr marL="12700" indent="-12700"/>
            <a:r>
              <a:rPr lang="en-GB" sz="2200" b="1" dirty="0">
                <a:latin typeface="Calibri" panose="020F0502020204030204" pitchFamily="34" charset="0"/>
                <a:ea typeface="Lato Light" panose="020F0502020204030203" pitchFamily="34" charset="0"/>
                <a:cs typeface="Calibri" panose="020F0502020204030204" pitchFamily="34" charset="0"/>
              </a:rPr>
              <a:t>The initial crisis response guidelines focus on three points: </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be quick,</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 accurate, </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and consistent.</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925567">
            <a:off x="9081128" y="5704164"/>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62" name="Group 61">
            <a:extLst>
              <a:ext uri="{FF2B5EF4-FFF2-40B4-BE49-F238E27FC236}">
                <a16:creationId xmlns:a16="http://schemas.microsoft.com/office/drawing/2014/main" id="{2E81A677-DA72-17E1-9332-6B74B3A3433F}"/>
              </a:ext>
            </a:extLst>
          </p:cNvPr>
          <p:cNvGrpSpPr/>
          <p:nvPr/>
        </p:nvGrpSpPr>
        <p:grpSpPr>
          <a:xfrm>
            <a:off x="397261" y="1795010"/>
            <a:ext cx="1012538" cy="1014493"/>
            <a:chOff x="7284496" y="2127428"/>
            <a:chExt cx="2245645" cy="2249982"/>
          </a:xfrm>
          <a:solidFill>
            <a:srgbClr val="595959"/>
          </a:solidFill>
        </p:grpSpPr>
        <p:grpSp>
          <p:nvGrpSpPr>
            <p:cNvPr id="63" name="Graphic 3">
              <a:extLst>
                <a:ext uri="{FF2B5EF4-FFF2-40B4-BE49-F238E27FC236}">
                  <a16:creationId xmlns:a16="http://schemas.microsoft.com/office/drawing/2014/main" id="{0E91A77A-5756-225C-8D3E-7C1BD017E10B}"/>
                </a:ext>
              </a:extLst>
            </p:cNvPr>
            <p:cNvGrpSpPr/>
            <p:nvPr/>
          </p:nvGrpSpPr>
          <p:grpSpPr>
            <a:xfrm>
              <a:off x="7284496" y="2127428"/>
              <a:ext cx="2245645" cy="2249982"/>
              <a:chOff x="5098317" y="2100784"/>
              <a:chExt cx="2245645" cy="2249982"/>
            </a:xfrm>
            <a:grpFill/>
          </p:grpSpPr>
          <p:sp>
            <p:nvSpPr>
              <p:cNvPr id="68" name="Freeform 67">
                <a:extLst>
                  <a:ext uri="{FF2B5EF4-FFF2-40B4-BE49-F238E27FC236}">
                    <a16:creationId xmlns:a16="http://schemas.microsoft.com/office/drawing/2014/main" id="{D61CE88D-DAC9-B307-5ED3-DD705C1EA427}"/>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B707B84-03FD-7793-F153-1F18133F17C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478DD49-64EC-1835-5409-F5E91E3207B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2C702-8386-9CB2-5DF6-FF5A04DF05DF}"/>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901E839-2206-5449-0FA1-20C7836764E9}"/>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E40EEE5-C94F-72C3-8AB0-EAFBCFC703A6}"/>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4" name="Graphic 3">
              <a:extLst>
                <a:ext uri="{FF2B5EF4-FFF2-40B4-BE49-F238E27FC236}">
                  <a16:creationId xmlns:a16="http://schemas.microsoft.com/office/drawing/2014/main" id="{BC5366BE-F541-F027-7232-78600A98FFA2}"/>
                </a:ext>
              </a:extLst>
            </p:cNvPr>
            <p:cNvGrpSpPr/>
            <p:nvPr/>
          </p:nvGrpSpPr>
          <p:grpSpPr>
            <a:xfrm>
              <a:off x="8878245" y="2200268"/>
              <a:ext cx="144167" cy="725714"/>
              <a:chOff x="6692066" y="2173624"/>
              <a:chExt cx="144167" cy="725714"/>
            </a:xfrm>
            <a:grpFill/>
          </p:grpSpPr>
          <p:sp>
            <p:nvSpPr>
              <p:cNvPr id="65" name="Freeform 64">
                <a:extLst>
                  <a:ext uri="{FF2B5EF4-FFF2-40B4-BE49-F238E27FC236}">
                    <a16:creationId xmlns:a16="http://schemas.microsoft.com/office/drawing/2014/main" id="{EA9F6B40-57C8-BDB7-F0B4-75CDE9C889EE}"/>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2D0DEA-6420-0DF5-C7E4-9EE6821AC0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
        <p:nvSpPr>
          <p:cNvPr id="2" name="Text Placeholder 12">
            <a:extLst>
              <a:ext uri="{FF2B5EF4-FFF2-40B4-BE49-F238E27FC236}">
                <a16:creationId xmlns:a16="http://schemas.microsoft.com/office/drawing/2014/main" id="{F75CCBA6-441B-5944-AFFA-EFE86A7871F6}"/>
              </a:ext>
            </a:extLst>
          </p:cNvPr>
          <p:cNvSpPr txBox="1">
            <a:spLocks/>
          </p:cNvSpPr>
          <p:nvPr/>
        </p:nvSpPr>
        <p:spPr>
          <a:xfrm>
            <a:off x="5349911" y="1908699"/>
            <a:ext cx="6378488" cy="3703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just"/>
            <a:r>
              <a:rPr lang="en-GB" sz="2200" dirty="0">
                <a:latin typeface="Calibri" panose="020F0502020204030204" pitchFamily="34" charset="0"/>
                <a:ea typeface="Lato Light" panose="020F0502020204030203" pitchFamily="34" charset="0"/>
                <a:cs typeface="Calibri" panose="020F0502020204030204" pitchFamily="34" charset="0"/>
              </a:rPr>
              <a:t>The reputation repair strategies vary in terms of how much they accommodate those at risk or harmed by the crisis.  Accommodate means that the response focuses more on helping the victims than on addressing SME concerns.  The master list arranges the reputation repair strategies from the least to the most accommodative reputation repair strategies.</a:t>
            </a:r>
          </a:p>
        </p:txBody>
      </p:sp>
    </p:spTree>
    <p:extLst>
      <p:ext uri="{BB962C8B-B14F-4D97-AF65-F5344CB8AC3E}">
        <p14:creationId xmlns:p14="http://schemas.microsoft.com/office/powerpoint/2010/main" val="387664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r>
              <a:rPr lang="en-US" dirty="0"/>
              <a:t>01</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4" y="1264769"/>
            <a:ext cx="3729132" cy="2588774"/>
          </a:xfrm>
        </p:spPr>
        <p:txBody>
          <a:bodyPr>
            <a:normAutofit/>
          </a:bodyPr>
          <a:lstStyle/>
          <a:p>
            <a:r>
              <a:rPr lang="en-US" dirty="0"/>
              <a:t>WHAT IS A BUSINESS CRISIS?</a:t>
            </a:r>
          </a:p>
          <a:p>
            <a:endParaRPr lang="en-US" dirty="0"/>
          </a:p>
          <a:p>
            <a:endParaRPr lang="en-US" dirty="0"/>
          </a:p>
        </p:txBody>
      </p:sp>
    </p:spTree>
    <p:extLst>
      <p:ext uri="{BB962C8B-B14F-4D97-AF65-F5344CB8AC3E}">
        <p14:creationId xmlns:p14="http://schemas.microsoft.com/office/powerpoint/2010/main" val="945518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572475"/>
            <a:ext cx="3291071" cy="4658741"/>
          </a:xfrm>
        </p:spPr>
        <p:txBody>
          <a:bodyPr>
            <a:normAutofit fontScale="62500" lnSpcReduction="20000"/>
          </a:bodyPr>
          <a:lstStyle/>
          <a:p>
            <a:pPr>
              <a:lnSpc>
                <a:spcPct val="120000"/>
              </a:lnSpc>
            </a:pPr>
            <a:r>
              <a:rPr lang="en-GB" sz="4600" dirty="0">
                <a:solidFill>
                  <a:schemeClr val="bg1"/>
                </a:solidFill>
                <a:hlinkClick r:id="rId2">
                  <a:extLst>
                    <a:ext uri="{A12FA001-AC4F-418D-AE19-62706E023703}">
                      <ahyp:hlinkClr xmlns:ahyp="http://schemas.microsoft.com/office/drawing/2018/hyperlinkcolor" val="tx"/>
                    </a:ext>
                  </a:extLst>
                </a:hlinkClick>
              </a:rPr>
              <a:t>Overcoming Brexit: How a small Irish business turned a crisis into an opportunity - Independent.ie</a:t>
            </a:r>
            <a:endParaRPr lang="en-GB" sz="4600" dirty="0">
              <a:solidFill>
                <a:schemeClr val="bg1"/>
              </a:solidFill>
            </a:endParaRPr>
          </a:p>
          <a:p>
            <a:endParaRPr lang="en-GB" sz="5100" dirty="0">
              <a:solidFill>
                <a:schemeClr val="bg1"/>
              </a:solidFill>
            </a:endParaRPr>
          </a:p>
          <a:p>
            <a:r>
              <a:rPr lang="en-US" sz="5100" dirty="0">
                <a:solidFill>
                  <a:schemeClr val="bg1"/>
                </a:solidFill>
              </a:rPr>
              <a:t>Courtesy :  Local Enterprise Office, Ireland</a:t>
            </a:r>
          </a:p>
          <a:p>
            <a:endParaRPr lang="en-US" dirty="0"/>
          </a:p>
          <a:p>
            <a:endParaRPr lang="en-US" dirty="0"/>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52469" y="503441"/>
            <a:ext cx="8215987"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GB" sz="2400" b="0" i="0" dirty="0">
                <a:solidFill>
                  <a:srgbClr val="595959"/>
                </a:solidFill>
                <a:effectLst/>
                <a:latin typeface="Nuacht Serif Text"/>
              </a:rPr>
              <a:t>When Brexit was passed in the summer of 2016, Irish business  owner Peter Morrow of </a:t>
            </a:r>
            <a:r>
              <a:rPr lang="en-GB" sz="2400" b="0" i="0" dirty="0">
                <a:solidFill>
                  <a:srgbClr val="595959"/>
                </a:solidFill>
                <a:effectLst/>
                <a:latin typeface="Nuacht Serif Text"/>
                <a:hlinkClick r:id="rId3"/>
              </a:rPr>
              <a:t>SKYLARK Stairs </a:t>
            </a:r>
            <a:r>
              <a:rPr lang="en-GB" sz="2400" b="0" i="0" dirty="0">
                <a:solidFill>
                  <a:srgbClr val="595959"/>
                </a:solidFill>
                <a:effectLst/>
                <a:latin typeface="Nuacht Serif Text"/>
              </a:rPr>
              <a:t>knew that his electric attic stairs business was in trouble.  90pc of his business came from the UK market. </a:t>
            </a:r>
          </a:p>
          <a:p>
            <a:pPr algn="l"/>
            <a:endParaRPr lang="en-GB" sz="2400" b="0" i="0" dirty="0">
              <a:solidFill>
                <a:srgbClr val="595959"/>
              </a:solidFill>
              <a:effectLst/>
              <a:latin typeface="Nuacht Serif Text"/>
            </a:endParaRPr>
          </a:p>
          <a:p>
            <a:pPr algn="l"/>
            <a:r>
              <a:rPr lang="en-GB" sz="2400" b="0" i="0" dirty="0">
                <a:solidFill>
                  <a:srgbClr val="595959"/>
                </a:solidFill>
                <a:effectLst/>
                <a:latin typeface="Nuacht Serif Text"/>
              </a:rPr>
              <a:t>All of a sudden, the uncertainty created by the UK’s decision to leave the European Union could decimate his livelihood.</a:t>
            </a:r>
          </a:p>
          <a:p>
            <a:pPr algn="l"/>
            <a:endParaRPr lang="en-GB" sz="2400" dirty="0">
              <a:solidFill>
                <a:srgbClr val="595959"/>
              </a:solidFill>
              <a:latin typeface="Nuacht Serif Text"/>
            </a:endParaRPr>
          </a:p>
          <a:p>
            <a:pPr algn="l"/>
            <a:r>
              <a:rPr lang="en-GB" sz="2400" b="0" i="0" dirty="0">
                <a:solidFill>
                  <a:srgbClr val="595959"/>
                </a:solidFill>
                <a:effectLst/>
                <a:latin typeface="Nuacht Serif Text"/>
              </a:rPr>
              <a:t>However, having enlisted the help of his </a:t>
            </a:r>
            <a:r>
              <a:rPr lang="en-GB" sz="2400" b="0" i="0" dirty="0">
                <a:solidFill>
                  <a:srgbClr val="595959"/>
                </a:solidFill>
                <a:effectLst/>
                <a:latin typeface="Nuacht Serif Text"/>
                <a:hlinkClick r:id="rId4"/>
              </a:rPr>
              <a:t>Local Enterprise Office in Galway</a:t>
            </a:r>
            <a:r>
              <a:rPr lang="en-GB" sz="2400" b="0" i="0" dirty="0">
                <a:solidFill>
                  <a:srgbClr val="595959"/>
                </a:solidFill>
                <a:effectLst/>
                <a:latin typeface="Nuacht Serif Text"/>
              </a:rPr>
              <a:t>, Peter’s business is thriving once again after he was given the tools to bring his business to both the United States and Australia.  He participated on a programme called </a:t>
            </a:r>
            <a:r>
              <a:rPr lang="en-GB" sz="2400" b="0" i="0" dirty="0">
                <a:solidFill>
                  <a:srgbClr val="595959"/>
                </a:solidFill>
                <a:effectLst/>
                <a:latin typeface="Nuacht Serif Text"/>
                <a:hlinkClick r:id="rId5"/>
              </a:rPr>
              <a:t>Lean for Micro</a:t>
            </a:r>
            <a:r>
              <a:rPr lang="en-GB" sz="2400" b="0" i="0" dirty="0">
                <a:solidFill>
                  <a:srgbClr val="595959"/>
                </a:solidFill>
                <a:effectLst/>
                <a:latin typeface="Nuacht Serif Text"/>
              </a:rPr>
              <a:t>.  </a:t>
            </a:r>
          </a:p>
          <a:p>
            <a:pPr algn="l"/>
            <a:endParaRPr lang="en-GB" sz="2400" dirty="0">
              <a:solidFill>
                <a:srgbClr val="595959"/>
              </a:solidFill>
              <a:latin typeface="Nuacht Serif Tex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a:extLst>
              <a:ext uri="{FF2B5EF4-FFF2-40B4-BE49-F238E27FC236}">
                <a16:creationId xmlns:a16="http://schemas.microsoft.com/office/drawing/2014/main" id="{565803FC-720F-D576-A476-A414FA274A34}"/>
              </a:ext>
            </a:extLst>
          </p:cNvPr>
          <p:cNvPicPr>
            <a:picLocks noChangeAspect="1"/>
          </p:cNvPicPr>
          <p:nvPr/>
        </p:nvPicPr>
        <p:blipFill>
          <a:blip r:embed="rId6"/>
          <a:stretch>
            <a:fillRect/>
          </a:stretch>
        </p:blipFill>
        <p:spPr>
          <a:xfrm>
            <a:off x="223444" y="3689229"/>
            <a:ext cx="3111660" cy="2368672"/>
          </a:xfrm>
          <a:prstGeom prst="rect">
            <a:avLst/>
          </a:prstGeom>
        </p:spPr>
      </p:pic>
    </p:spTree>
    <p:extLst>
      <p:ext uri="{BB962C8B-B14F-4D97-AF65-F5344CB8AC3E}">
        <p14:creationId xmlns:p14="http://schemas.microsoft.com/office/powerpoint/2010/main" val="641879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572475"/>
            <a:ext cx="3291071" cy="4658741"/>
          </a:xfrm>
        </p:spPr>
        <p:txBody>
          <a:bodyPr>
            <a:normAutofit fontScale="62500" lnSpcReduction="20000"/>
          </a:bodyPr>
          <a:lstStyle/>
          <a:p>
            <a:pPr>
              <a:lnSpc>
                <a:spcPct val="120000"/>
              </a:lnSpc>
            </a:pPr>
            <a:r>
              <a:rPr lang="en-GB" sz="4600" dirty="0">
                <a:solidFill>
                  <a:schemeClr val="bg1"/>
                </a:solidFill>
                <a:hlinkClick r:id="rId2">
                  <a:extLst>
                    <a:ext uri="{A12FA001-AC4F-418D-AE19-62706E023703}">
                      <ahyp:hlinkClr xmlns:ahyp="http://schemas.microsoft.com/office/drawing/2018/hyperlinkcolor" val="tx"/>
                    </a:ext>
                  </a:extLst>
                </a:hlinkClick>
              </a:rPr>
              <a:t>Overcoming Brexit: How a small Irish business turned a crisis into an opportunity - Independent.ie</a:t>
            </a:r>
            <a:endParaRPr lang="en-GB" sz="4600" dirty="0">
              <a:solidFill>
                <a:schemeClr val="bg1"/>
              </a:solidFill>
            </a:endParaRPr>
          </a:p>
          <a:p>
            <a:endParaRPr lang="en-GB" sz="5100" dirty="0">
              <a:solidFill>
                <a:schemeClr val="bg1"/>
              </a:solidFill>
            </a:endParaRPr>
          </a:p>
          <a:p>
            <a:r>
              <a:rPr lang="en-US" sz="5100" dirty="0">
                <a:solidFill>
                  <a:schemeClr val="bg1"/>
                </a:solidFill>
              </a:rPr>
              <a:t>Courtesy :  Local Enterprise Office, Ireland</a:t>
            </a:r>
          </a:p>
          <a:p>
            <a:endParaRPr lang="en-US" dirty="0"/>
          </a:p>
          <a:p>
            <a:endParaRPr lang="en-US" dirty="0"/>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52469" y="749662"/>
            <a:ext cx="8215987"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endParaRPr lang="en-GB" sz="2400" dirty="0">
              <a:solidFill>
                <a:srgbClr val="595959"/>
              </a:solidFill>
              <a:latin typeface="Nuacht Serif Text"/>
            </a:endParaRPr>
          </a:p>
          <a:p>
            <a:pPr algn="l"/>
            <a:r>
              <a:rPr lang="en-GB" sz="2400" b="0" i="0" dirty="0">
                <a:solidFill>
                  <a:srgbClr val="595959"/>
                </a:solidFill>
                <a:effectLst/>
                <a:latin typeface="Nuacht Serif Text"/>
              </a:rPr>
              <a:t>Breda Fox, Head of LEO Galway explains…</a:t>
            </a:r>
          </a:p>
          <a:p>
            <a:pPr algn="l"/>
            <a:endParaRPr lang="en-GB" sz="2400" dirty="0">
              <a:solidFill>
                <a:srgbClr val="595959"/>
              </a:solidFill>
              <a:latin typeface="Nuacht Serif Text"/>
            </a:endParaRPr>
          </a:p>
          <a:p>
            <a:pPr algn="l"/>
            <a:r>
              <a:rPr lang="en-GB" sz="2400" b="0" i="1" dirty="0">
                <a:solidFill>
                  <a:srgbClr val="595959"/>
                </a:solidFill>
                <a:effectLst/>
                <a:latin typeface="Nuacht Serif Text"/>
              </a:rPr>
              <a:t>“In Peter’s case, he thought he needed to invest in new equipment in 2016 to meet US demand but after the Lean intervention, the business was transformed, and productivity doubled with no additional investment. An example is a packing process that originally took two men 90 minutes was reduced to one man and 10 minutes. He’s our best advocate of the programme now because he has experienced the real impact of it on his business.”</a:t>
            </a:r>
          </a:p>
          <a:p>
            <a:pPr algn="l"/>
            <a:endParaRPr lang="en-GB" sz="2400" dirty="0">
              <a:solidFill>
                <a:srgbClr val="595959"/>
              </a:solidFill>
              <a:latin typeface="Nuacht Serif Text"/>
            </a:endParaRPr>
          </a:p>
          <a:p>
            <a:pPr eaLnBrk="0" fontAlgn="base" hangingPunct="0">
              <a:spcBef>
                <a:spcPct val="0"/>
              </a:spcBef>
              <a:spcAft>
                <a:spcPct val="0"/>
              </a:spcAft>
            </a:pPr>
            <a:r>
              <a:rPr lang="en-US" sz="1600" i="1" dirty="0">
                <a:solidFill>
                  <a:srgbClr val="595959"/>
                </a:solidFill>
              </a:rPr>
              <a:t>Courtesy :  Local Enterprise Office, Ireland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a:extLst>
              <a:ext uri="{FF2B5EF4-FFF2-40B4-BE49-F238E27FC236}">
                <a16:creationId xmlns:a16="http://schemas.microsoft.com/office/drawing/2014/main" id="{565803FC-720F-D576-A476-A414FA274A34}"/>
              </a:ext>
            </a:extLst>
          </p:cNvPr>
          <p:cNvPicPr>
            <a:picLocks noChangeAspect="1"/>
          </p:cNvPicPr>
          <p:nvPr/>
        </p:nvPicPr>
        <p:blipFill>
          <a:blip r:embed="rId3"/>
          <a:stretch>
            <a:fillRect/>
          </a:stretch>
        </p:blipFill>
        <p:spPr>
          <a:xfrm>
            <a:off x="223444" y="3689229"/>
            <a:ext cx="3111660" cy="2368672"/>
          </a:xfrm>
          <a:prstGeom prst="rect">
            <a:avLst/>
          </a:prstGeom>
        </p:spPr>
      </p:pic>
    </p:spTree>
    <p:extLst>
      <p:ext uri="{BB962C8B-B14F-4D97-AF65-F5344CB8AC3E}">
        <p14:creationId xmlns:p14="http://schemas.microsoft.com/office/powerpoint/2010/main" val="3295798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03</a:t>
            </a:r>
            <a:r>
              <a:rPr lang="en-US" dirty="0">
                <a:solidFill>
                  <a:schemeClr val="bg1"/>
                </a:solidFill>
              </a:rPr>
              <a:t> 	 Post-crisis phase</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78963" y="1620552"/>
            <a:ext cx="9515167" cy="4650317"/>
          </a:xfrm>
        </p:spPr>
        <p:txBody>
          <a:bodyPr>
            <a:normAutofit/>
          </a:bodyPr>
          <a:lstStyle/>
          <a:p>
            <a:pPr marL="12700" indent="-12700" algn="just"/>
            <a:r>
              <a:rPr lang="en-GB" sz="2200" dirty="0">
                <a:latin typeface="Calibri" panose="020F0502020204030204" pitchFamily="34" charset="0"/>
                <a:ea typeface="Lato Light" panose="020F0502020204030203" pitchFamily="34" charset="0"/>
                <a:cs typeface="Calibri" panose="020F0502020204030204" pitchFamily="34" charset="0"/>
              </a:rPr>
              <a:t>In the post-crisis phase, the organisation is </a:t>
            </a:r>
            <a:r>
              <a:rPr lang="en-GB" sz="2200" b="1" u="sng" dirty="0">
                <a:latin typeface="Calibri" panose="020F0502020204030204" pitchFamily="34" charset="0"/>
                <a:ea typeface="Lato Light" panose="020F0502020204030203" pitchFamily="34" charset="0"/>
                <a:cs typeface="Calibri" panose="020F0502020204030204" pitchFamily="34" charset="0"/>
              </a:rPr>
              <a:t>returning to business as usual</a:t>
            </a:r>
            <a:r>
              <a:rPr lang="en-GB" sz="2200" dirty="0">
                <a:latin typeface="Calibri" panose="020F0502020204030204" pitchFamily="34" charset="0"/>
                <a:ea typeface="Lato Light" panose="020F0502020204030203" pitchFamily="34" charset="0"/>
                <a:cs typeface="Calibri" panose="020F0502020204030204" pitchFamily="34" charset="0"/>
              </a:rPr>
              <a:t>. The crisis is no longer the focal point of management’s attention but still requires some attention.  As noted earlier, reputation repair may be continued or initiated during this phase. There is important follow-up communication that is required. </a:t>
            </a:r>
          </a:p>
          <a:p>
            <a:pPr marL="12700" indent="-12700" algn="just"/>
            <a:r>
              <a:rPr lang="en-GB" sz="2200" dirty="0">
                <a:latin typeface="Calibri" panose="020F0502020204030204" pitchFamily="34" charset="0"/>
                <a:ea typeface="Lato Light" panose="020F0502020204030203" pitchFamily="34" charset="0"/>
                <a:cs typeface="Calibri" panose="020F0502020204030204" pitchFamily="34" charset="0"/>
              </a:rPr>
              <a:t>First, crisis managers often promise to provide additional information during the crisis phase.  The crisis managers must deliver on those informational promises or risk losing the trust of those that want the information. </a:t>
            </a:r>
          </a:p>
          <a:p>
            <a:pPr marL="12700" indent="-12700" algn="just"/>
            <a:endParaRPr lang="en-GB" sz="2200" dirty="0">
              <a:latin typeface="Calibri" panose="020F0502020204030204" pitchFamily="34" charset="0"/>
              <a:ea typeface="Lato Light" panose="020F0502020204030203" pitchFamily="34" charset="0"/>
              <a:cs typeface="Calibri" panose="020F0502020204030204" pitchFamily="34" charset="0"/>
            </a:endParaRPr>
          </a:p>
          <a:p>
            <a:pPr marL="12700" indent="-12700" algn="just"/>
            <a:endParaRPr lang="en-GB" sz="2200" dirty="0">
              <a:latin typeface="Calibri" panose="020F0502020204030204" pitchFamily="34" charset="0"/>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965219"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5851682">
            <a:off x="9416359" y="5871417"/>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3B09A200-5ACA-5C9E-86ED-3672D4D3F9C2}"/>
              </a:ext>
            </a:extLst>
          </p:cNvPr>
          <p:cNvGrpSpPr/>
          <p:nvPr/>
        </p:nvGrpSpPr>
        <p:grpSpPr>
          <a:xfrm>
            <a:off x="492230" y="1865708"/>
            <a:ext cx="936321" cy="1086657"/>
            <a:chOff x="8360213" y="3458151"/>
            <a:chExt cx="853935" cy="991043"/>
          </a:xfrm>
          <a:solidFill>
            <a:srgbClr val="595959"/>
          </a:solidFill>
        </p:grpSpPr>
        <p:grpSp>
          <p:nvGrpSpPr>
            <p:cNvPr id="48" name="Graphic 2">
              <a:extLst>
                <a:ext uri="{FF2B5EF4-FFF2-40B4-BE49-F238E27FC236}">
                  <a16:creationId xmlns:a16="http://schemas.microsoft.com/office/drawing/2014/main" id="{6FC34111-DD80-D16E-E0DB-1ED06B7E4A82}"/>
                </a:ext>
              </a:extLst>
            </p:cNvPr>
            <p:cNvGrpSpPr/>
            <p:nvPr userDrawn="1"/>
          </p:nvGrpSpPr>
          <p:grpSpPr>
            <a:xfrm>
              <a:off x="8599192" y="3595917"/>
              <a:ext cx="375982" cy="204367"/>
              <a:chOff x="2642504" y="3763150"/>
              <a:chExt cx="375982" cy="204367"/>
            </a:xfrm>
            <a:grpFill/>
          </p:grpSpPr>
          <p:sp>
            <p:nvSpPr>
              <p:cNvPr id="54" name="Freeform 53">
                <a:extLst>
                  <a:ext uri="{FF2B5EF4-FFF2-40B4-BE49-F238E27FC236}">
                    <a16:creationId xmlns:a16="http://schemas.microsoft.com/office/drawing/2014/main" id="{A6274AE0-0312-5AB5-E3C8-8DD532DD93E5}"/>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094BC4-0309-65C2-F73B-72BC907BDAE4}"/>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C29A601B-D5CC-BA82-C8E1-30BBF61646D0}"/>
                </a:ext>
              </a:extLst>
            </p:cNvPr>
            <p:cNvGrpSpPr/>
            <p:nvPr userDrawn="1"/>
          </p:nvGrpSpPr>
          <p:grpSpPr>
            <a:xfrm>
              <a:off x="8360213" y="3458151"/>
              <a:ext cx="853935" cy="991043"/>
              <a:chOff x="2403525" y="3625384"/>
              <a:chExt cx="853935" cy="991043"/>
            </a:xfrm>
            <a:grpFill/>
          </p:grpSpPr>
          <p:sp>
            <p:nvSpPr>
              <p:cNvPr id="50" name="Freeform 49">
                <a:extLst>
                  <a:ext uri="{FF2B5EF4-FFF2-40B4-BE49-F238E27FC236}">
                    <a16:creationId xmlns:a16="http://schemas.microsoft.com/office/drawing/2014/main" id="{E296E4D0-B97A-466C-47AD-CC6216B07545}"/>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06EF388-E7B5-8EEF-7C97-9C7443F7D953}"/>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B34B5A4-F72E-8A5B-9938-7DDCA83BAAA8}"/>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E60E10-11BC-D1C9-5422-695345C11ED5}"/>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39" name="TextBox 38">
            <a:extLst>
              <a:ext uri="{FF2B5EF4-FFF2-40B4-BE49-F238E27FC236}">
                <a16:creationId xmlns:a16="http://schemas.microsoft.com/office/drawing/2014/main" id="{13AB6038-8230-FAFD-A672-34E7550E42E1}"/>
              </a:ext>
            </a:extLst>
          </p:cNvPr>
          <p:cNvSpPr txBox="1"/>
          <p:nvPr/>
        </p:nvSpPr>
        <p:spPr>
          <a:xfrm>
            <a:off x="1908133" y="3945710"/>
            <a:ext cx="6097772" cy="2800767"/>
          </a:xfrm>
          <a:prstGeom prst="rect">
            <a:avLst/>
          </a:prstGeom>
          <a:noFill/>
        </p:spPr>
        <p:txBody>
          <a:bodyPr wrap="square">
            <a:spAutoFit/>
          </a:bodyPr>
          <a:lstStyle/>
          <a:p>
            <a:pPr marL="12700" indent="-12700" algn="just"/>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Second, the SME needs to release updates on the recovery process, corrective actions, and/or investigations of the crisis with the key stakeholders that matter.  The amount of follow-up communication required depends on the amount of information promised during the crisis and the length of time it takes to complete the recovery process.  </a:t>
            </a:r>
          </a:p>
        </p:txBody>
      </p:sp>
    </p:spTree>
    <p:extLst>
      <p:ext uri="{BB962C8B-B14F-4D97-AF65-F5344CB8AC3E}">
        <p14:creationId xmlns:p14="http://schemas.microsoft.com/office/powerpoint/2010/main" val="103935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a:t>
            </a:r>
            <a:r>
              <a:rPr lang="en-US" dirty="0">
                <a:hlinkClick r:id="rId2">
                  <a:extLst>
                    <a:ext uri="{A12FA001-AC4F-418D-AE19-62706E023703}">
                      <ahyp:hlinkClr xmlns:ahyp="http://schemas.microsoft.com/office/drawing/2018/hyperlinkcolor" val="tx"/>
                    </a:ext>
                  </a:extLst>
                </a:hlinkClick>
              </a:rPr>
              <a:t>/</a:t>
            </a:r>
            <a:r>
              <a:rPr lang="en-US" dirty="0" err="1">
                <a:hlinkClick r:id="rId2">
                  <a:extLst>
                    <a:ext uri="{A12FA001-AC4F-418D-AE19-62706E023703}">
                      <ahyp:hlinkClr xmlns:ahyp="http://schemas.microsoft.com/office/drawing/2018/hyperlinkcolor" val="tx"/>
                    </a:ext>
                  </a:extLst>
                </a:hlinkClick>
              </a:rPr>
              <a:t>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a:t>
            </a:r>
            <a:r>
              <a:rPr lang="en-US" dirty="0">
                <a:hlinkClick r:id="rId4">
                  <a:extLst>
                    <a:ext uri="{A12FA001-AC4F-418D-AE19-62706E023703}">
                      <ahyp:hlinkClr xmlns:ahyp="http://schemas.microsoft.com/office/drawing/2018/hyperlinkcolor" val="tx"/>
                    </a:ext>
                  </a:extLst>
                </a:hlinkClick>
              </a:rPr>
              <a:t>/company/secure-project/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591630" cy="731140"/>
          </a:xfrm>
        </p:spPr>
        <p:txBody>
          <a:bodyPr>
            <a:normAutofit fontScale="92500"/>
          </a:bodyPr>
          <a:lstStyle/>
          <a:p>
            <a:r>
              <a:rPr lang="en-US" dirty="0" err="1"/>
              <a:t>www.</a:t>
            </a:r>
            <a:r>
              <a:rPr lang="en-US" b="1" dirty="0" err="1"/>
              <a:t>smecrisistoolkit.</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239648"/>
          </a:xfrm>
        </p:spPr>
        <p:txBody>
          <a:bodyPr>
            <a:normAutofit fontScale="92500"/>
          </a:bodyPr>
          <a:lstStyle/>
          <a:p>
            <a:r>
              <a:rPr lang="en-US" dirty="0"/>
              <a:t>A CRISIS THAT COMES FROM EXTERNAL UNAVOIDABLE FACTORS </a:t>
            </a:r>
          </a:p>
          <a:p>
            <a:endParaRPr lang="en-US" dirty="0"/>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70000" lnSpcReduction="20000"/>
          </a:bodyPr>
          <a:lstStyle/>
          <a:p>
            <a:r>
              <a:rPr lang="en-US" dirty="0">
                <a:solidFill>
                  <a:schemeClr val="bg1"/>
                </a:solidFill>
              </a:rPr>
              <a:t>Next </a:t>
            </a:r>
            <a:r>
              <a:rPr lang="en-US" dirty="0">
                <a:solidFill>
                  <a:srgbClr val="EDA13E"/>
                </a:solidFill>
              </a:rPr>
              <a:t>Module 2..</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322766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8C0D9AF-CAF5-3F6D-473A-568E3209CC2E}"/>
              </a:ext>
            </a:extLst>
          </p:cNvPr>
          <p:cNvSpPr>
            <a:spLocks noGrp="1"/>
          </p:cNvSpPr>
          <p:nvPr>
            <p:ph type="body" sz="quarter" idx="18"/>
          </p:nvPr>
        </p:nvSpPr>
        <p:spPr>
          <a:xfrm>
            <a:off x="734714" y="1351971"/>
            <a:ext cx="10808102" cy="3922524"/>
          </a:xfrm>
        </p:spPr>
        <p:txBody>
          <a:bodyPr numCol="2" spcCol="72000">
            <a:noAutofit/>
          </a:bodyPr>
          <a:lstStyle/>
          <a:p>
            <a:pPr marL="342900" indent="-342900">
              <a:spcBef>
                <a:spcPts val="300"/>
              </a:spcBef>
              <a:buClr>
                <a:srgbClr val="F16924"/>
              </a:buClr>
              <a:buFont typeface="Arial" panose="020B0604020202020204" pitchFamily="34" charset="0"/>
              <a:buChar char="•"/>
            </a:pPr>
            <a:r>
              <a:rPr lang="en-US" sz="2200" dirty="0"/>
              <a:t>Small and medium-sized enterprises (SMEs) are often referred to as the backbone of the European economy, providing a potential source for jobs and economic growth. SMEs are defined by the European Commission as having less than 250 persons employed. They should also have an annual turnover of up to EUR 50 million, or a balance sheet total of no more than EUR 43 million.  Many of our businesses are much smaller that that, but the principles set out in this course still apply. </a:t>
            </a:r>
          </a:p>
          <a:p>
            <a:pPr marL="342900" indent="-342900">
              <a:spcBef>
                <a:spcPts val="300"/>
              </a:spcBef>
              <a:buClr>
                <a:srgbClr val="F16924"/>
              </a:buClr>
              <a:buFont typeface="Arial" panose="020B0604020202020204" pitchFamily="34" charset="0"/>
              <a:buChar char="•"/>
            </a:pPr>
            <a:endParaRPr lang="en-US" sz="2200" dirty="0"/>
          </a:p>
          <a:p>
            <a:pPr marL="342900" indent="-342900">
              <a:spcBef>
                <a:spcPts val="300"/>
              </a:spcBef>
              <a:buClr>
                <a:srgbClr val="F16924"/>
              </a:buClr>
              <a:buFont typeface="Arial" panose="020B0604020202020204" pitchFamily="34" charset="0"/>
              <a:buChar char="•"/>
            </a:pPr>
            <a:endParaRPr lang="en-US" sz="2200" dirty="0"/>
          </a:p>
          <a:p>
            <a:pPr marL="342900" indent="-342900">
              <a:spcBef>
                <a:spcPts val="300"/>
              </a:spcBef>
              <a:buClr>
                <a:srgbClr val="F16924"/>
              </a:buClr>
              <a:buFont typeface="Arial" panose="020B0604020202020204" pitchFamily="34" charset="0"/>
              <a:buChar char="•"/>
            </a:pPr>
            <a:endParaRPr lang="en-US" sz="2200" dirty="0"/>
          </a:p>
          <a:p>
            <a:pPr marL="342900" indent="-342900">
              <a:spcBef>
                <a:spcPts val="300"/>
              </a:spcBef>
              <a:buClr>
                <a:srgbClr val="F16924"/>
              </a:buClr>
              <a:buFont typeface="Arial" panose="020B0604020202020204" pitchFamily="34" charset="0"/>
              <a:buChar char="•"/>
            </a:pPr>
            <a:r>
              <a:rPr lang="en-US" sz="2200" dirty="0"/>
              <a:t>A business crisis occurs when an unexpected problem puts the stability of a company or organization at risk. These dilemmas can either originate internally or they can be brought on by external influences </a:t>
            </a:r>
            <a:r>
              <a:rPr lang="en-US" sz="1400" dirty="0"/>
              <a:t>(</a:t>
            </a:r>
            <a:r>
              <a:rPr lang="en-US" sz="1400" dirty="0" err="1"/>
              <a:t>Hubspot</a:t>
            </a:r>
            <a:r>
              <a:rPr lang="en-US" sz="1400" dirty="0"/>
              <a:t>).</a:t>
            </a:r>
          </a:p>
          <a:p>
            <a:pPr marL="342900" indent="-342900">
              <a:spcBef>
                <a:spcPts val="300"/>
              </a:spcBef>
              <a:buClr>
                <a:srgbClr val="F16924"/>
              </a:buClr>
              <a:buFont typeface="Arial" panose="020B0604020202020204" pitchFamily="34" charset="0"/>
              <a:buChar char="•"/>
            </a:pPr>
            <a:r>
              <a:rPr lang="en-GB" sz="2200" dirty="0"/>
              <a:t>Generally, crisis is an unexpected and negative-orientated event, which has the </a:t>
            </a:r>
          </a:p>
          <a:p>
            <a:pPr marL="342900" indent="-342900">
              <a:spcBef>
                <a:spcPts val="300"/>
              </a:spcBef>
              <a:buClr>
                <a:srgbClr val="F16924"/>
              </a:buClr>
              <a:buFont typeface="Arial" panose="020B0604020202020204" pitchFamily="34" charset="0"/>
              <a:buChar char="•"/>
            </a:pPr>
            <a:r>
              <a:rPr lang="en-GB" sz="2200" dirty="0"/>
              <a:t>potential to lead to huge negative consequence </a:t>
            </a:r>
            <a:r>
              <a:rPr lang="en-GB" sz="1400" dirty="0"/>
              <a:t>(Shrivastava, 1993; Pearson and Claire, 1993).</a:t>
            </a:r>
            <a:endParaRPr lang="en-US" sz="1400" dirty="0"/>
          </a:p>
          <a:p>
            <a:pPr marL="342900" indent="-342900">
              <a:spcBef>
                <a:spcPts val="300"/>
              </a:spcBef>
              <a:buClr>
                <a:srgbClr val="F16924"/>
              </a:buClr>
              <a:buFont typeface="Arial" panose="020B0604020202020204" pitchFamily="34" charset="0"/>
              <a:buChar char="•"/>
            </a:pPr>
            <a:r>
              <a:rPr lang="en-US" sz="2200" dirty="0"/>
              <a:t>A business crisis is generally considered to be the state of a company in which its assets are directly threatened and thus its continued existence is at risk.</a:t>
            </a:r>
          </a:p>
          <a:p>
            <a:pPr marL="342900" indent="-342900">
              <a:spcBef>
                <a:spcPts val="300"/>
              </a:spcBef>
              <a:buClr>
                <a:srgbClr val="F16924"/>
              </a:buClr>
              <a:buFont typeface="Arial" panose="020B0604020202020204" pitchFamily="34" charset="0"/>
              <a:buChar char="•"/>
            </a:pPr>
            <a:endParaRPr lang="en-US" sz="2200" dirty="0"/>
          </a:p>
          <a:p>
            <a:pPr marL="342900" indent="-342900">
              <a:spcBef>
                <a:spcPts val="300"/>
              </a:spcBef>
              <a:buClr>
                <a:srgbClr val="F16924"/>
              </a:buClr>
              <a:buFont typeface="Arial" panose="020B0604020202020204" pitchFamily="34" charset="0"/>
              <a:buChar char="•"/>
            </a:pPr>
            <a:endParaRPr lang="en-US" sz="2200" dirty="0"/>
          </a:p>
        </p:txBody>
      </p:sp>
      <p:sp>
        <p:nvSpPr>
          <p:cNvPr id="13" name="Text Placeholder 12">
            <a:extLst>
              <a:ext uri="{FF2B5EF4-FFF2-40B4-BE49-F238E27FC236}">
                <a16:creationId xmlns:a16="http://schemas.microsoft.com/office/drawing/2014/main" id="{B9C441D9-D8FA-D34C-6091-16D5A4E0FBDE}"/>
              </a:ext>
            </a:extLst>
          </p:cNvPr>
          <p:cNvSpPr>
            <a:spLocks noGrp="1"/>
          </p:cNvSpPr>
          <p:nvPr>
            <p:ph type="body" sz="quarter" idx="16"/>
          </p:nvPr>
        </p:nvSpPr>
        <p:spPr/>
        <p:txBody>
          <a:bodyPr>
            <a:noAutofit/>
          </a:bodyPr>
          <a:lstStyle/>
          <a:p>
            <a:r>
              <a:rPr lang="en-US" dirty="0"/>
              <a:t>What defines a business crisis?  Some perspectives </a:t>
            </a:r>
          </a:p>
          <a:p>
            <a:r>
              <a:rPr lang="en-US" dirty="0"/>
              <a:t> </a:t>
            </a:r>
          </a:p>
        </p:txBody>
      </p:sp>
    </p:spTree>
    <p:extLst>
      <p:ext uri="{BB962C8B-B14F-4D97-AF65-F5344CB8AC3E}">
        <p14:creationId xmlns:p14="http://schemas.microsoft.com/office/powerpoint/2010/main" val="137941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D8597D-C119-F21F-278E-FAE14351A4E3}"/>
              </a:ext>
            </a:extLst>
          </p:cNvPr>
          <p:cNvSpPr/>
          <p:nvPr/>
        </p:nvSpPr>
        <p:spPr>
          <a:xfrm>
            <a:off x="0" y="0"/>
            <a:ext cx="12191999" cy="143680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CEB2D5A5-B845-9B90-FA0D-F386CA90F4D4}"/>
              </a:ext>
            </a:extLst>
          </p:cNvPr>
          <p:cNvSpPr>
            <a:spLocks noGrp="1"/>
          </p:cNvSpPr>
          <p:nvPr>
            <p:ph type="body" sz="quarter" idx="18"/>
          </p:nvPr>
        </p:nvSpPr>
        <p:spPr>
          <a:xfrm>
            <a:off x="246731" y="1536431"/>
            <a:ext cx="8233241" cy="4916538"/>
          </a:xfrm>
        </p:spPr>
        <p:txBody>
          <a:bodyPr>
            <a:normAutofit lnSpcReduction="10000"/>
          </a:bodyPr>
          <a:lstStyle/>
          <a:p>
            <a:pPr marL="0" indent="0" algn="just"/>
            <a:r>
              <a:rPr lang="en-GB" b="1" dirty="0"/>
              <a:t>The easiest way to identify a business crisis is to assess a problem for three key elements</a:t>
            </a:r>
            <a:r>
              <a:rPr lang="en-GB" dirty="0"/>
              <a:t>.</a:t>
            </a:r>
          </a:p>
          <a:p>
            <a:pPr marL="457200" indent="-457200" algn="just">
              <a:buClr>
                <a:srgbClr val="F16924"/>
              </a:buClr>
              <a:buFont typeface="+mj-lt"/>
              <a:buAutoNum type="arabicPeriod"/>
            </a:pPr>
            <a:r>
              <a:rPr lang="en-GB" dirty="0"/>
              <a:t>First, the problem must pose an imminent threat to the organisation.</a:t>
            </a:r>
          </a:p>
          <a:p>
            <a:pPr marL="457200" indent="-457200" algn="just">
              <a:buClr>
                <a:srgbClr val="F16924"/>
              </a:buClr>
              <a:buFont typeface="+mj-lt"/>
              <a:buAutoNum type="arabicPeriod"/>
            </a:pPr>
            <a:r>
              <a:rPr lang="en-GB" dirty="0"/>
              <a:t>Next, the situation must involve an element of surprise or shock.</a:t>
            </a:r>
          </a:p>
          <a:p>
            <a:pPr marL="457200" indent="-457200" algn="just">
              <a:buClr>
                <a:srgbClr val="F16924"/>
              </a:buClr>
              <a:buFont typeface="+mj-lt"/>
              <a:buAutoNum type="arabicPeriod"/>
            </a:pPr>
            <a:r>
              <a:rPr lang="en-GB" dirty="0"/>
              <a:t>Finally, due to the severity of the problem as well as its unexpected nature, the situation will place pressure on the business to make timely and effective decisions. Knowing the elements that make up a business crisis can be instrumental in identifying these problems before it's too late.</a:t>
            </a:r>
          </a:p>
          <a:p>
            <a:pPr marL="0" indent="0" algn="just"/>
            <a:endParaRPr lang="en-GB" sz="100" dirty="0">
              <a:solidFill>
                <a:srgbClr val="083553"/>
              </a:solidFill>
            </a:endParaRPr>
          </a:p>
          <a:p>
            <a:pPr marL="0" indent="0" algn="just"/>
            <a:r>
              <a:rPr lang="en-GB" dirty="0">
                <a:solidFill>
                  <a:srgbClr val="B41F7A"/>
                </a:solidFill>
                <a:ea typeface="Open Sans Light" panose="020B0306030504020204" pitchFamily="34" charset="0"/>
                <a:cs typeface="Open Sans Light" panose="020B0306030504020204" pitchFamily="34" charset="0"/>
              </a:rPr>
              <a:t>It cannot be denied that size matters, </a:t>
            </a:r>
            <a:r>
              <a:rPr lang="en-GB" b="1" u="sng" dirty="0">
                <a:solidFill>
                  <a:srgbClr val="B41F7A"/>
                </a:solidFill>
                <a:ea typeface="Open Sans Light" panose="020B0306030504020204" pitchFamily="34" charset="0"/>
                <a:cs typeface="Open Sans Light" panose="020B0306030504020204" pitchFamily="34" charset="0"/>
              </a:rPr>
              <a:t>small and medium-sized enterprises (SMEs) are statistically more at risk of business crises than larger companies.</a:t>
            </a:r>
            <a:endParaRPr lang="en-US" b="1" u="sng" dirty="0">
              <a:solidFill>
                <a:srgbClr val="B41F7A"/>
              </a:solidFill>
            </a:endParaRPr>
          </a:p>
        </p:txBody>
      </p:sp>
      <p:sp>
        <p:nvSpPr>
          <p:cNvPr id="7" name="Text Placeholder 6">
            <a:extLst>
              <a:ext uri="{FF2B5EF4-FFF2-40B4-BE49-F238E27FC236}">
                <a16:creationId xmlns:a16="http://schemas.microsoft.com/office/drawing/2014/main" id="{E29D7098-E7A2-7E96-C0FF-6B55C4A0D08D}"/>
              </a:ext>
            </a:extLst>
          </p:cNvPr>
          <p:cNvSpPr>
            <a:spLocks noGrp="1"/>
          </p:cNvSpPr>
          <p:nvPr>
            <p:ph type="body" sz="quarter" idx="16"/>
          </p:nvPr>
        </p:nvSpPr>
        <p:spPr/>
        <p:txBody>
          <a:bodyPr>
            <a:normAutofit lnSpcReduction="10000"/>
          </a:bodyPr>
          <a:lstStyle/>
          <a:p>
            <a:r>
              <a:rPr lang="en-US" dirty="0">
                <a:solidFill>
                  <a:schemeClr val="bg1"/>
                </a:solidFill>
              </a:rPr>
              <a:t>IDENTIFYING A BUSINESS CRISIS </a:t>
            </a:r>
          </a:p>
        </p:txBody>
      </p:sp>
      <p:pic>
        <p:nvPicPr>
          <p:cNvPr id="10" name="Picture 9" descr="An iceberg in the water&#10;&#10;Description automatically generated with medium confidence">
            <a:extLst>
              <a:ext uri="{FF2B5EF4-FFF2-40B4-BE49-F238E27FC236}">
                <a16:creationId xmlns:a16="http://schemas.microsoft.com/office/drawing/2014/main" id="{B11F6AE9-20FB-7359-ADDF-EEFDBED98C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32616" y="1774372"/>
            <a:ext cx="3254168" cy="4440656"/>
          </a:xfrm>
          <a:prstGeom prst="rect">
            <a:avLst/>
          </a:prstGeom>
        </p:spPr>
      </p:pic>
    </p:spTree>
    <p:extLst>
      <p:ext uri="{BB962C8B-B14F-4D97-AF65-F5344CB8AC3E}">
        <p14:creationId xmlns:p14="http://schemas.microsoft.com/office/powerpoint/2010/main" val="185409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877067-4DF6-CAD3-9D51-E733FD7068E0}"/>
              </a:ext>
            </a:extLst>
          </p:cNvPr>
          <p:cNvSpPr/>
          <p:nvPr/>
        </p:nvSpPr>
        <p:spPr>
          <a:xfrm>
            <a:off x="21976" y="9264"/>
            <a:ext cx="395302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8A4CA383-4C97-AF9C-723E-AC0CB7603B14}"/>
              </a:ext>
            </a:extLst>
          </p:cNvPr>
          <p:cNvSpPr txBox="1">
            <a:spLocks/>
          </p:cNvSpPr>
          <p:nvPr/>
        </p:nvSpPr>
        <p:spPr>
          <a:xfrm>
            <a:off x="152885" y="635920"/>
            <a:ext cx="3572859" cy="544679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dirty="0">
                <a:solidFill>
                  <a:schemeClr val="bg1"/>
                </a:solidFill>
                <a:latin typeface="+mn-lt"/>
                <a:ea typeface="Open Sans Light" panose="020B0306030504020204" pitchFamily="34" charset="0"/>
                <a:cs typeface="Open Sans Light" panose="020B0306030504020204" pitchFamily="34" charset="0"/>
              </a:rPr>
              <a:t>Overcoming a financial or business crisis is one of the most difficult management tasks of all.</a:t>
            </a:r>
          </a:p>
          <a:p>
            <a:pPr algn="l">
              <a:lnSpc>
                <a:spcPts val="2240"/>
              </a:lnSpc>
              <a:spcBef>
                <a:spcPts val="0"/>
              </a:spcBef>
            </a:pPr>
            <a:endParaRPr lang="en-GB"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pPr>
            <a:r>
              <a:rPr lang="en-GB" dirty="0">
                <a:solidFill>
                  <a:schemeClr val="bg1"/>
                </a:solidFill>
                <a:latin typeface="+mn-lt"/>
                <a:ea typeface="Open Sans Light" panose="020B0306030504020204" pitchFamily="34" charset="0"/>
                <a:cs typeface="Open Sans Light" panose="020B0306030504020204" pitchFamily="34" charset="0"/>
              </a:rPr>
              <a:t>Without external support (e.g. from business advisors, management consultants, lawyers, industry experts) it is often hardly manageable.  </a:t>
            </a:r>
            <a:r>
              <a:rPr lang="en-GB" b="1" dirty="0">
                <a:solidFill>
                  <a:schemeClr val="bg1"/>
                </a:solidFill>
                <a:latin typeface="+mn-lt"/>
                <a:ea typeface="Open Sans Light" panose="020B0306030504020204" pitchFamily="34" charset="0"/>
                <a:cs typeface="Open Sans Light" panose="020B0306030504020204" pitchFamily="34" charset="0"/>
              </a:rPr>
              <a:t>See our case study later in this module – external support can be a gamechanger. </a:t>
            </a:r>
          </a:p>
          <a:p>
            <a:pPr algn="l">
              <a:lnSpc>
                <a:spcPts val="2240"/>
              </a:lnSpc>
              <a:spcBef>
                <a:spcPts val="0"/>
              </a:spcBef>
            </a:pPr>
            <a:endParaRPr lang="en-GB"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pPr>
            <a:r>
              <a:rPr lang="en-IE" dirty="0">
                <a:solidFill>
                  <a:schemeClr val="bg1"/>
                </a:solidFill>
                <a:latin typeface="+mn-lt"/>
              </a:rPr>
              <a:t>The </a:t>
            </a:r>
            <a:r>
              <a:rPr lang="en-IE" b="1" dirty="0">
                <a:solidFill>
                  <a:srgbClr val="EDA13E"/>
                </a:solidFill>
                <a:latin typeface="+mn-lt"/>
              </a:rPr>
              <a:t>4 key </a:t>
            </a:r>
            <a:r>
              <a:rPr lang="en-IE" dirty="0">
                <a:solidFill>
                  <a:schemeClr val="bg1"/>
                </a:solidFill>
                <a:latin typeface="+mn-lt"/>
              </a:rPr>
              <a:t>reasons why a business crisis is </a:t>
            </a:r>
            <a:r>
              <a:rPr lang="en-GB" dirty="0">
                <a:solidFill>
                  <a:schemeClr val="bg1"/>
                </a:solidFill>
                <a:latin typeface="+mn-lt"/>
              </a:rPr>
              <a:t>complicated ..</a:t>
            </a:r>
          </a:p>
          <a:p>
            <a:pPr algn="l">
              <a:lnSpc>
                <a:spcPts val="2240"/>
              </a:lnSpc>
              <a:spcBef>
                <a:spcPts val="0"/>
              </a:spcBef>
            </a:pPr>
            <a:endParaRPr lang="en-GB" sz="2200" dirty="0">
              <a:solidFill>
                <a:schemeClr val="bg1"/>
              </a:solidFill>
              <a:latin typeface="+mn-lt"/>
              <a:ea typeface="Open Sans Light" panose="020B0306030504020204" pitchFamily="34" charset="0"/>
              <a:cs typeface="Open Sans Light" panose="020B0306030504020204" pitchFamily="34" charset="0"/>
            </a:endParaRPr>
          </a:p>
        </p:txBody>
      </p:sp>
      <p:sp>
        <p:nvSpPr>
          <p:cNvPr id="17" name="TextBox 57">
            <a:extLst>
              <a:ext uri="{FF2B5EF4-FFF2-40B4-BE49-F238E27FC236}">
                <a16:creationId xmlns:a16="http://schemas.microsoft.com/office/drawing/2014/main" id="{124DCD05-6E90-5B25-21BC-81AA4F0B3BB9}"/>
              </a:ext>
            </a:extLst>
          </p:cNvPr>
          <p:cNvSpPr txBox="1"/>
          <p:nvPr/>
        </p:nvSpPr>
        <p:spPr>
          <a:xfrm>
            <a:off x="5549067" y="529775"/>
            <a:ext cx="6511554" cy="5816977"/>
          </a:xfrm>
          <a:prstGeom prst="rect">
            <a:avLst/>
          </a:prstGeom>
          <a:noFill/>
        </p:spPr>
        <p:txBody>
          <a:bodyPr wrap="square" rtlCol="0" anchor="t">
            <a:spAutoFit/>
          </a:bodyPr>
          <a:lstStyle/>
          <a:p>
            <a:pPr>
              <a:spcBef>
                <a:spcPts val="675"/>
              </a:spcBef>
            </a:pPr>
            <a:r>
              <a:rPr lang="en-GB" sz="2200" b="1" dirty="0">
                <a:solidFill>
                  <a:srgbClr val="B41F7A"/>
                </a:solidFill>
                <a:cs typeface="Poppins" pitchFamily="2" charset="77"/>
              </a:rPr>
              <a:t>No Blueprints </a:t>
            </a:r>
            <a:r>
              <a:rPr lang="en-GB" sz="2200" b="1" dirty="0">
                <a:solidFill>
                  <a:srgbClr val="595959"/>
                </a:solidFill>
                <a:cs typeface="Poppins" pitchFamily="2" charset="77"/>
              </a:rPr>
              <a:t>-  </a:t>
            </a:r>
            <a:r>
              <a:rPr lang="en-US" sz="2200" dirty="0">
                <a:solidFill>
                  <a:srgbClr val="595959"/>
                </a:solidFill>
                <a:ea typeface="Lato Light" panose="020F0502020204030203" pitchFamily="34" charset="0"/>
                <a:cs typeface="Lato Light" panose="020F0502020204030203" pitchFamily="34" charset="0"/>
              </a:rPr>
              <a:t>Every company and every corporate crisis is different. There are no standard remedies or blueprints. </a:t>
            </a:r>
          </a:p>
          <a:p>
            <a:pPr>
              <a:spcBef>
                <a:spcPts val="675"/>
              </a:spcBef>
            </a:pPr>
            <a:endParaRPr lang="en-US" sz="800" dirty="0">
              <a:solidFill>
                <a:srgbClr val="595959"/>
              </a:solidFill>
              <a:ea typeface="Lato Light" panose="020F0502020204030203" pitchFamily="34" charset="0"/>
              <a:cs typeface="Lato Light" panose="020F0502020204030203" pitchFamily="34" charset="0"/>
            </a:endParaRPr>
          </a:p>
          <a:p>
            <a:pPr>
              <a:spcBef>
                <a:spcPts val="675"/>
              </a:spcBef>
            </a:pPr>
            <a:r>
              <a:rPr lang="en-GB" sz="2200" b="1" dirty="0">
                <a:solidFill>
                  <a:srgbClr val="B41F7A"/>
                </a:solidFill>
                <a:cs typeface="Poppins" pitchFamily="2" charset="77"/>
              </a:rPr>
              <a:t>Time Pressure </a:t>
            </a:r>
            <a:r>
              <a:rPr lang="en-GB" sz="2200" b="1" dirty="0">
                <a:solidFill>
                  <a:srgbClr val="595959"/>
                </a:solidFill>
                <a:cs typeface="Poppins" pitchFamily="2" charset="77"/>
              </a:rPr>
              <a:t>- </a:t>
            </a:r>
            <a:r>
              <a:rPr lang="en-GB" sz="2200" dirty="0">
                <a:solidFill>
                  <a:srgbClr val="595959"/>
                </a:solidFill>
                <a:ea typeface="Lato Light" panose="020F0502020204030203" pitchFamily="34" charset="0"/>
                <a:cs typeface="Lato Light" panose="020F0502020204030203" pitchFamily="34" charset="0"/>
              </a:rPr>
              <a:t>Survival decisions must be made under great time pressure. The further the crisis progresses, the more limited the scope for action and the greater the pressure to act.</a:t>
            </a:r>
          </a:p>
          <a:p>
            <a:pPr>
              <a:spcBef>
                <a:spcPts val="675"/>
              </a:spcBef>
            </a:pPr>
            <a:endParaRPr lang="en-GB" sz="1050" dirty="0">
              <a:solidFill>
                <a:srgbClr val="595959"/>
              </a:solidFill>
              <a:ea typeface="Lato Light" panose="020F0502020204030203" pitchFamily="34" charset="0"/>
              <a:cs typeface="Lato Light" panose="020F0502020204030203" pitchFamily="34" charset="0"/>
            </a:endParaRPr>
          </a:p>
          <a:p>
            <a:pPr>
              <a:spcBef>
                <a:spcPts val="675"/>
              </a:spcBef>
            </a:pPr>
            <a:r>
              <a:rPr lang="en-GB" sz="2200" b="1" dirty="0">
                <a:solidFill>
                  <a:srgbClr val="B41F7A"/>
                </a:solidFill>
                <a:cs typeface="Poppins" pitchFamily="2" charset="77"/>
              </a:rPr>
              <a:t>Inadequate  Data </a:t>
            </a:r>
            <a:r>
              <a:rPr lang="en-GB" sz="2200" b="1" dirty="0">
                <a:solidFill>
                  <a:srgbClr val="595959"/>
                </a:solidFill>
                <a:cs typeface="Poppins" pitchFamily="2" charset="77"/>
              </a:rPr>
              <a:t>- </a:t>
            </a:r>
            <a:r>
              <a:rPr lang="en-GB" sz="2200" dirty="0">
                <a:solidFill>
                  <a:srgbClr val="595959"/>
                </a:solidFill>
                <a:ea typeface="Lato Light" panose="020F0502020204030203" pitchFamily="34" charset="0"/>
                <a:cs typeface="Lato Light" panose="020F0502020204030203" pitchFamily="34" charset="0"/>
              </a:rPr>
              <a:t>The data available is almost always inadequate. The preparation of information to create a basis for decision-making takes up valuable time and resources.</a:t>
            </a:r>
          </a:p>
          <a:p>
            <a:pPr>
              <a:spcBef>
                <a:spcPts val="675"/>
              </a:spcBef>
            </a:pPr>
            <a:endParaRPr lang="en-GB" sz="1050" dirty="0">
              <a:solidFill>
                <a:srgbClr val="595959"/>
              </a:solidFill>
              <a:ea typeface="Lato Light" panose="020F0502020204030203" pitchFamily="34" charset="0"/>
              <a:cs typeface="Lato Light" panose="020F0502020204030203" pitchFamily="34" charset="0"/>
            </a:endParaRPr>
          </a:p>
          <a:p>
            <a:pPr>
              <a:spcBef>
                <a:spcPts val="675"/>
              </a:spcBef>
            </a:pPr>
            <a:r>
              <a:rPr lang="en-GB" sz="2200" b="1" dirty="0">
                <a:solidFill>
                  <a:srgbClr val="B41F7A"/>
                </a:solidFill>
                <a:cs typeface="Poppins" pitchFamily="2" charset="77"/>
              </a:rPr>
              <a:t>Knowledge </a:t>
            </a:r>
            <a:r>
              <a:rPr lang="en-GB" sz="2200" b="1" dirty="0">
                <a:solidFill>
                  <a:srgbClr val="595959"/>
                </a:solidFill>
                <a:cs typeface="Poppins" pitchFamily="2" charset="77"/>
              </a:rPr>
              <a:t>- </a:t>
            </a:r>
            <a:r>
              <a:rPr lang="en-GB" sz="2200" dirty="0">
                <a:solidFill>
                  <a:srgbClr val="595959"/>
                </a:solidFill>
                <a:ea typeface="Lato Light" panose="020F0502020204030203" pitchFamily="34" charset="0"/>
                <a:cs typeface="Lato Light" panose="020F0502020204030203" pitchFamily="34" charset="0"/>
              </a:rPr>
              <a:t>Overcoming a crisis requires a high degree of methodological knowledge, leadership and communication  from the people involved.</a:t>
            </a:r>
            <a:endParaRPr lang="en-GB" sz="1600" dirty="0">
              <a:solidFill>
                <a:srgbClr val="595959"/>
              </a:solidFill>
              <a:ea typeface="Lato Light" panose="020F0502020204030203" pitchFamily="34" charset="0"/>
              <a:cs typeface="Lato Light" panose="020F0502020204030203" pitchFamily="34" charset="0"/>
            </a:endParaRPr>
          </a:p>
        </p:txBody>
      </p:sp>
      <p:grpSp>
        <p:nvGrpSpPr>
          <p:cNvPr id="4" name="Group 3">
            <a:extLst>
              <a:ext uri="{FF2B5EF4-FFF2-40B4-BE49-F238E27FC236}">
                <a16:creationId xmlns:a16="http://schemas.microsoft.com/office/drawing/2014/main" id="{41A4C572-EB3E-18A6-055F-EE7F9D67D7AD}"/>
              </a:ext>
            </a:extLst>
          </p:cNvPr>
          <p:cNvGrpSpPr/>
          <p:nvPr/>
        </p:nvGrpSpPr>
        <p:grpSpPr>
          <a:xfrm>
            <a:off x="4354427" y="2104083"/>
            <a:ext cx="923646" cy="923888"/>
            <a:chOff x="10376768" y="3823816"/>
            <a:chExt cx="923646" cy="923888"/>
          </a:xfrm>
          <a:solidFill>
            <a:srgbClr val="595959"/>
          </a:solidFill>
        </p:grpSpPr>
        <p:sp>
          <p:nvSpPr>
            <p:cNvPr id="5" name="Freeform 4">
              <a:extLst>
                <a:ext uri="{FF2B5EF4-FFF2-40B4-BE49-F238E27FC236}">
                  <a16:creationId xmlns:a16="http://schemas.microsoft.com/office/drawing/2014/main" id="{03B8D1AA-8026-53D7-FAFE-73289341C790}"/>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 name="Graphic 2">
              <a:extLst>
                <a:ext uri="{FF2B5EF4-FFF2-40B4-BE49-F238E27FC236}">
                  <a16:creationId xmlns:a16="http://schemas.microsoft.com/office/drawing/2014/main" id="{3DADFA63-2571-D9C0-BA64-F10F499ED171}"/>
                </a:ext>
              </a:extLst>
            </p:cNvPr>
            <p:cNvGrpSpPr/>
            <p:nvPr/>
          </p:nvGrpSpPr>
          <p:grpSpPr>
            <a:xfrm>
              <a:off x="10376768" y="3823816"/>
              <a:ext cx="923646" cy="923888"/>
              <a:chOff x="10376768" y="3823816"/>
              <a:chExt cx="923646" cy="923888"/>
            </a:xfrm>
            <a:grpFill/>
          </p:grpSpPr>
          <p:sp>
            <p:nvSpPr>
              <p:cNvPr id="8" name="Freeform 7">
                <a:extLst>
                  <a:ext uri="{FF2B5EF4-FFF2-40B4-BE49-F238E27FC236}">
                    <a16:creationId xmlns:a16="http://schemas.microsoft.com/office/drawing/2014/main" id="{D55BCD6B-091F-41E7-3813-20494FD7E169}"/>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9773D425-1E73-F4B8-E809-07332EE916B8}"/>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77753D67-3E05-C6F6-0689-A07D233AFA6A}"/>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1" name="Group 10">
            <a:extLst>
              <a:ext uri="{FF2B5EF4-FFF2-40B4-BE49-F238E27FC236}">
                <a16:creationId xmlns:a16="http://schemas.microsoft.com/office/drawing/2014/main" id="{2B36B10D-BEBC-437D-DDF2-F2AC9B147DC2}"/>
              </a:ext>
            </a:extLst>
          </p:cNvPr>
          <p:cNvGrpSpPr/>
          <p:nvPr/>
        </p:nvGrpSpPr>
        <p:grpSpPr>
          <a:xfrm>
            <a:off x="4524216" y="596176"/>
            <a:ext cx="771630" cy="770652"/>
            <a:chOff x="4583522" y="477429"/>
            <a:chExt cx="1285857" cy="1284227"/>
          </a:xfrm>
          <a:solidFill>
            <a:srgbClr val="595959"/>
          </a:solidFill>
        </p:grpSpPr>
        <p:grpSp>
          <p:nvGrpSpPr>
            <p:cNvPr id="12" name="Graphic 24">
              <a:extLst>
                <a:ext uri="{FF2B5EF4-FFF2-40B4-BE49-F238E27FC236}">
                  <a16:creationId xmlns:a16="http://schemas.microsoft.com/office/drawing/2014/main" id="{75ECD209-F7EE-58A5-C803-64DFC15F0E2C}"/>
                </a:ext>
              </a:extLst>
            </p:cNvPr>
            <p:cNvGrpSpPr/>
            <p:nvPr/>
          </p:nvGrpSpPr>
          <p:grpSpPr>
            <a:xfrm>
              <a:off x="5099909" y="1002440"/>
              <a:ext cx="720240" cy="720592"/>
              <a:chOff x="5098372" y="991465"/>
              <a:chExt cx="720240" cy="720592"/>
            </a:xfrm>
            <a:grpFill/>
          </p:grpSpPr>
          <p:sp>
            <p:nvSpPr>
              <p:cNvPr id="23" name="Freeform 22">
                <a:extLst>
                  <a:ext uri="{FF2B5EF4-FFF2-40B4-BE49-F238E27FC236}">
                    <a16:creationId xmlns:a16="http://schemas.microsoft.com/office/drawing/2014/main" id="{3417F6DB-145A-9B87-B65C-6B1FE5C08058}"/>
                  </a:ext>
                </a:extLst>
              </p:cNvPr>
              <p:cNvSpPr/>
              <p:nvPr/>
            </p:nvSpPr>
            <p:spPr>
              <a:xfrm>
                <a:off x="5427325" y="991465"/>
                <a:ext cx="391287" cy="390774"/>
              </a:xfrm>
              <a:custGeom>
                <a:avLst/>
                <a:gdLst>
                  <a:gd name="connsiteX0" fmla="*/ 114183 w 391287"/>
                  <a:gd name="connsiteY0" fmla="*/ 382826 h 390774"/>
                  <a:gd name="connsiteX1" fmla="*/ 154792 w 391287"/>
                  <a:gd name="connsiteY1" fmla="*/ 344223 h 390774"/>
                  <a:gd name="connsiteX2" fmla="*/ 165777 w 391287"/>
                  <a:gd name="connsiteY2" fmla="*/ 340562 h 390774"/>
                  <a:gd name="connsiteX3" fmla="*/ 252987 w 391287"/>
                  <a:gd name="connsiteY3" fmla="*/ 302957 h 390774"/>
                  <a:gd name="connsiteX4" fmla="*/ 310240 w 391287"/>
                  <a:gd name="connsiteY4" fmla="*/ 245052 h 390774"/>
                  <a:gd name="connsiteX5" fmla="*/ 251323 w 391287"/>
                  <a:gd name="connsiteY5" fmla="*/ 54698 h 390774"/>
                  <a:gd name="connsiteX6" fmla="*/ 146471 w 391287"/>
                  <a:gd name="connsiteY6" fmla="*/ 81654 h 390774"/>
                  <a:gd name="connsiteX7" fmla="*/ 81562 w 391287"/>
                  <a:gd name="connsiteY7" fmla="*/ 146214 h 390774"/>
                  <a:gd name="connsiteX8" fmla="*/ 50606 w 391287"/>
                  <a:gd name="connsiteY8" fmla="*/ 223754 h 390774"/>
                  <a:gd name="connsiteX9" fmla="*/ 43282 w 391287"/>
                  <a:gd name="connsiteY9" fmla="*/ 240726 h 390774"/>
                  <a:gd name="connsiteX10" fmla="*/ 8997 w 391287"/>
                  <a:gd name="connsiteY10" fmla="*/ 276667 h 390774"/>
                  <a:gd name="connsiteX11" fmla="*/ 676 w 391287"/>
                  <a:gd name="connsiteY11" fmla="*/ 211108 h 390774"/>
                  <a:gd name="connsiteX12" fmla="*/ 49940 w 391287"/>
                  <a:gd name="connsiteY12" fmla="*/ 105282 h 390774"/>
                  <a:gd name="connsiteX13" fmla="*/ 106860 w 391287"/>
                  <a:gd name="connsiteY13" fmla="*/ 48708 h 390774"/>
                  <a:gd name="connsiteX14" fmla="*/ 292265 w 391287"/>
                  <a:gd name="connsiteY14" fmla="*/ 14430 h 390774"/>
                  <a:gd name="connsiteX15" fmla="*/ 391126 w 391287"/>
                  <a:gd name="connsiteY15" fmla="*/ 174834 h 390774"/>
                  <a:gd name="connsiteX16" fmla="*/ 347854 w 391287"/>
                  <a:gd name="connsiteY16" fmla="*/ 278997 h 390774"/>
                  <a:gd name="connsiteX17" fmla="*/ 278618 w 391287"/>
                  <a:gd name="connsiteY17" fmla="*/ 347884 h 390774"/>
                  <a:gd name="connsiteX18" fmla="*/ 114183 w 391287"/>
                  <a:gd name="connsiteY18" fmla="*/ 382826 h 3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287" h="390774">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F16924"/>
              </a:solidFill>
              <a:ln w="331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19C3A7-0FA6-0776-6A0F-6A41F6F53063}"/>
                  </a:ext>
                </a:extLst>
              </p:cNvPr>
              <p:cNvSpPr/>
              <p:nvPr/>
            </p:nvSpPr>
            <p:spPr>
              <a:xfrm>
                <a:off x="5098372" y="1320880"/>
                <a:ext cx="391481" cy="391177"/>
              </a:xfrm>
              <a:custGeom>
                <a:avLst/>
                <a:gdLst>
                  <a:gd name="connsiteX0" fmla="*/ 383219 w 391481"/>
                  <a:gd name="connsiteY0" fmla="*/ 113646 h 391177"/>
                  <a:gd name="connsiteX1" fmla="*/ 354593 w 391481"/>
                  <a:gd name="connsiteY1" fmla="*/ 270056 h 391177"/>
                  <a:gd name="connsiteX2" fmla="*/ 271710 w 391481"/>
                  <a:gd name="connsiteY2" fmla="*/ 353586 h 391177"/>
                  <a:gd name="connsiteX3" fmla="*/ 45694 w 391481"/>
                  <a:gd name="connsiteY3" fmla="*/ 338611 h 391177"/>
                  <a:gd name="connsiteX4" fmla="*/ 43697 w 391481"/>
                  <a:gd name="connsiteY4" fmla="*/ 111982 h 391177"/>
                  <a:gd name="connsiteX5" fmla="*/ 113932 w 391481"/>
                  <a:gd name="connsiteY5" fmla="*/ 42097 h 391177"/>
                  <a:gd name="connsiteX6" fmla="*/ 276370 w 391481"/>
                  <a:gd name="connsiteY6" fmla="*/ 7820 h 391177"/>
                  <a:gd name="connsiteX7" fmla="*/ 235427 w 391481"/>
                  <a:gd name="connsiteY7" fmla="*/ 48420 h 391177"/>
                  <a:gd name="connsiteX8" fmla="*/ 224776 w 391481"/>
                  <a:gd name="connsiteY8" fmla="*/ 50749 h 391177"/>
                  <a:gd name="connsiteX9" fmla="*/ 142225 w 391481"/>
                  <a:gd name="connsiteY9" fmla="*/ 84694 h 391177"/>
                  <a:gd name="connsiteX10" fmla="*/ 84640 w 391481"/>
                  <a:gd name="connsiteY10" fmla="*/ 142266 h 391177"/>
                  <a:gd name="connsiteX11" fmla="*/ 84973 w 391481"/>
                  <a:gd name="connsiteY11" fmla="*/ 305997 h 391177"/>
                  <a:gd name="connsiteX12" fmla="*/ 248742 w 391481"/>
                  <a:gd name="connsiteY12" fmla="*/ 306663 h 391177"/>
                  <a:gd name="connsiteX13" fmla="*/ 306328 w 391481"/>
                  <a:gd name="connsiteY13" fmla="*/ 249091 h 391177"/>
                  <a:gd name="connsiteX14" fmla="*/ 340613 w 391481"/>
                  <a:gd name="connsiteY14" fmla="*/ 166559 h 391177"/>
                  <a:gd name="connsiteX15" fmla="*/ 344607 w 391481"/>
                  <a:gd name="connsiteY15" fmla="*/ 154246 h 391177"/>
                  <a:gd name="connsiteX16" fmla="*/ 383219 w 391481"/>
                  <a:gd name="connsiteY16" fmla="*/ 113646 h 39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81" h="391177">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F16924"/>
              </a:solidFill>
              <a:ln w="331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FDF2B11-5B00-4C0F-6DDF-CA0E558DB91A}"/>
                  </a:ext>
                </a:extLst>
              </p:cNvPr>
              <p:cNvSpPr/>
              <p:nvPr/>
            </p:nvSpPr>
            <p:spPr>
              <a:xfrm>
                <a:off x="5330925" y="1222922"/>
                <a:ext cx="259181" cy="256678"/>
              </a:xfrm>
              <a:custGeom>
                <a:avLst/>
                <a:gdLst>
                  <a:gd name="connsiteX0" fmla="*/ 259181 w 259181"/>
                  <a:gd name="connsiteY0" fmla="*/ 23579 h 256678"/>
                  <a:gd name="connsiteX1" fmla="*/ 246865 w 259181"/>
                  <a:gd name="connsiteY1" fmla="*/ 45210 h 256678"/>
                  <a:gd name="connsiteX2" fmla="*/ 44816 w 259181"/>
                  <a:gd name="connsiteY2" fmla="*/ 247545 h 256678"/>
                  <a:gd name="connsiteX3" fmla="*/ 7868 w 259181"/>
                  <a:gd name="connsiteY3" fmla="*/ 249542 h 256678"/>
                  <a:gd name="connsiteX4" fmla="*/ 8867 w 259181"/>
                  <a:gd name="connsiteY4" fmla="*/ 211604 h 256678"/>
                  <a:gd name="connsiteX5" fmla="*/ 210916 w 259181"/>
                  <a:gd name="connsiteY5" fmla="*/ 9269 h 256678"/>
                  <a:gd name="connsiteX6" fmla="*/ 240541 w 259181"/>
                  <a:gd name="connsiteY6" fmla="*/ 2946 h 256678"/>
                  <a:gd name="connsiteX7" fmla="*/ 259181 w 259181"/>
                  <a:gd name="connsiteY7" fmla="*/ 23579 h 25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81" h="256678">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F16924"/>
              </a:solidFill>
              <a:ln w="3314" cap="flat">
                <a:noFill/>
                <a:prstDash val="solid"/>
                <a:miter/>
              </a:ln>
            </p:spPr>
            <p:txBody>
              <a:bodyPr rtlCol="0" anchor="ctr"/>
              <a:lstStyle/>
              <a:p>
                <a:endParaRPr lang="en-US"/>
              </a:p>
            </p:txBody>
          </p:sp>
        </p:grpSp>
        <p:grpSp>
          <p:nvGrpSpPr>
            <p:cNvPr id="13" name="Graphic 24">
              <a:extLst>
                <a:ext uri="{FF2B5EF4-FFF2-40B4-BE49-F238E27FC236}">
                  <a16:creationId xmlns:a16="http://schemas.microsoft.com/office/drawing/2014/main" id="{32B12CC2-1C4D-1EBB-C908-D1F644950324}"/>
                </a:ext>
              </a:extLst>
            </p:cNvPr>
            <p:cNvGrpSpPr/>
            <p:nvPr/>
          </p:nvGrpSpPr>
          <p:grpSpPr>
            <a:xfrm>
              <a:off x="4583522" y="477429"/>
              <a:ext cx="1285857" cy="1284227"/>
              <a:chOff x="4583522" y="477429"/>
              <a:chExt cx="1285857" cy="1284227"/>
            </a:xfrm>
            <a:grpFill/>
          </p:grpSpPr>
          <p:sp>
            <p:nvSpPr>
              <p:cNvPr id="14" name="Freeform 13">
                <a:extLst>
                  <a:ext uri="{FF2B5EF4-FFF2-40B4-BE49-F238E27FC236}">
                    <a16:creationId xmlns:a16="http://schemas.microsoft.com/office/drawing/2014/main" id="{EF4326B1-18B3-6F48-1601-DEB2685FD299}"/>
                  </a:ext>
                </a:extLst>
              </p:cNvPr>
              <p:cNvSpPr/>
              <p:nvPr/>
            </p:nvSpPr>
            <p:spPr>
              <a:xfrm>
                <a:off x="4583522" y="477429"/>
                <a:ext cx="1285857" cy="1284227"/>
              </a:xfrm>
              <a:custGeom>
                <a:avLst/>
                <a:gdLst>
                  <a:gd name="connsiteX0" fmla="*/ 666 w 1285857"/>
                  <a:gd name="connsiteY0" fmla="*/ 677223 h 1284227"/>
                  <a:gd name="connsiteX1" fmla="*/ 6324 w 1285857"/>
                  <a:gd name="connsiteY1" fmla="*/ 669236 h 1284227"/>
                  <a:gd name="connsiteX2" fmla="*/ 32288 w 1285857"/>
                  <a:gd name="connsiteY2" fmla="*/ 660584 h 1284227"/>
                  <a:gd name="connsiteX3" fmla="*/ 50595 w 1285857"/>
                  <a:gd name="connsiteY3" fmla="*/ 680884 h 1284227"/>
                  <a:gd name="connsiteX4" fmla="*/ 50928 w 1285857"/>
                  <a:gd name="connsiteY4" fmla="*/ 694528 h 1284227"/>
                  <a:gd name="connsiteX5" fmla="*/ 50928 w 1285857"/>
                  <a:gd name="connsiteY5" fmla="*/ 1099531 h 1284227"/>
                  <a:gd name="connsiteX6" fmla="*/ 85546 w 1285857"/>
                  <a:gd name="connsiteY6" fmla="*/ 1133808 h 1284227"/>
                  <a:gd name="connsiteX7" fmla="*/ 460685 w 1285857"/>
                  <a:gd name="connsiteY7" fmla="*/ 1133808 h 1284227"/>
                  <a:gd name="connsiteX8" fmla="*/ 475331 w 1285857"/>
                  <a:gd name="connsiteY8" fmla="*/ 1133808 h 1284227"/>
                  <a:gd name="connsiteX9" fmla="*/ 563540 w 1285857"/>
                  <a:gd name="connsiteY9" fmla="*/ 880556 h 1284227"/>
                  <a:gd name="connsiteX10" fmla="*/ 561543 w 1285857"/>
                  <a:gd name="connsiteY10" fmla="*/ 877894 h 1284227"/>
                  <a:gd name="connsiteX11" fmla="*/ 520934 w 1285857"/>
                  <a:gd name="connsiteY11" fmla="*/ 877894 h 1284227"/>
                  <a:gd name="connsiteX12" fmla="*/ 490643 w 1285857"/>
                  <a:gd name="connsiteY12" fmla="*/ 852270 h 1284227"/>
                  <a:gd name="connsiteX13" fmla="*/ 520934 w 1285857"/>
                  <a:gd name="connsiteY13" fmla="*/ 827643 h 1284227"/>
                  <a:gd name="connsiteX14" fmla="*/ 612471 w 1285857"/>
                  <a:gd name="connsiteY14" fmla="*/ 827643 h 1284227"/>
                  <a:gd name="connsiteX15" fmla="*/ 626785 w 1285857"/>
                  <a:gd name="connsiteY15" fmla="*/ 824648 h 1284227"/>
                  <a:gd name="connsiteX16" fmla="*/ 796878 w 1285857"/>
                  <a:gd name="connsiteY16" fmla="*/ 800687 h 1284227"/>
                  <a:gd name="connsiteX17" fmla="*/ 802537 w 1285857"/>
                  <a:gd name="connsiteY17" fmla="*/ 801686 h 1284227"/>
                  <a:gd name="connsiteX18" fmla="*/ 796213 w 1285857"/>
                  <a:gd name="connsiteY18" fmla="*/ 765745 h 1284227"/>
                  <a:gd name="connsiteX19" fmla="*/ 859124 w 1285857"/>
                  <a:gd name="connsiteY19" fmla="*/ 584375 h 1284227"/>
                  <a:gd name="connsiteX20" fmla="*/ 884755 w 1285857"/>
                  <a:gd name="connsiteY20" fmla="*/ 521478 h 1284227"/>
                  <a:gd name="connsiteX21" fmla="*/ 884089 w 1285857"/>
                  <a:gd name="connsiteY21" fmla="*/ 85194 h 1284227"/>
                  <a:gd name="connsiteX22" fmla="*/ 849138 w 1285857"/>
                  <a:gd name="connsiteY22" fmla="*/ 50251 h 1284227"/>
                  <a:gd name="connsiteX23" fmla="*/ 287262 w 1285857"/>
                  <a:gd name="connsiteY23" fmla="*/ 50251 h 1284227"/>
                  <a:gd name="connsiteX24" fmla="*/ 271951 w 1285857"/>
                  <a:gd name="connsiteY24" fmla="*/ 50251 h 1284227"/>
                  <a:gd name="connsiteX25" fmla="*/ 271951 w 1285857"/>
                  <a:gd name="connsiteY25" fmla="*/ 64228 h 1284227"/>
                  <a:gd name="connsiteX26" fmla="*/ 271951 w 1285857"/>
                  <a:gd name="connsiteY26" fmla="*/ 194681 h 1284227"/>
                  <a:gd name="connsiteX27" fmla="*/ 195725 w 1285857"/>
                  <a:gd name="connsiteY27" fmla="*/ 270889 h 1284227"/>
                  <a:gd name="connsiteX28" fmla="*/ 51261 w 1285857"/>
                  <a:gd name="connsiteY28" fmla="*/ 270889 h 1284227"/>
                  <a:gd name="connsiteX29" fmla="*/ 51261 w 1285857"/>
                  <a:gd name="connsiteY29" fmla="*/ 284866 h 1284227"/>
                  <a:gd name="connsiteX30" fmla="*/ 51261 w 1285857"/>
                  <a:gd name="connsiteY30" fmla="*/ 450262 h 1284227"/>
                  <a:gd name="connsiteX31" fmla="*/ 32621 w 1285857"/>
                  <a:gd name="connsiteY31" fmla="*/ 483208 h 1284227"/>
                  <a:gd name="connsiteX32" fmla="*/ 999 w 1285857"/>
                  <a:gd name="connsiteY32" fmla="*/ 466568 h 1284227"/>
                  <a:gd name="connsiteX33" fmla="*/ 999 w 1285857"/>
                  <a:gd name="connsiteY33" fmla="*/ 238276 h 1284227"/>
                  <a:gd name="connsiteX34" fmla="*/ 16976 w 1285857"/>
                  <a:gd name="connsiteY34" fmla="*/ 219307 h 1284227"/>
                  <a:gd name="connsiteX35" fmla="*/ 220357 w 1285857"/>
                  <a:gd name="connsiteY35" fmla="*/ 15974 h 1284227"/>
                  <a:gd name="connsiteX36" fmla="*/ 239330 w 1285857"/>
                  <a:gd name="connsiteY36" fmla="*/ 0 h 1284227"/>
                  <a:gd name="connsiteX37" fmla="*/ 871773 w 1285857"/>
                  <a:gd name="connsiteY37" fmla="*/ 0 h 1284227"/>
                  <a:gd name="connsiteX38" fmla="*/ 934352 w 1285857"/>
                  <a:gd name="connsiteY38" fmla="*/ 92182 h 1284227"/>
                  <a:gd name="connsiteX39" fmla="*/ 934352 w 1285857"/>
                  <a:gd name="connsiteY39" fmla="*/ 494855 h 1284227"/>
                  <a:gd name="connsiteX40" fmla="*/ 934352 w 1285857"/>
                  <a:gd name="connsiteY40" fmla="*/ 509831 h 1284227"/>
                  <a:gd name="connsiteX41" fmla="*/ 944338 w 1285857"/>
                  <a:gd name="connsiteY41" fmla="*/ 502842 h 1284227"/>
                  <a:gd name="connsiteX42" fmla="*/ 1279533 w 1285857"/>
                  <a:gd name="connsiteY42" fmla="*/ 629302 h 1284227"/>
                  <a:gd name="connsiteX43" fmla="*/ 1285857 w 1285857"/>
                  <a:gd name="connsiteY43" fmla="*/ 656923 h 1284227"/>
                  <a:gd name="connsiteX44" fmla="*/ 1285857 w 1285857"/>
                  <a:gd name="connsiteY44" fmla="*/ 704512 h 1284227"/>
                  <a:gd name="connsiteX45" fmla="*/ 1283527 w 1285857"/>
                  <a:gd name="connsiteY45" fmla="*/ 711500 h 1284227"/>
                  <a:gd name="connsiteX46" fmla="*/ 1226940 w 1285857"/>
                  <a:gd name="connsiteY46" fmla="*/ 829307 h 1284227"/>
                  <a:gd name="connsiteX47" fmla="*/ 1159368 w 1285857"/>
                  <a:gd name="connsiteY47" fmla="*/ 896530 h 1284227"/>
                  <a:gd name="connsiteX48" fmla="*/ 986611 w 1285857"/>
                  <a:gd name="connsiteY48" fmla="*/ 953437 h 1284227"/>
                  <a:gd name="connsiteX49" fmla="*/ 948665 w 1285857"/>
                  <a:gd name="connsiteY49" fmla="*/ 947114 h 1284227"/>
                  <a:gd name="connsiteX50" fmla="*/ 947999 w 1285857"/>
                  <a:gd name="connsiteY50" fmla="*/ 949443 h 1284227"/>
                  <a:gd name="connsiteX51" fmla="*/ 949664 w 1285857"/>
                  <a:gd name="connsiteY51" fmla="*/ 956765 h 1284227"/>
                  <a:gd name="connsiteX52" fmla="*/ 902397 w 1285857"/>
                  <a:gd name="connsiteY52" fmla="*/ 1152111 h 1284227"/>
                  <a:gd name="connsiteX53" fmla="*/ 824173 w 1285857"/>
                  <a:gd name="connsiteY53" fmla="*/ 1229984 h 1284227"/>
                  <a:gd name="connsiteX54" fmla="*/ 761595 w 1285857"/>
                  <a:gd name="connsiteY54" fmla="*/ 1268254 h 1284227"/>
                  <a:gd name="connsiteX55" fmla="*/ 705341 w 1285857"/>
                  <a:gd name="connsiteY55" fmla="*/ 1284228 h 1284227"/>
                  <a:gd name="connsiteX56" fmla="*/ 657741 w 1285857"/>
                  <a:gd name="connsiteY56" fmla="*/ 1284228 h 1284227"/>
                  <a:gd name="connsiteX57" fmla="*/ 650751 w 1285857"/>
                  <a:gd name="connsiteY57" fmla="*/ 1281898 h 1284227"/>
                  <a:gd name="connsiteX58" fmla="*/ 505955 w 1285857"/>
                  <a:gd name="connsiteY58" fmla="*/ 1194375 h 1284227"/>
                  <a:gd name="connsiteX59" fmla="*/ 484318 w 1285857"/>
                  <a:gd name="connsiteY59" fmla="*/ 1183726 h 1284227"/>
                  <a:gd name="connsiteX60" fmla="*/ 80886 w 1285857"/>
                  <a:gd name="connsiteY60" fmla="*/ 1184059 h 1284227"/>
                  <a:gd name="connsiteX61" fmla="*/ 1997 w 1285857"/>
                  <a:gd name="connsiteY61" fmla="*/ 1125821 h 1284227"/>
                  <a:gd name="connsiteX62" fmla="*/ 0 w 1285857"/>
                  <a:gd name="connsiteY62" fmla="*/ 1121162 h 1284227"/>
                  <a:gd name="connsiteX63" fmla="*/ 666 w 1285857"/>
                  <a:gd name="connsiteY63" fmla="*/ 677223 h 1284227"/>
                  <a:gd name="connsiteX64" fmla="*/ 957985 w 1285857"/>
                  <a:gd name="connsiteY64" fmla="*/ 896863 h 1284227"/>
                  <a:gd name="connsiteX65" fmla="*/ 1122753 w 1285857"/>
                  <a:gd name="connsiteY65" fmla="*/ 862253 h 1284227"/>
                  <a:gd name="connsiteX66" fmla="*/ 1191989 w 1285857"/>
                  <a:gd name="connsiteY66" fmla="*/ 793366 h 1284227"/>
                  <a:gd name="connsiteX67" fmla="*/ 1235262 w 1285857"/>
                  <a:gd name="connsiteY67" fmla="*/ 689204 h 1284227"/>
                  <a:gd name="connsiteX68" fmla="*/ 1136401 w 1285857"/>
                  <a:gd name="connsiteY68" fmla="*/ 528800 h 1284227"/>
                  <a:gd name="connsiteX69" fmla="*/ 950995 w 1285857"/>
                  <a:gd name="connsiteY69" fmla="*/ 563077 h 1284227"/>
                  <a:gd name="connsiteX70" fmla="*/ 894075 w 1285857"/>
                  <a:gd name="connsiteY70" fmla="*/ 619651 h 1284227"/>
                  <a:gd name="connsiteX71" fmla="*/ 844811 w 1285857"/>
                  <a:gd name="connsiteY71" fmla="*/ 725477 h 1284227"/>
                  <a:gd name="connsiteX72" fmla="*/ 853133 w 1285857"/>
                  <a:gd name="connsiteY72" fmla="*/ 791036 h 1284227"/>
                  <a:gd name="connsiteX73" fmla="*/ 887418 w 1285857"/>
                  <a:gd name="connsiteY73" fmla="*/ 755095 h 1284227"/>
                  <a:gd name="connsiteX74" fmla="*/ 894741 w 1285857"/>
                  <a:gd name="connsiteY74" fmla="*/ 738123 h 1284227"/>
                  <a:gd name="connsiteX75" fmla="*/ 925697 w 1285857"/>
                  <a:gd name="connsiteY75" fmla="*/ 660584 h 1284227"/>
                  <a:gd name="connsiteX76" fmla="*/ 990606 w 1285857"/>
                  <a:gd name="connsiteY76" fmla="*/ 596023 h 1284227"/>
                  <a:gd name="connsiteX77" fmla="*/ 1095458 w 1285857"/>
                  <a:gd name="connsiteY77" fmla="*/ 569067 h 1284227"/>
                  <a:gd name="connsiteX78" fmla="*/ 1154375 w 1285857"/>
                  <a:gd name="connsiteY78" fmla="*/ 759422 h 1284227"/>
                  <a:gd name="connsiteX79" fmla="*/ 1097123 w 1285857"/>
                  <a:gd name="connsiteY79" fmla="*/ 817327 h 1284227"/>
                  <a:gd name="connsiteX80" fmla="*/ 1009912 w 1285857"/>
                  <a:gd name="connsiteY80" fmla="*/ 854932 h 1284227"/>
                  <a:gd name="connsiteX81" fmla="*/ 998928 w 1285857"/>
                  <a:gd name="connsiteY81" fmla="*/ 858592 h 1284227"/>
                  <a:gd name="connsiteX82" fmla="*/ 957985 w 1285857"/>
                  <a:gd name="connsiteY82" fmla="*/ 896863 h 1284227"/>
                  <a:gd name="connsiteX83" fmla="*/ 898069 w 1285857"/>
                  <a:gd name="connsiteY83" fmla="*/ 957098 h 1284227"/>
                  <a:gd name="connsiteX84" fmla="*/ 859457 w 1285857"/>
                  <a:gd name="connsiteY84" fmla="*/ 997365 h 1284227"/>
                  <a:gd name="connsiteX85" fmla="*/ 855463 w 1285857"/>
                  <a:gd name="connsiteY85" fmla="*/ 1009678 h 1284227"/>
                  <a:gd name="connsiteX86" fmla="*/ 821178 w 1285857"/>
                  <a:gd name="connsiteY86" fmla="*/ 1092209 h 1284227"/>
                  <a:gd name="connsiteX87" fmla="*/ 763592 w 1285857"/>
                  <a:gd name="connsiteY87" fmla="*/ 1149782 h 1284227"/>
                  <a:gd name="connsiteX88" fmla="*/ 599823 w 1285857"/>
                  <a:gd name="connsiteY88" fmla="*/ 1149116 h 1284227"/>
                  <a:gd name="connsiteX89" fmla="*/ 599490 w 1285857"/>
                  <a:gd name="connsiteY89" fmla="*/ 985385 h 1284227"/>
                  <a:gd name="connsiteX90" fmla="*/ 657075 w 1285857"/>
                  <a:gd name="connsiteY90" fmla="*/ 927812 h 1284227"/>
                  <a:gd name="connsiteX91" fmla="*/ 739626 w 1285857"/>
                  <a:gd name="connsiteY91" fmla="*/ 893868 h 1284227"/>
                  <a:gd name="connsiteX92" fmla="*/ 750277 w 1285857"/>
                  <a:gd name="connsiteY92" fmla="*/ 891538 h 1284227"/>
                  <a:gd name="connsiteX93" fmla="*/ 791220 w 1285857"/>
                  <a:gd name="connsiteY93" fmla="*/ 850938 h 1284227"/>
                  <a:gd name="connsiteX94" fmla="*/ 628782 w 1285857"/>
                  <a:gd name="connsiteY94" fmla="*/ 885215 h 1284227"/>
                  <a:gd name="connsiteX95" fmla="*/ 558547 w 1285857"/>
                  <a:gd name="connsiteY95" fmla="*/ 955101 h 1284227"/>
                  <a:gd name="connsiteX96" fmla="*/ 560544 w 1285857"/>
                  <a:gd name="connsiteY96" fmla="*/ 1181729 h 1284227"/>
                  <a:gd name="connsiteX97" fmla="*/ 786560 w 1285857"/>
                  <a:gd name="connsiteY97" fmla="*/ 1196705 h 1284227"/>
                  <a:gd name="connsiteX98" fmla="*/ 869443 w 1285857"/>
                  <a:gd name="connsiteY98" fmla="*/ 1113175 h 1284227"/>
                  <a:gd name="connsiteX99" fmla="*/ 898069 w 1285857"/>
                  <a:gd name="connsiteY99" fmla="*/ 957098 h 1284227"/>
                  <a:gd name="connsiteX100" fmla="*/ 1006583 w 1285857"/>
                  <a:gd name="connsiteY100" fmla="*/ 769073 h 1284227"/>
                  <a:gd name="connsiteX101" fmla="*/ 987943 w 1285857"/>
                  <a:gd name="connsiteY101" fmla="*/ 748440 h 1284227"/>
                  <a:gd name="connsiteX102" fmla="*/ 958318 w 1285857"/>
                  <a:gd name="connsiteY102" fmla="*/ 754763 h 1284227"/>
                  <a:gd name="connsiteX103" fmla="*/ 756269 w 1285857"/>
                  <a:gd name="connsiteY103" fmla="*/ 957098 h 1284227"/>
                  <a:gd name="connsiteX104" fmla="*/ 755270 w 1285857"/>
                  <a:gd name="connsiteY104" fmla="*/ 995035 h 1284227"/>
                  <a:gd name="connsiteX105" fmla="*/ 792218 w 1285857"/>
                  <a:gd name="connsiteY105" fmla="*/ 993039 h 1284227"/>
                  <a:gd name="connsiteX106" fmla="*/ 994267 w 1285857"/>
                  <a:gd name="connsiteY106" fmla="*/ 790704 h 1284227"/>
                  <a:gd name="connsiteX107" fmla="*/ 1006583 w 1285857"/>
                  <a:gd name="connsiteY107" fmla="*/ 769073 h 1284227"/>
                  <a:gd name="connsiteX108" fmla="*/ 1053184 w 1285857"/>
                  <a:gd name="connsiteY108" fmla="*/ 788041 h 1284227"/>
                  <a:gd name="connsiteX109" fmla="*/ 1059509 w 1285857"/>
                  <a:gd name="connsiteY109" fmla="*/ 783382 h 1284227"/>
                  <a:gd name="connsiteX110" fmla="*/ 1115097 w 1285857"/>
                  <a:gd name="connsiteY110" fmla="*/ 727474 h 1284227"/>
                  <a:gd name="connsiteX111" fmla="*/ 1114432 w 1285857"/>
                  <a:gd name="connsiteY111" fmla="*/ 633961 h 1284227"/>
                  <a:gd name="connsiteX112" fmla="*/ 1020897 w 1285857"/>
                  <a:gd name="connsiteY112" fmla="*/ 634959 h 1284227"/>
                  <a:gd name="connsiteX113" fmla="*/ 981951 w 1285857"/>
                  <a:gd name="connsiteY113" fmla="*/ 673895 h 1284227"/>
                  <a:gd name="connsiteX114" fmla="*/ 959982 w 1285857"/>
                  <a:gd name="connsiteY114" fmla="*/ 696192 h 1284227"/>
                  <a:gd name="connsiteX115" fmla="*/ 1053184 w 1285857"/>
                  <a:gd name="connsiteY115" fmla="*/ 788041 h 1284227"/>
                  <a:gd name="connsiteX116" fmla="*/ 697685 w 1285857"/>
                  <a:gd name="connsiteY116" fmla="*/ 960426 h 1284227"/>
                  <a:gd name="connsiteX117" fmla="*/ 690695 w 1285857"/>
                  <a:gd name="connsiteY117" fmla="*/ 965750 h 1284227"/>
                  <a:gd name="connsiteX118" fmla="*/ 635772 w 1285857"/>
                  <a:gd name="connsiteY118" fmla="*/ 1020660 h 1284227"/>
                  <a:gd name="connsiteX119" fmla="*/ 635106 w 1285857"/>
                  <a:gd name="connsiteY119" fmla="*/ 1113175 h 1284227"/>
                  <a:gd name="connsiteX120" fmla="*/ 728641 w 1285857"/>
                  <a:gd name="connsiteY120" fmla="*/ 1113841 h 1284227"/>
                  <a:gd name="connsiteX121" fmla="*/ 783564 w 1285857"/>
                  <a:gd name="connsiteY121" fmla="*/ 1058931 h 1284227"/>
                  <a:gd name="connsiteX122" fmla="*/ 789223 w 1285857"/>
                  <a:gd name="connsiteY122" fmla="*/ 1051942 h 1284227"/>
                  <a:gd name="connsiteX123" fmla="*/ 697685 w 1285857"/>
                  <a:gd name="connsiteY123" fmla="*/ 960426 h 1284227"/>
                  <a:gd name="connsiteX124" fmla="*/ 90206 w 1285857"/>
                  <a:gd name="connsiteY124" fmla="*/ 220638 h 1284227"/>
                  <a:gd name="connsiteX125" fmla="*/ 198387 w 1285857"/>
                  <a:gd name="connsiteY125" fmla="*/ 220638 h 1284227"/>
                  <a:gd name="connsiteX126" fmla="*/ 221688 w 1285857"/>
                  <a:gd name="connsiteY126" fmla="*/ 197010 h 1284227"/>
                  <a:gd name="connsiteX127" fmla="*/ 221688 w 1285857"/>
                  <a:gd name="connsiteY127" fmla="*/ 135777 h 1284227"/>
                  <a:gd name="connsiteX128" fmla="*/ 221688 w 1285857"/>
                  <a:gd name="connsiteY128" fmla="*/ 88854 h 1284227"/>
                  <a:gd name="connsiteX129" fmla="*/ 90206 w 1285857"/>
                  <a:gd name="connsiteY129" fmla="*/ 220638 h 128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85857" h="128422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grpFill/>
              <a:ln w="33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6747616-8B1D-AE31-6A74-11BEB00B172A}"/>
                  </a:ext>
                </a:extLst>
              </p:cNvPr>
              <p:cNvSpPr/>
              <p:nvPr/>
            </p:nvSpPr>
            <p:spPr>
              <a:xfrm>
                <a:off x="4584188" y="1023905"/>
                <a:ext cx="50275" cy="49840"/>
              </a:xfrm>
              <a:custGeom>
                <a:avLst/>
                <a:gdLst>
                  <a:gd name="connsiteX0" fmla="*/ 0 w 50275"/>
                  <a:gd name="connsiteY0" fmla="*/ 17599 h 49840"/>
                  <a:gd name="connsiteX1" fmla="*/ 4327 w 50275"/>
                  <a:gd name="connsiteY1" fmla="*/ 11609 h 49840"/>
                  <a:gd name="connsiteX2" fmla="*/ 32621 w 50275"/>
                  <a:gd name="connsiteY2" fmla="*/ 1292 h 49840"/>
                  <a:gd name="connsiteX3" fmla="*/ 50263 w 50275"/>
                  <a:gd name="connsiteY3" fmla="*/ 25586 h 49840"/>
                  <a:gd name="connsiteX4" fmla="*/ 32621 w 50275"/>
                  <a:gd name="connsiteY4" fmla="*/ 48548 h 49840"/>
                  <a:gd name="connsiteX5" fmla="*/ 4327 w 50275"/>
                  <a:gd name="connsiteY5" fmla="*/ 38232 h 49840"/>
                  <a:gd name="connsiteX6" fmla="*/ 0 w 50275"/>
                  <a:gd name="connsiteY6" fmla="*/ 32242 h 49840"/>
                  <a:gd name="connsiteX7" fmla="*/ 0 w 50275"/>
                  <a:gd name="connsiteY7" fmla="*/ 17599 h 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75" h="49840">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grpFill/>
              <a:ln w="33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E3CEC6-0A28-0A2A-FF36-B4F93DDF60F1}"/>
                  </a:ext>
                </a:extLst>
              </p:cNvPr>
              <p:cNvSpPr/>
              <p:nvPr/>
            </p:nvSpPr>
            <p:spPr>
              <a:xfrm>
                <a:off x="4754948" y="883282"/>
                <a:ext cx="591842" cy="50482"/>
              </a:xfrm>
              <a:custGeom>
                <a:avLst/>
                <a:gdLst>
                  <a:gd name="connsiteX0" fmla="*/ 296250 w 591842"/>
                  <a:gd name="connsiteY0" fmla="*/ 50399 h 50482"/>
                  <a:gd name="connsiteX1" fmla="*/ 35617 w 591842"/>
                  <a:gd name="connsiteY1" fmla="*/ 50399 h 50482"/>
                  <a:gd name="connsiteX2" fmla="*/ 22968 w 591842"/>
                  <a:gd name="connsiteY2" fmla="*/ 50066 h 50482"/>
                  <a:gd name="connsiteX3" fmla="*/ 0 w 591842"/>
                  <a:gd name="connsiteY3" fmla="*/ 24774 h 50482"/>
                  <a:gd name="connsiteX4" fmla="*/ 23633 w 591842"/>
                  <a:gd name="connsiteY4" fmla="*/ 148 h 50482"/>
                  <a:gd name="connsiteX5" fmla="*/ 31289 w 591842"/>
                  <a:gd name="connsiteY5" fmla="*/ 148 h 50482"/>
                  <a:gd name="connsiteX6" fmla="*/ 560212 w 591842"/>
                  <a:gd name="connsiteY6" fmla="*/ 148 h 50482"/>
                  <a:gd name="connsiteX7" fmla="*/ 568866 w 591842"/>
                  <a:gd name="connsiteY7" fmla="*/ 148 h 50482"/>
                  <a:gd name="connsiteX8" fmla="*/ 591834 w 591842"/>
                  <a:gd name="connsiteY8" fmla="*/ 24109 h 50482"/>
                  <a:gd name="connsiteX9" fmla="*/ 570530 w 591842"/>
                  <a:gd name="connsiteY9" fmla="*/ 49733 h 50482"/>
                  <a:gd name="connsiteX10" fmla="*/ 556883 w 591842"/>
                  <a:gd name="connsiteY10" fmla="*/ 50066 h 50482"/>
                  <a:gd name="connsiteX11" fmla="*/ 296250 w 591842"/>
                  <a:gd name="connsiteY11" fmla="*/ 50399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842" h="5048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grpFill/>
              <a:ln w="33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E3D0E60-BEC0-7B9A-0C3B-C046503193EE}"/>
                  </a:ext>
                </a:extLst>
              </p:cNvPr>
              <p:cNvSpPr/>
              <p:nvPr/>
            </p:nvSpPr>
            <p:spPr>
              <a:xfrm>
                <a:off x="4754939" y="1164552"/>
                <a:ext cx="550909" cy="50417"/>
              </a:xfrm>
              <a:custGeom>
                <a:avLst/>
                <a:gdLst>
                  <a:gd name="connsiteX0" fmla="*/ 276287 w 550909"/>
                  <a:gd name="connsiteY0" fmla="*/ 83 h 50417"/>
                  <a:gd name="connsiteX1" fmla="*/ 516948 w 550909"/>
                  <a:gd name="connsiteY1" fmla="*/ 83 h 50417"/>
                  <a:gd name="connsiteX2" fmla="*/ 528266 w 550909"/>
                  <a:gd name="connsiteY2" fmla="*/ 416 h 50417"/>
                  <a:gd name="connsiteX3" fmla="*/ 550900 w 550909"/>
                  <a:gd name="connsiteY3" fmla="*/ 24709 h 50417"/>
                  <a:gd name="connsiteX4" fmla="*/ 529264 w 550909"/>
                  <a:gd name="connsiteY4" fmla="*/ 50001 h 50417"/>
                  <a:gd name="connsiteX5" fmla="*/ 516615 w 550909"/>
                  <a:gd name="connsiteY5" fmla="*/ 50334 h 50417"/>
                  <a:gd name="connsiteX6" fmla="*/ 33961 w 550909"/>
                  <a:gd name="connsiteY6" fmla="*/ 50334 h 50417"/>
                  <a:gd name="connsiteX7" fmla="*/ 21312 w 550909"/>
                  <a:gd name="connsiteY7" fmla="*/ 50001 h 50417"/>
                  <a:gd name="connsiteX8" fmla="*/ 9 w 550909"/>
                  <a:gd name="connsiteY8" fmla="*/ 24709 h 50417"/>
                  <a:gd name="connsiteX9" fmla="*/ 22644 w 550909"/>
                  <a:gd name="connsiteY9" fmla="*/ 416 h 50417"/>
                  <a:gd name="connsiteX10" fmla="*/ 33961 w 550909"/>
                  <a:gd name="connsiteY10" fmla="*/ 83 h 50417"/>
                  <a:gd name="connsiteX11" fmla="*/ 276287 w 550909"/>
                  <a:gd name="connsiteY11" fmla="*/ 83 h 5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09" h="50417">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grpFill/>
              <a:ln w="33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D4634F9-B204-C5FE-E5E3-E28E90C771F2}"/>
                  </a:ext>
                </a:extLst>
              </p:cNvPr>
              <p:cNvSpPr/>
              <p:nvPr/>
            </p:nvSpPr>
            <p:spPr>
              <a:xfrm>
                <a:off x="4755273" y="1024199"/>
                <a:ext cx="433874" cy="50334"/>
              </a:xfrm>
              <a:custGeom>
                <a:avLst/>
                <a:gdLst>
                  <a:gd name="connsiteX0" fmla="*/ 216703 w 433874"/>
                  <a:gd name="connsiteY0" fmla="*/ 0 h 50334"/>
                  <a:gd name="connsiteX1" fmla="*/ 404771 w 433874"/>
                  <a:gd name="connsiteY1" fmla="*/ 0 h 50334"/>
                  <a:gd name="connsiteX2" fmla="*/ 432399 w 433874"/>
                  <a:gd name="connsiteY2" fmla="*/ 17305 h 50334"/>
                  <a:gd name="connsiteX3" fmla="*/ 412427 w 433874"/>
                  <a:gd name="connsiteY3" fmla="*/ 49918 h 50334"/>
                  <a:gd name="connsiteX4" fmla="*/ 398780 w 433874"/>
                  <a:gd name="connsiteY4" fmla="*/ 50251 h 50334"/>
                  <a:gd name="connsiteX5" fmla="*/ 35291 w 433874"/>
                  <a:gd name="connsiteY5" fmla="*/ 50251 h 50334"/>
                  <a:gd name="connsiteX6" fmla="*/ 25305 w 433874"/>
                  <a:gd name="connsiteY6" fmla="*/ 50251 h 50334"/>
                  <a:gd name="connsiteX7" fmla="*/ 8 w 433874"/>
                  <a:gd name="connsiteY7" fmla="*/ 24626 h 50334"/>
                  <a:gd name="connsiteX8" fmla="*/ 25305 w 433874"/>
                  <a:gd name="connsiteY8" fmla="*/ 333 h 50334"/>
                  <a:gd name="connsiteX9" fmla="*/ 86885 w 433874"/>
                  <a:gd name="connsiteY9" fmla="*/ 333 h 50334"/>
                  <a:gd name="connsiteX10" fmla="*/ 216703 w 433874"/>
                  <a:gd name="connsiteY10" fmla="*/ 0 h 5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874" h="5033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grpFill/>
              <a:ln w="33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119C0A3-2B4F-B525-BA25-77D6ACC5DB92}"/>
                  </a:ext>
                </a:extLst>
              </p:cNvPr>
              <p:cNvSpPr/>
              <p:nvPr/>
            </p:nvSpPr>
            <p:spPr>
              <a:xfrm>
                <a:off x="4944169" y="743076"/>
                <a:ext cx="397649" cy="50167"/>
              </a:xfrm>
              <a:custGeom>
                <a:avLst/>
                <a:gdLst>
                  <a:gd name="connsiteX0" fmla="*/ 198899 w 397649"/>
                  <a:gd name="connsiteY0" fmla="*/ 50168 h 50167"/>
                  <a:gd name="connsiteX1" fmla="*/ 29471 w 397649"/>
                  <a:gd name="connsiteY1" fmla="*/ 50168 h 50167"/>
                  <a:gd name="connsiteX2" fmla="*/ 2509 w 397649"/>
                  <a:gd name="connsiteY2" fmla="*/ 35525 h 50167"/>
                  <a:gd name="connsiteX3" fmla="*/ 23812 w 397649"/>
                  <a:gd name="connsiteY3" fmla="*/ 250 h 50167"/>
                  <a:gd name="connsiteX4" fmla="*/ 373986 w 397649"/>
                  <a:gd name="connsiteY4" fmla="*/ 250 h 50167"/>
                  <a:gd name="connsiteX5" fmla="*/ 397619 w 397649"/>
                  <a:gd name="connsiteY5" fmla="*/ 25874 h 50167"/>
                  <a:gd name="connsiteX6" fmla="*/ 371989 w 397649"/>
                  <a:gd name="connsiteY6" fmla="*/ 49835 h 50167"/>
                  <a:gd name="connsiteX7" fmla="*/ 281782 w 397649"/>
                  <a:gd name="connsiteY7" fmla="*/ 49835 h 50167"/>
                  <a:gd name="connsiteX8" fmla="*/ 198899 w 397649"/>
                  <a:gd name="connsiteY8" fmla="*/ 50168 h 5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49" h="50167">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grpFill/>
              <a:ln w="33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E175D11-F268-28D2-FB67-729A11CCB2BA}"/>
                  </a:ext>
                </a:extLst>
              </p:cNvPr>
              <p:cNvSpPr/>
              <p:nvPr/>
            </p:nvSpPr>
            <p:spPr>
              <a:xfrm>
                <a:off x="4754941" y="1305405"/>
                <a:ext cx="239031" cy="49918"/>
              </a:xfrm>
              <a:custGeom>
                <a:avLst/>
                <a:gdLst>
                  <a:gd name="connsiteX0" fmla="*/ 119173 w 239031"/>
                  <a:gd name="connsiteY0" fmla="*/ 49918 h 49918"/>
                  <a:gd name="connsiteX1" fmla="*/ 28966 w 239031"/>
                  <a:gd name="connsiteY1" fmla="*/ 49918 h 49918"/>
                  <a:gd name="connsiteX2" fmla="*/ 7 w 239031"/>
                  <a:gd name="connsiteY2" fmla="*/ 24294 h 49918"/>
                  <a:gd name="connsiteX3" fmla="*/ 28966 w 239031"/>
                  <a:gd name="connsiteY3" fmla="*/ 0 h 49918"/>
                  <a:gd name="connsiteX4" fmla="*/ 210378 w 239031"/>
                  <a:gd name="connsiteY4" fmla="*/ 0 h 49918"/>
                  <a:gd name="connsiteX5" fmla="*/ 239004 w 239031"/>
                  <a:gd name="connsiteY5" fmla="*/ 25625 h 49918"/>
                  <a:gd name="connsiteX6" fmla="*/ 210378 w 239031"/>
                  <a:gd name="connsiteY6" fmla="*/ 49918 h 49918"/>
                  <a:gd name="connsiteX7" fmla="*/ 119173 w 239031"/>
                  <a:gd name="connsiteY7" fmla="*/ 49918 h 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31" h="49918">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grpFill/>
              <a:ln w="331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0000074-94A0-1F5A-688E-02BD8BA31D65}"/>
                  </a:ext>
                </a:extLst>
              </p:cNvPr>
              <p:cNvSpPr/>
              <p:nvPr/>
            </p:nvSpPr>
            <p:spPr>
              <a:xfrm>
                <a:off x="5256242" y="1023949"/>
                <a:ext cx="90872" cy="50315"/>
              </a:xfrm>
              <a:custGeom>
                <a:avLst/>
                <a:gdLst>
                  <a:gd name="connsiteX0" fmla="*/ 45270 w 90872"/>
                  <a:gd name="connsiteY0" fmla="*/ 50168 h 50315"/>
                  <a:gd name="connsiteX1" fmla="*/ 25298 w 90872"/>
                  <a:gd name="connsiteY1" fmla="*/ 50168 h 50315"/>
                  <a:gd name="connsiteX2" fmla="*/ 0 w 90872"/>
                  <a:gd name="connsiteY2" fmla="*/ 24876 h 50315"/>
                  <a:gd name="connsiteX3" fmla="*/ 24632 w 90872"/>
                  <a:gd name="connsiteY3" fmla="*/ 250 h 50315"/>
                  <a:gd name="connsiteX4" fmla="*/ 65907 w 90872"/>
                  <a:gd name="connsiteY4" fmla="*/ 250 h 50315"/>
                  <a:gd name="connsiteX5" fmla="*/ 90872 w 90872"/>
                  <a:gd name="connsiteY5" fmla="*/ 24876 h 50315"/>
                  <a:gd name="connsiteX6" fmla="*/ 66573 w 90872"/>
                  <a:gd name="connsiteY6" fmla="*/ 50168 h 50315"/>
                  <a:gd name="connsiteX7" fmla="*/ 45270 w 90872"/>
                  <a:gd name="connsiteY7" fmla="*/ 50168 h 50315"/>
                  <a:gd name="connsiteX8" fmla="*/ 45270 w 90872"/>
                  <a:gd name="connsiteY8" fmla="*/ 50168 h 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50315">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grpFill/>
              <a:ln w="3314" cap="flat">
                <a:noFill/>
                <a:prstDash val="solid"/>
                <a:miter/>
              </a:ln>
            </p:spPr>
            <p:txBody>
              <a:bodyPr rtlCol="0" anchor="ctr"/>
              <a:lstStyle/>
              <a:p>
                <a:endParaRPr lang="en-US"/>
              </a:p>
            </p:txBody>
          </p:sp>
        </p:grpSp>
      </p:grpSp>
      <p:grpSp>
        <p:nvGrpSpPr>
          <p:cNvPr id="26" name="Graphic 3">
            <a:extLst>
              <a:ext uri="{FF2B5EF4-FFF2-40B4-BE49-F238E27FC236}">
                <a16:creationId xmlns:a16="http://schemas.microsoft.com/office/drawing/2014/main" id="{78FC8508-6DD1-DEF5-2B48-29824893A2B5}"/>
              </a:ext>
            </a:extLst>
          </p:cNvPr>
          <p:cNvGrpSpPr/>
          <p:nvPr/>
        </p:nvGrpSpPr>
        <p:grpSpPr>
          <a:xfrm>
            <a:off x="4348121" y="3848558"/>
            <a:ext cx="1004457" cy="731722"/>
            <a:chOff x="2616673" y="2155292"/>
            <a:chExt cx="1242473" cy="905111"/>
          </a:xfrm>
          <a:solidFill>
            <a:srgbClr val="595959"/>
          </a:solidFill>
        </p:grpSpPr>
        <p:sp>
          <p:nvSpPr>
            <p:cNvPr id="27" name="Freeform 26">
              <a:extLst>
                <a:ext uri="{FF2B5EF4-FFF2-40B4-BE49-F238E27FC236}">
                  <a16:creationId xmlns:a16="http://schemas.microsoft.com/office/drawing/2014/main" id="{8C70CE30-8ECB-F4C9-DE3A-2188D5421E40}"/>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F16924"/>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C68746-54CA-72CD-1564-516F736F5355}"/>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F16924"/>
            </a:solid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D403FD9-AB82-E03A-2989-34D85DB9206C}"/>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F16924"/>
            </a:solidFill>
            <a:ln w="27426" cap="flat">
              <a:noFill/>
              <a:prstDash val="solid"/>
              <a:miter/>
            </a:ln>
          </p:spPr>
          <p:txBody>
            <a:bodyPr rtlCol="0" anchor="ctr"/>
            <a:lstStyle/>
            <a:p>
              <a:endParaRPr lang="en-US"/>
            </a:p>
          </p:txBody>
        </p:sp>
        <p:grpSp>
          <p:nvGrpSpPr>
            <p:cNvPr id="30" name="Graphic 3">
              <a:extLst>
                <a:ext uri="{FF2B5EF4-FFF2-40B4-BE49-F238E27FC236}">
                  <a16:creationId xmlns:a16="http://schemas.microsoft.com/office/drawing/2014/main" id="{7229C47C-5C25-C89C-49D1-8C864008588A}"/>
                </a:ext>
              </a:extLst>
            </p:cNvPr>
            <p:cNvGrpSpPr/>
            <p:nvPr/>
          </p:nvGrpSpPr>
          <p:grpSpPr>
            <a:xfrm>
              <a:off x="2616673" y="2155292"/>
              <a:ext cx="1242473" cy="905111"/>
              <a:chOff x="2616673" y="2155292"/>
              <a:chExt cx="1242473" cy="905111"/>
            </a:xfrm>
            <a:grpFill/>
          </p:grpSpPr>
          <p:sp>
            <p:nvSpPr>
              <p:cNvPr id="31" name="Freeform 30">
                <a:extLst>
                  <a:ext uri="{FF2B5EF4-FFF2-40B4-BE49-F238E27FC236}">
                    <a16:creationId xmlns:a16="http://schemas.microsoft.com/office/drawing/2014/main" id="{CFA72CD6-807B-60FA-DF48-AA51A00C3A52}"/>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155696C-9910-2690-6639-1C02EE264137}"/>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5C04B000-3673-8998-0EA7-C1BED4A72094}"/>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34" name="Graphic 3">
            <a:extLst>
              <a:ext uri="{FF2B5EF4-FFF2-40B4-BE49-F238E27FC236}">
                <a16:creationId xmlns:a16="http://schemas.microsoft.com/office/drawing/2014/main" id="{6B441AA2-51AA-9874-A335-E2D6F70D3B82}"/>
              </a:ext>
            </a:extLst>
          </p:cNvPr>
          <p:cNvGrpSpPr/>
          <p:nvPr/>
        </p:nvGrpSpPr>
        <p:grpSpPr>
          <a:xfrm>
            <a:off x="4490519" y="5360275"/>
            <a:ext cx="744248" cy="839839"/>
            <a:chOff x="4643578" y="432838"/>
            <a:chExt cx="1028134" cy="1160188"/>
          </a:xfrm>
          <a:solidFill>
            <a:srgbClr val="595959"/>
          </a:solidFill>
        </p:grpSpPr>
        <p:sp>
          <p:nvSpPr>
            <p:cNvPr id="35" name="Freeform 34">
              <a:extLst>
                <a:ext uri="{FF2B5EF4-FFF2-40B4-BE49-F238E27FC236}">
                  <a16:creationId xmlns:a16="http://schemas.microsoft.com/office/drawing/2014/main" id="{6F96778C-2591-96A1-4822-96D2A1C81792}"/>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F16924"/>
            </a:solidFill>
            <a:ln w="27426" cap="flat">
              <a:noFill/>
              <a:prstDash val="solid"/>
              <a:miter/>
            </a:ln>
          </p:spPr>
          <p:txBody>
            <a:bodyPr rtlCol="0" anchor="ctr"/>
            <a:lstStyle/>
            <a:p>
              <a:endParaRPr lang="en-US"/>
            </a:p>
          </p:txBody>
        </p:sp>
        <p:grpSp>
          <p:nvGrpSpPr>
            <p:cNvPr id="36" name="Graphic 3">
              <a:extLst>
                <a:ext uri="{FF2B5EF4-FFF2-40B4-BE49-F238E27FC236}">
                  <a16:creationId xmlns:a16="http://schemas.microsoft.com/office/drawing/2014/main" id="{097622EF-D87D-497D-527C-073DBFCD600E}"/>
                </a:ext>
              </a:extLst>
            </p:cNvPr>
            <p:cNvGrpSpPr/>
            <p:nvPr/>
          </p:nvGrpSpPr>
          <p:grpSpPr>
            <a:xfrm>
              <a:off x="4643578" y="432838"/>
              <a:ext cx="1028134" cy="1160188"/>
              <a:chOff x="4643578" y="432838"/>
              <a:chExt cx="1028134" cy="1160188"/>
            </a:xfrm>
            <a:grpFill/>
          </p:grpSpPr>
          <p:sp>
            <p:nvSpPr>
              <p:cNvPr id="37" name="Freeform 36">
                <a:extLst>
                  <a:ext uri="{FF2B5EF4-FFF2-40B4-BE49-F238E27FC236}">
                    <a16:creationId xmlns:a16="http://schemas.microsoft.com/office/drawing/2014/main" id="{60B84749-D723-7A0D-DAD8-FA795166C8B8}"/>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2EA07441-11D2-5C1E-E8B0-569A899709BA}"/>
                  </a:ext>
                </a:extLst>
              </p:cNvPr>
              <p:cNvGrpSpPr/>
              <p:nvPr/>
            </p:nvGrpSpPr>
            <p:grpSpPr>
              <a:xfrm>
                <a:off x="4643578" y="432838"/>
                <a:ext cx="1028134" cy="1160188"/>
                <a:chOff x="4643578" y="432838"/>
                <a:chExt cx="1028134" cy="1160188"/>
              </a:xfrm>
              <a:grpFill/>
            </p:grpSpPr>
            <p:sp>
              <p:nvSpPr>
                <p:cNvPr id="39" name="Freeform 38">
                  <a:extLst>
                    <a:ext uri="{FF2B5EF4-FFF2-40B4-BE49-F238E27FC236}">
                      <a16:creationId xmlns:a16="http://schemas.microsoft.com/office/drawing/2014/main" id="{D6B3BEB1-4CE7-579B-EDBB-46D170309C7D}"/>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20E66A3-D16C-02B5-A801-EF0056259802}"/>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cxnSp>
        <p:nvCxnSpPr>
          <p:cNvPr id="76" name="Straight Connector 75">
            <a:extLst>
              <a:ext uri="{FF2B5EF4-FFF2-40B4-BE49-F238E27FC236}">
                <a16:creationId xmlns:a16="http://schemas.microsoft.com/office/drawing/2014/main" id="{0C65C96E-43E4-11A1-C292-563815262EE9}"/>
              </a:ext>
            </a:extLst>
          </p:cNvPr>
          <p:cNvCxnSpPr>
            <a:cxnSpLocks/>
          </p:cNvCxnSpPr>
          <p:nvPr/>
        </p:nvCxnSpPr>
        <p:spPr>
          <a:xfrm>
            <a:off x="3953023" y="1705807"/>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D961CB0-1D39-7604-9FE9-B53575F44757}"/>
              </a:ext>
            </a:extLst>
          </p:cNvPr>
          <p:cNvCxnSpPr>
            <a:cxnSpLocks/>
          </p:cNvCxnSpPr>
          <p:nvPr/>
        </p:nvCxnSpPr>
        <p:spPr>
          <a:xfrm>
            <a:off x="3953023" y="3438264"/>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3CFBF68-2771-2571-D821-F2CCC76C215B}"/>
              </a:ext>
            </a:extLst>
          </p:cNvPr>
          <p:cNvCxnSpPr>
            <a:cxnSpLocks/>
          </p:cNvCxnSpPr>
          <p:nvPr/>
        </p:nvCxnSpPr>
        <p:spPr>
          <a:xfrm>
            <a:off x="3953024" y="5048098"/>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17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927ADD-EC99-3527-9DF1-A82E200C24BC}"/>
              </a:ext>
            </a:extLst>
          </p:cNvPr>
          <p:cNvSpPr>
            <a:spLocks noGrp="1"/>
          </p:cNvSpPr>
          <p:nvPr>
            <p:ph type="body" sz="quarter" idx="18"/>
          </p:nvPr>
        </p:nvSpPr>
        <p:spPr>
          <a:xfrm>
            <a:off x="518039" y="3157239"/>
            <a:ext cx="3613090" cy="3157772"/>
          </a:xfrm>
        </p:spPr>
        <p:txBody>
          <a:bodyPr>
            <a:normAutofit/>
          </a:bodyPr>
          <a:lstStyle/>
          <a:p>
            <a:pPr marL="14288" indent="-14288"/>
            <a:r>
              <a:rPr lang="en-US" sz="2200" dirty="0"/>
              <a:t>The first step to solving a problem is to know what you have to deal with. The term crisis is not uniformly defined in academic literature,  but there is general agreement when it comes to describing the effects of a crisis on a company.</a:t>
            </a:r>
          </a:p>
          <a:p>
            <a:endParaRPr lang="en-US" sz="2200" dirty="0"/>
          </a:p>
          <a:p>
            <a:endParaRPr lang="en-US" sz="2200" dirty="0"/>
          </a:p>
        </p:txBody>
      </p:sp>
      <p:sp>
        <p:nvSpPr>
          <p:cNvPr id="2" name="Textplatzhalter 1">
            <a:extLst>
              <a:ext uri="{FF2B5EF4-FFF2-40B4-BE49-F238E27FC236}">
                <a16:creationId xmlns:a16="http://schemas.microsoft.com/office/drawing/2014/main" id="{79441155-F233-4D7B-BE18-27144DF2C0A2}"/>
              </a:ext>
            </a:extLst>
          </p:cNvPr>
          <p:cNvSpPr>
            <a:spLocks noGrp="1"/>
          </p:cNvSpPr>
          <p:nvPr>
            <p:ph type="body" sz="quarter" idx="16"/>
          </p:nvPr>
        </p:nvSpPr>
        <p:spPr>
          <a:xfrm>
            <a:off x="529758" y="642971"/>
            <a:ext cx="3897349" cy="2361485"/>
          </a:xfrm>
        </p:spPr>
        <p:txBody>
          <a:bodyPr>
            <a:normAutofit/>
          </a:bodyPr>
          <a:lstStyle/>
          <a:p>
            <a:r>
              <a:rPr lang="en-US" b="1" dirty="0"/>
              <a:t>What defines a business crisis?  </a:t>
            </a:r>
            <a:r>
              <a:rPr lang="en-US" b="1" dirty="0">
                <a:solidFill>
                  <a:srgbClr val="B41F7A"/>
                </a:solidFill>
              </a:rPr>
              <a:t>Important definitions</a:t>
            </a:r>
          </a:p>
          <a:p>
            <a:endParaRPr lang="en-GB" dirty="0"/>
          </a:p>
        </p:txBody>
      </p:sp>
      <p:sp>
        <p:nvSpPr>
          <p:cNvPr id="8" name="Shape 348">
            <a:extLst>
              <a:ext uri="{FF2B5EF4-FFF2-40B4-BE49-F238E27FC236}">
                <a16:creationId xmlns:a16="http://schemas.microsoft.com/office/drawing/2014/main" id="{B0732C3B-2512-4BE2-A51C-5A611032A824}"/>
              </a:ext>
            </a:extLst>
          </p:cNvPr>
          <p:cNvSpPr/>
          <p:nvPr/>
        </p:nvSpPr>
        <p:spPr>
          <a:xfrm>
            <a:off x="4427107" y="0"/>
            <a:ext cx="7764893" cy="6892976"/>
          </a:xfrm>
          <a:prstGeom prst="rect">
            <a:avLst/>
          </a:prstGeom>
          <a:solidFill>
            <a:srgbClr val="B41F7A"/>
          </a:solidFill>
          <a:ln w="12700" cap="flat">
            <a:noFill/>
            <a:miter lim="400000"/>
          </a:ln>
          <a:effectLst/>
        </p:spPr>
        <p:txBody>
          <a:bodyPr wrap="square" lIns="0" tIns="0" rIns="0" bIns="0" numCol="1" anchor="t">
            <a:noAutofit/>
          </a:bodyPr>
          <a:lstStyle/>
          <a:p>
            <a:endParaRPr lang="en-GB" sz="1899" dirty="0">
              <a:latin typeface="+mj-lt"/>
            </a:endParaRPr>
          </a:p>
        </p:txBody>
      </p:sp>
      <p:sp>
        <p:nvSpPr>
          <p:cNvPr id="14" name="TextBox 23">
            <a:extLst>
              <a:ext uri="{FF2B5EF4-FFF2-40B4-BE49-F238E27FC236}">
                <a16:creationId xmlns:a16="http://schemas.microsoft.com/office/drawing/2014/main" id="{C5D7FD72-497C-4F23-997B-D8242B4826B6}"/>
              </a:ext>
            </a:extLst>
          </p:cNvPr>
          <p:cNvSpPr txBox="1"/>
          <p:nvPr/>
        </p:nvSpPr>
        <p:spPr>
          <a:xfrm>
            <a:off x="4527146" y="642971"/>
            <a:ext cx="7258708" cy="6817251"/>
          </a:xfrm>
          <a:prstGeom prst="rect">
            <a:avLst/>
          </a:prstGeom>
          <a:noFill/>
        </p:spPr>
        <p:txBody>
          <a:bodyPr wrap="square" rtlCol="0" anchor="ctr">
            <a:spAutoFit/>
          </a:bodyPr>
          <a:lstStyle/>
          <a:p>
            <a:r>
              <a:rPr lang="en-GB" sz="2200" b="1" dirty="0">
                <a:solidFill>
                  <a:schemeClr val="bg1"/>
                </a:solidFill>
                <a:highlight>
                  <a:srgbClr val="F16924"/>
                </a:highlight>
                <a:latin typeface="Calibri" panose="020F0502020204030204" pitchFamily="34" charset="0"/>
                <a:cs typeface="Calibri" panose="020F0502020204030204" pitchFamily="34" charset="0"/>
              </a:rPr>
              <a:t> </a:t>
            </a:r>
            <a:r>
              <a:rPr lang="en-GB" sz="2000" b="1" dirty="0">
                <a:solidFill>
                  <a:schemeClr val="bg1"/>
                </a:solidFill>
                <a:highlight>
                  <a:srgbClr val="F16924"/>
                </a:highlight>
                <a:latin typeface="Calibri" panose="020F0502020204030204" pitchFamily="34" charset="0"/>
                <a:cs typeface="Calibri" panose="020F0502020204030204" pitchFamily="34" charset="0"/>
              </a:rPr>
              <a:t>Crisis Management </a:t>
            </a:r>
            <a:r>
              <a:rPr lang="en-GB" sz="2000" b="1" dirty="0">
                <a:solidFill>
                  <a:srgbClr val="F16924"/>
                </a:solidFill>
                <a:highlight>
                  <a:srgbClr val="F16924"/>
                </a:highlight>
                <a:latin typeface="Calibri" panose="020F0502020204030204" pitchFamily="34" charset="0"/>
                <a:cs typeface="Calibri" panose="020F0502020204030204" pitchFamily="34" charset="0"/>
              </a:rPr>
              <a:t>.</a:t>
            </a:r>
            <a:r>
              <a:rPr lang="en-GB" sz="2000" b="1" dirty="0">
                <a:solidFill>
                  <a:schemeClr val="bg1"/>
                </a:solidFill>
                <a:latin typeface="Calibri" panose="020F0502020204030204" pitchFamily="34" charset="0"/>
                <a:cs typeface="Calibri" panose="020F0502020204030204" pitchFamily="34" charset="0"/>
              </a:rPr>
              <a:t> </a:t>
            </a:r>
            <a:r>
              <a:rPr lang="en-GB" sz="2000" dirty="0">
                <a:solidFill>
                  <a:schemeClr val="bg1"/>
                </a:solidFill>
                <a:latin typeface="Calibri" panose="020F0502020204030204" pitchFamily="34" charset="0"/>
                <a:cs typeface="Calibri" panose="020F0502020204030204" pitchFamily="34" charset="0"/>
              </a:rPr>
              <a:t>Crisis management is defined as a systematic process, supported by both internal and external stakeholders, to detect crisis signals, prevent and prepare for  potential damages, as well as recover and learn from crisis </a:t>
            </a: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Mitroff</a:t>
            </a:r>
            <a:r>
              <a:rPr lang="en-GB" sz="1100" dirty="0">
                <a:solidFill>
                  <a:schemeClr val="bg1"/>
                </a:solidFill>
                <a:latin typeface="Calibri" panose="020F0502020204030204" pitchFamily="34" charset="0"/>
                <a:cs typeface="Calibri" panose="020F0502020204030204" pitchFamily="34" charset="0"/>
              </a:rPr>
              <a:t>, 1988; Pearson and  </a:t>
            </a:r>
            <a:r>
              <a:rPr lang="en-GB" sz="1100" dirty="0" err="1">
                <a:solidFill>
                  <a:schemeClr val="bg1"/>
                </a:solidFill>
                <a:latin typeface="Calibri" panose="020F0502020204030204" pitchFamily="34" charset="0"/>
                <a:cs typeface="Calibri" panose="020F0502020204030204" pitchFamily="34" charset="0"/>
              </a:rPr>
              <a:t>Mitroff</a:t>
            </a:r>
            <a:r>
              <a:rPr lang="en-GB" sz="1100" dirty="0">
                <a:solidFill>
                  <a:schemeClr val="bg1"/>
                </a:solidFill>
                <a:latin typeface="Calibri" panose="020F0502020204030204" pitchFamily="34" charset="0"/>
                <a:cs typeface="Calibri" panose="020F0502020204030204" pitchFamily="34" charset="0"/>
              </a:rPr>
              <a:t>, 1993; Pearson and Claire, 1998) for both negative and positive impacts (Fink,  1986; Shrivastava, 1993). </a:t>
            </a:r>
            <a:endParaRPr lang="en-GB" sz="20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endParaRPr lang="en-GB" sz="20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r>
              <a:rPr lang="en-GB" sz="2000" b="1" dirty="0">
                <a:solidFill>
                  <a:schemeClr val="bg1"/>
                </a:solidFill>
                <a:highlight>
                  <a:srgbClr val="F16924"/>
                </a:highlight>
                <a:latin typeface="Calibri" panose="020F0502020204030204" pitchFamily="34" charset="0"/>
                <a:cs typeface="Calibri" panose="020F0502020204030204" pitchFamily="34" charset="0"/>
              </a:rPr>
              <a:t> Early Detection Mechanisms    </a:t>
            </a:r>
            <a:r>
              <a:rPr lang="en-GB" sz="2000" dirty="0">
                <a:solidFill>
                  <a:schemeClr val="bg1"/>
                </a:solidFill>
                <a:latin typeface="Calibri" panose="020F0502020204030204" pitchFamily="34" charset="0"/>
                <a:cs typeface="Calibri" panose="020F0502020204030204" pitchFamily="34" charset="0"/>
              </a:rPr>
              <a:t>Early warning systems are used primarily for detecting crises before damage has been made</a:t>
            </a:r>
            <a:endParaRPr lang="en-GB" sz="2000" b="1" dirty="0">
              <a:solidFill>
                <a:schemeClr val="bg1"/>
              </a:solidFill>
              <a:highlight>
                <a:srgbClr val="F16924"/>
              </a:highlight>
              <a:latin typeface="Calibri" panose="020F0502020204030204" pitchFamily="34" charset="0"/>
              <a:cs typeface="Calibri" panose="020F0502020204030204" pitchFamily="34" charset="0"/>
            </a:endParaRPr>
          </a:p>
          <a:p>
            <a:endParaRPr lang="en-GB" sz="2000" b="1" dirty="0">
              <a:solidFill>
                <a:schemeClr val="bg1"/>
              </a:solidFill>
              <a:highlight>
                <a:srgbClr val="F16924"/>
              </a:highlight>
              <a:latin typeface="Calibri" panose="020F0502020204030204" pitchFamily="34" charset="0"/>
              <a:cs typeface="Calibri" panose="020F0502020204030204" pitchFamily="34" charset="0"/>
            </a:endParaRPr>
          </a:p>
          <a:p>
            <a:r>
              <a:rPr lang="en-GB" sz="2000" b="1" dirty="0">
                <a:solidFill>
                  <a:schemeClr val="bg1"/>
                </a:solidFill>
                <a:highlight>
                  <a:srgbClr val="F16924"/>
                </a:highlight>
                <a:latin typeface="Calibri" panose="020F0502020204030204" pitchFamily="34" charset="0"/>
                <a:cs typeface="Calibri" panose="020F0502020204030204" pitchFamily="34" charset="0"/>
              </a:rPr>
              <a:t>Insolvency</a:t>
            </a:r>
            <a:r>
              <a:rPr lang="en-GB" sz="2000" b="1" dirty="0">
                <a:solidFill>
                  <a:srgbClr val="F16924"/>
                </a:solidFill>
                <a:highlight>
                  <a:srgbClr val="F16924"/>
                </a:highlight>
                <a:latin typeface="Calibri" panose="020F0502020204030204" pitchFamily="34" charset="0"/>
                <a:cs typeface="Calibri" panose="020F0502020204030204" pitchFamily="34" charset="0"/>
              </a:rPr>
              <a:t> .</a:t>
            </a:r>
            <a:r>
              <a:rPr lang="en-GB" sz="2000" b="1" dirty="0">
                <a:solidFill>
                  <a:schemeClr val="bg1"/>
                </a:solidFill>
                <a:latin typeface="Calibri" panose="020F0502020204030204" pitchFamily="34" charset="0"/>
                <a:cs typeface="Calibri" panose="020F0502020204030204" pitchFamily="34" charset="0"/>
              </a:rPr>
              <a:t> </a:t>
            </a:r>
            <a:r>
              <a:rPr lang="en-GB" sz="2000" dirty="0">
                <a:solidFill>
                  <a:schemeClr val="bg1"/>
                </a:solidFill>
                <a:latin typeface="Calibri" panose="020F0502020204030204" pitchFamily="34" charset="0"/>
                <a:ea typeface="Lato Light" panose="020F0502020204030203" pitchFamily="34" charset="0"/>
                <a:cs typeface="Calibri" panose="020F0502020204030204" pitchFamily="34" charset="0"/>
              </a:rPr>
              <a:t>In a simplified legal sense: insolvency is the inability to permanently fulfil existing financial obligations. Forms of insolvency are the inability to pay and over-indebtedness.  Insolvency is by definition a judicial procedure</a:t>
            </a:r>
          </a:p>
          <a:p>
            <a:endParaRPr lang="en-GB" sz="20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r>
              <a:rPr lang="en-GB" sz="2000" b="1" dirty="0">
                <a:solidFill>
                  <a:schemeClr val="bg1"/>
                </a:solidFill>
                <a:highlight>
                  <a:srgbClr val="F16924"/>
                </a:highlight>
                <a:latin typeface="Calibri" panose="020F0502020204030204" pitchFamily="34" charset="0"/>
                <a:cs typeface="Calibri" panose="020F0502020204030204" pitchFamily="34" charset="0"/>
              </a:rPr>
              <a:t>Turnaround Management </a:t>
            </a:r>
            <a:r>
              <a:rPr lang="en-GB" sz="2000" b="1" dirty="0">
                <a:solidFill>
                  <a:srgbClr val="F16924"/>
                </a:solidFill>
                <a:highlight>
                  <a:srgbClr val="F16924"/>
                </a:highlight>
                <a:latin typeface="Calibri" panose="020F0502020204030204" pitchFamily="34" charset="0"/>
                <a:cs typeface="Calibri" panose="020F0502020204030204" pitchFamily="34" charset="0"/>
              </a:rPr>
              <a:t>.</a:t>
            </a:r>
            <a:r>
              <a:rPr lang="en-GB" sz="2000" dirty="0">
                <a:solidFill>
                  <a:schemeClr val="bg1"/>
                </a:solidFill>
                <a:latin typeface="Calibri" panose="020F0502020204030204" pitchFamily="34" charset="0"/>
                <a:ea typeface="Lato Light" panose="020F0502020204030203" pitchFamily="34" charset="0"/>
                <a:cs typeface="Calibri" panose="020F0502020204030204" pitchFamily="34" charset="0"/>
              </a:rPr>
              <a:t> is the implementation of a series of necessary measures to protect the company from insolvency and return it to operational normality and solvency.  Turnaround management usually requires strong leadership and can include restructuring and layoffs, investigation of the root causes of failure &amp; long-term programmes to revive the business.</a:t>
            </a:r>
          </a:p>
          <a:p>
            <a:endParaRPr lang="en-GB" sz="22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endParaRPr lang="en-GB" sz="22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37CA4AEC-7EBB-E180-455A-FC770FCFCBE4}"/>
              </a:ext>
            </a:extLst>
          </p:cNvPr>
          <p:cNvSpPr/>
          <p:nvPr/>
        </p:nvSpPr>
        <p:spPr>
          <a:xfrm>
            <a:off x="629797" y="2917730"/>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80646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6306</Words>
  <Application>Microsoft Office PowerPoint</Application>
  <PresentationFormat>Widescreen</PresentationFormat>
  <Paragraphs>568</Paragraphs>
  <Slides>53</Slides>
  <Notes>10</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6" baseType="lpstr">
      <vt:lpstr>Arial</vt:lpstr>
      <vt:lpstr>Calibri</vt:lpstr>
      <vt:lpstr>Calibri Light</vt:lpstr>
      <vt:lpstr>Finlandica</vt:lpstr>
      <vt:lpstr>Lato Regular</vt:lpstr>
      <vt:lpstr>Montserrat</vt:lpstr>
      <vt:lpstr>Montserrat Light</vt:lpstr>
      <vt:lpstr>Montserrat Medium</vt:lpstr>
      <vt:lpstr>Nuacht Serif Text</vt:lpstr>
      <vt:lpstr>Quattrocento Sans</vt:lpstr>
      <vt:lpstr>Times New Roman</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289</cp:revision>
  <cp:lastPrinted>2022-09-17T08:27:20Z</cp:lastPrinted>
  <dcterms:created xsi:type="dcterms:W3CDTF">2020-10-14T13:32:04Z</dcterms:created>
  <dcterms:modified xsi:type="dcterms:W3CDTF">2022-10-09T06:33:09Z</dcterms:modified>
</cp:coreProperties>
</file>